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63" r:id="rId4"/>
    <p:sldId id="264" r:id="rId5"/>
    <p:sldId id="258" r:id="rId6"/>
    <p:sldId id="259" r:id="rId7"/>
    <p:sldId id="265" r:id="rId8"/>
    <p:sldId id="260" r:id="rId9"/>
    <p:sldId id="261" r:id="rId10"/>
    <p:sldId id="262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6" r:id="rId19"/>
    <p:sldId id="287" r:id="rId20"/>
    <p:sldId id="274" r:id="rId21"/>
    <p:sldId id="279" r:id="rId22"/>
    <p:sldId id="288" r:id="rId23"/>
    <p:sldId id="275" r:id="rId24"/>
    <p:sldId id="291" r:id="rId25"/>
    <p:sldId id="282" r:id="rId26"/>
    <p:sldId id="284" r:id="rId27"/>
    <p:sldId id="289" r:id="rId28"/>
    <p:sldId id="285" r:id="rId29"/>
    <p:sldId id="276" r:id="rId30"/>
    <p:sldId id="281" r:id="rId31"/>
    <p:sldId id="290" r:id="rId32"/>
    <p:sldId id="283" r:id="rId33"/>
    <p:sldId id="277" r:id="rId34"/>
    <p:sldId id="292" r:id="rId35"/>
    <p:sldId id="280" r:id="rId36"/>
    <p:sldId id="278" r:id="rId37"/>
    <p:sldId id="273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4/20/2017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951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846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900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5150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462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515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108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04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982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813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2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781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29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125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72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83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349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5757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hyperlink" Target="https://www.youtube.com/watch?v=BCVLznDTvp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Age of Anxiety &amp; </a:t>
            </a:r>
            <a:br>
              <a:rPr lang="en-US" dirty="0"/>
            </a:br>
            <a:r>
              <a:rPr lang="en-US" dirty="0"/>
              <a:t>The Great Depression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1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Scandinavia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66344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Recovers the most quickly from the Depression due to socialist policies</a:t>
            </a:r>
          </a:p>
          <a:p>
            <a:r>
              <a:rPr lang="en-US" dirty="0"/>
              <a:t>Remain socialist today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Did this need it’s own slide? Probably not, but hey, I can do whatever I like cause I’m the teacher.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900" y="2612626"/>
            <a:ext cx="4467583" cy="342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35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&amp; Culture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09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Philosophy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Era of pessimism</a:t>
            </a:r>
          </a:p>
          <a:p>
            <a:r>
              <a:rPr lang="en-US" dirty="0"/>
              <a:t>Rejection of faith in progress &amp; Pro-rationalism </a:t>
            </a:r>
          </a:p>
          <a:p>
            <a:r>
              <a:rPr lang="en-US" dirty="0"/>
              <a:t>Friedrich Nietzsche (1844-1900)</a:t>
            </a:r>
          </a:p>
          <a:p>
            <a:pPr lvl="1"/>
            <a:r>
              <a:rPr lang="en-US" dirty="0"/>
              <a:t>Rationalism </a:t>
            </a:r>
          </a:p>
          <a:p>
            <a:pPr lvl="1"/>
            <a:r>
              <a:rPr lang="en-US" dirty="0"/>
              <a:t>“God is dead”</a:t>
            </a:r>
            <a:r>
              <a:rPr lang="en-US" dirty="0">
                <a:sym typeface="Wingdings" panose="05000000000000000000" pitchFamily="2" charset="2"/>
              </a:rPr>
              <a:t> Christianity kills individualism </a:t>
            </a:r>
          </a:p>
          <a:p>
            <a:pPr lvl="1"/>
            <a:r>
              <a:rPr lang="en-US" u="sng" dirty="0">
                <a:sym typeface="Wingdings" panose="05000000000000000000" pitchFamily="2" charset="2"/>
              </a:rPr>
              <a:t>Will to Power</a:t>
            </a:r>
            <a:r>
              <a:rPr lang="en-US" dirty="0">
                <a:sym typeface="Wingdings" panose="05000000000000000000" pitchFamily="2" charset="2"/>
              </a:rPr>
              <a:t> creativity of a few “supermen” could reorder the world (</a:t>
            </a:r>
            <a:r>
              <a:rPr lang="en-US" dirty="0" err="1"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übermenshcen</a:t>
            </a: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)</a:t>
            </a:r>
          </a:p>
          <a:p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Existentialism life is absurd with no apparent meaning </a:t>
            </a:r>
          </a:p>
          <a:p>
            <a:pPr lvl="1"/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Jean Paul Sartre </a:t>
            </a:r>
          </a:p>
          <a:p>
            <a:endParaRPr lang="en-US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0537" y="2006347"/>
            <a:ext cx="152400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23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Sigmund Freud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6997390" cy="4024125"/>
          </a:xfrm>
        </p:spPr>
        <p:txBody>
          <a:bodyPr/>
          <a:lstStyle/>
          <a:p>
            <a:r>
              <a:rPr lang="en-US" dirty="0"/>
              <a:t>Emphasis on humans as greedy and irrational</a:t>
            </a:r>
          </a:p>
          <a:p>
            <a:r>
              <a:rPr lang="en-US" dirty="0"/>
              <a:t>Inventor of psychoanalysis </a:t>
            </a:r>
          </a:p>
          <a:p>
            <a:r>
              <a:rPr lang="en-US" dirty="0"/>
              <a:t>Human unconscious (id) is driven by desires and battles with the rational consciousness (ego) and moral values (superego)</a:t>
            </a:r>
          </a:p>
          <a:p>
            <a:pPr lvl="1"/>
            <a:r>
              <a:rPr lang="en-US" dirty="0"/>
              <a:t>Shattered enlightenment view of rationality </a:t>
            </a:r>
          </a:p>
          <a:p>
            <a:endParaRPr lang="en-US" dirty="0"/>
          </a:p>
        </p:txBody>
      </p:sp>
      <p:pic>
        <p:nvPicPr>
          <p:cNvPr id="7170" name="Picture 2" descr="Image resul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3265" y="1997565"/>
            <a:ext cx="3139724" cy="441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23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4834054" cy="4024125"/>
          </a:xfrm>
        </p:spPr>
        <p:txBody>
          <a:bodyPr/>
          <a:lstStyle/>
          <a:p>
            <a:r>
              <a:rPr lang="en-US" dirty="0"/>
              <a:t>TS Eliot: “The Waste Land”</a:t>
            </a:r>
          </a:p>
          <a:p>
            <a:r>
              <a:rPr lang="en-US" dirty="0" err="1"/>
              <a:t>Fraz</a:t>
            </a:r>
            <a:r>
              <a:rPr lang="en-US" dirty="0"/>
              <a:t> Kafka: helpless individuals destroyed by hostile/surreal forces, </a:t>
            </a:r>
            <a:r>
              <a:rPr lang="en-US" i="1" dirty="0"/>
              <a:t>The Metamorphosis</a:t>
            </a:r>
          </a:p>
          <a:p>
            <a:r>
              <a:rPr lang="en-US" dirty="0"/>
              <a:t>Erich Remarque: </a:t>
            </a:r>
            <a:r>
              <a:rPr lang="en-US" i="1" dirty="0"/>
              <a:t>All Quiet on the Western Front</a:t>
            </a:r>
          </a:p>
          <a:p>
            <a:r>
              <a:rPr lang="en-US" dirty="0"/>
              <a:t>American Generation in Paris: Fitzgerald, Hemmingway, Gertrude Stein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7874" y="1242083"/>
            <a:ext cx="2886773" cy="2881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900" y="3878395"/>
            <a:ext cx="2353100" cy="27460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3005" y="1795345"/>
            <a:ext cx="2508051" cy="359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50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“New Physics”—challenging long-held beliefs, led to uncertainty </a:t>
            </a:r>
          </a:p>
          <a:p>
            <a:pPr lvl="1"/>
            <a:r>
              <a:rPr lang="en-US" b="1" dirty="0"/>
              <a:t>Max Planck</a:t>
            </a:r>
            <a:r>
              <a:rPr lang="en-US" dirty="0"/>
              <a:t>: quantum physics</a:t>
            </a:r>
            <a:r>
              <a:rPr lang="en-US" dirty="0">
                <a:sym typeface="Wingdings" panose="05000000000000000000" pitchFamily="2" charset="2"/>
              </a:rPr>
              <a:t> new ideas about</a:t>
            </a:r>
            <a:r>
              <a:rPr lang="en-US" dirty="0"/>
              <a:t> atoms, energy, matter</a:t>
            </a:r>
          </a:p>
          <a:p>
            <a:pPr lvl="1"/>
            <a:r>
              <a:rPr lang="en-US" b="1" dirty="0"/>
              <a:t>Albert Einstein</a:t>
            </a:r>
            <a:r>
              <a:rPr lang="en-US" dirty="0"/>
              <a:t>: Theory of relativity: infinite universe, subatomic world </a:t>
            </a:r>
          </a:p>
          <a:p>
            <a:pPr lvl="1"/>
            <a:r>
              <a:rPr lang="en-US" b="1" dirty="0"/>
              <a:t>Ernest Rutherford</a:t>
            </a:r>
            <a:r>
              <a:rPr lang="en-US" dirty="0"/>
              <a:t>: first to split the atom</a:t>
            </a:r>
          </a:p>
          <a:p>
            <a:pPr lvl="1"/>
            <a:r>
              <a:rPr lang="en-US" b="1" dirty="0"/>
              <a:t>Werner Heisenberg</a:t>
            </a:r>
            <a:r>
              <a:rPr lang="en-US" dirty="0"/>
              <a:t>: principle of uncertainty—impossible to predict behavior</a:t>
            </a:r>
          </a:p>
          <a:p>
            <a:r>
              <a:rPr lang="en-US" dirty="0"/>
              <a:t>Created more questions than answers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84099" y="3988248"/>
            <a:ext cx="2594065" cy="271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73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 over Form</a:t>
            </a:r>
          </a:p>
          <a:p>
            <a:r>
              <a:rPr lang="en-US" dirty="0"/>
              <a:t>Skyscrapers </a:t>
            </a:r>
          </a:p>
          <a:p>
            <a:r>
              <a:rPr lang="en-US" dirty="0"/>
              <a:t>Bauhaus Movement </a:t>
            </a:r>
            <a:r>
              <a:rPr lang="en-US" dirty="0">
                <a:sym typeface="Wingdings" panose="05000000000000000000" pitchFamily="2" charset="2"/>
              </a:rPr>
              <a:t> clean, light, steel  </a:t>
            </a:r>
            <a:endParaRPr lang="en-US" dirty="0"/>
          </a:p>
        </p:txBody>
      </p:sp>
      <p:pic>
        <p:nvPicPr>
          <p:cNvPr id="8194" name="Picture 2" descr="Image result for bauhau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7577" y="3088888"/>
            <a:ext cx="5210634" cy="352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92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Cubism</a:t>
            </a:r>
          </a:p>
          <a:p>
            <a:pPr lvl="1"/>
            <a:r>
              <a:rPr lang="en-US" dirty="0"/>
              <a:t>Complex geometry </a:t>
            </a:r>
          </a:p>
          <a:p>
            <a:pPr lvl="1"/>
            <a:r>
              <a:rPr lang="en-US" dirty="0"/>
              <a:t>Multiple perspectives</a:t>
            </a:r>
          </a:p>
          <a:p>
            <a:pPr lvl="1"/>
            <a:r>
              <a:rPr lang="en-US" dirty="0"/>
              <a:t>Pablo Picasso </a:t>
            </a:r>
          </a:p>
          <a:p>
            <a:r>
              <a:rPr lang="en-US" dirty="0"/>
              <a:t>Dadaism</a:t>
            </a:r>
          </a:p>
          <a:p>
            <a:pPr lvl="1"/>
            <a:r>
              <a:rPr lang="en-US" dirty="0"/>
              <a:t>Attacked “standard” art</a:t>
            </a:r>
          </a:p>
          <a:p>
            <a:pPr lvl="1"/>
            <a:r>
              <a:rPr lang="en-US" dirty="0"/>
              <a:t>Art that’s not art </a:t>
            </a:r>
          </a:p>
          <a:p>
            <a:r>
              <a:rPr lang="en-US" dirty="0"/>
              <a:t>Surrealism</a:t>
            </a:r>
          </a:p>
          <a:p>
            <a:pPr lvl="1"/>
            <a:r>
              <a:rPr lang="en-US" dirty="0"/>
              <a:t>Influenced by Freud and psychoanalysis </a:t>
            </a:r>
          </a:p>
          <a:p>
            <a:pPr lvl="1"/>
            <a:r>
              <a:rPr lang="en-US" dirty="0"/>
              <a:t>Salvador Dali</a:t>
            </a:r>
          </a:p>
        </p:txBody>
      </p:sp>
    </p:spTree>
    <p:extLst>
      <p:ext uri="{BB962C8B-B14F-4D97-AF65-F5344CB8AC3E}">
        <p14:creationId xmlns:p14="http://schemas.microsoft.com/office/powerpoint/2010/main" val="30487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571"/>
          <a:stretch/>
        </p:blipFill>
        <p:spPr>
          <a:xfrm>
            <a:off x="2581318" y="0"/>
            <a:ext cx="7313796" cy="679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763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mage result for surreal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10334469" cy="687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292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WWI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End of the Old Order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changing political structures of Europe</a:t>
            </a:r>
          </a:p>
          <a:p>
            <a:r>
              <a:rPr lang="en-US" dirty="0"/>
              <a:t>Fear of “Bolshevism”</a:t>
            </a:r>
            <a:r>
              <a:rPr lang="en-US" dirty="0">
                <a:sym typeface="Wingdings" panose="05000000000000000000" pitchFamily="2" charset="2"/>
              </a:rPr>
              <a:t> Communist revolutionaries throughout Europe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Desire for tradition Conservatism </a:t>
            </a:r>
          </a:p>
          <a:p>
            <a:r>
              <a:rPr lang="en-US" dirty="0">
                <a:sym typeface="Wingdings" panose="05000000000000000000" pitchFamily="2" charset="2"/>
              </a:rPr>
              <a:t>Treaty of Versailles Resentment </a:t>
            </a:r>
          </a:p>
          <a:p>
            <a:r>
              <a:rPr lang="en-US" dirty="0">
                <a:sym typeface="Wingdings" panose="05000000000000000000" pitchFamily="2" charset="2"/>
              </a:rPr>
              <a:t>Economic Crises: Great Depression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Predicted by John Maynard Keynes who criticized Treaty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Decline in production across Europe (except Russia)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Massive inflation &amp; unemployment (</a:t>
            </a:r>
            <a:r>
              <a:rPr lang="en-US" dirty="0" err="1">
                <a:sym typeface="Wingdings" panose="05000000000000000000" pitchFamily="2" charset="2"/>
              </a:rPr>
              <a:t>Grm</a:t>
            </a:r>
            <a:r>
              <a:rPr lang="en-US" dirty="0">
                <a:sym typeface="Wingdings" panose="05000000000000000000" pitchFamily="2" charset="2"/>
              </a:rPr>
              <a:t>: 43%, GB: 18%, USA: 25%, Fr 5%) </a:t>
            </a:r>
          </a:p>
          <a:p>
            <a:r>
              <a:rPr lang="en-US" dirty="0">
                <a:sym typeface="Wingdings" panose="05000000000000000000" pitchFamily="2" charset="2"/>
              </a:rPr>
              <a:t>“Lost Generation”</a:t>
            </a:r>
          </a:p>
          <a:p>
            <a:r>
              <a:rPr lang="en-US" dirty="0">
                <a:sym typeface="Wingdings" panose="05000000000000000000" pitchFamily="2" charset="2"/>
              </a:rPr>
              <a:t>1928: </a:t>
            </a:r>
            <a:r>
              <a:rPr lang="en-US" b="1" dirty="0">
                <a:sym typeface="Wingdings" panose="05000000000000000000" pitchFamily="2" charset="2"/>
              </a:rPr>
              <a:t>Kellogg-Briand Pact</a:t>
            </a:r>
            <a:r>
              <a:rPr lang="en-US" dirty="0">
                <a:sym typeface="Wingdings" panose="05000000000000000000" pitchFamily="2" charset="2"/>
              </a:rPr>
              <a:t> outlaws war as illegal, 62 nations, no enforcement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62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cubis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0265" y="0"/>
            <a:ext cx="3949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2493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1529" y="0"/>
            <a:ext cx="4414156" cy="697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821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mage result for surreal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8429" y="37095"/>
            <a:ext cx="8954062" cy="672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6980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cub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7257" y="122464"/>
            <a:ext cx="7478486" cy="662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4106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mage result for surrealis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3638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4077" y="1110343"/>
            <a:ext cx="8649653" cy="504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3486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7410" y="0"/>
            <a:ext cx="5491162" cy="684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8742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2313" y="-24384"/>
            <a:ext cx="6703621" cy="688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0308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Related 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6175" y="0"/>
            <a:ext cx="9899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6329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elated 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5490" y="0"/>
            <a:ext cx="6546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414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mage result for russia flag waving 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2685" y="284305"/>
            <a:ext cx="2232313" cy="146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ussr flag waving 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2685" y="1714438"/>
            <a:ext cx="2351019" cy="154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9326" y="510609"/>
            <a:ext cx="8610600" cy="1293028"/>
          </a:xfrm>
        </p:spPr>
        <p:txBody>
          <a:bodyPr/>
          <a:lstStyle/>
          <a:p>
            <a:r>
              <a:rPr lang="en-US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Russia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39882"/>
            <a:ext cx="9495263" cy="4024125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Under Lenin</a:t>
            </a:r>
            <a:r>
              <a:rPr lang="en-US" dirty="0">
                <a:sym typeface="Wingdings" panose="05000000000000000000" pitchFamily="2" charset="2"/>
              </a:rPr>
              <a:t> “Dictatorship of the Proletariat” </a:t>
            </a:r>
          </a:p>
          <a:p>
            <a:r>
              <a:rPr lang="en-US" dirty="0">
                <a:sym typeface="Wingdings" panose="05000000000000000000" pitchFamily="2" charset="2"/>
              </a:rPr>
              <a:t>War Communism (Russian Civil War 1918-1920)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Nationalization of all means of production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Secret Police (</a:t>
            </a:r>
            <a:r>
              <a:rPr lang="en-US" b="1" dirty="0">
                <a:sym typeface="Wingdings" panose="05000000000000000000" pitchFamily="2" charset="2"/>
              </a:rPr>
              <a:t>Cheka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Crop failures starvation, decreased industrial output</a:t>
            </a:r>
          </a:p>
          <a:p>
            <a:r>
              <a:rPr lang="en-US" dirty="0" err="1">
                <a:sym typeface="Wingdings" panose="05000000000000000000" pitchFamily="2" charset="2"/>
              </a:rPr>
              <a:t>Kronstadt</a:t>
            </a:r>
            <a:r>
              <a:rPr lang="en-US" dirty="0">
                <a:sym typeface="Wingdings" panose="05000000000000000000" pitchFamily="2" charset="2"/>
              </a:rPr>
              <a:t> Rebellion (1921) previously pro-Bolsheviks sailors, crushed leads to NEP </a:t>
            </a:r>
          </a:p>
          <a:p>
            <a:r>
              <a:rPr lang="en-US" b="1" dirty="0">
                <a:sym typeface="Wingdings" panose="05000000000000000000" pitchFamily="2" charset="2"/>
              </a:rPr>
              <a:t>New Economic Plan (NEP)</a:t>
            </a:r>
            <a:r>
              <a:rPr lang="en-US" dirty="0">
                <a:sym typeface="Wingdings" panose="05000000000000000000" pitchFamily="2" charset="2"/>
              </a:rPr>
              <a:t> Response to economic ruin, some capitalist policies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“Necessary step backwards”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/>
          </a:p>
        </p:txBody>
      </p:sp>
      <p:pic>
        <p:nvPicPr>
          <p:cNvPr id="1028" name="Picture 4" descr="Image result for flag pol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50" b="99000" l="10000" r="90000">
                        <a14:foregroundMark x1="47250" y1="2250" x2="48250" y2="10000"/>
                        <a14:foregroundMark x1="47750" y1="90500" x2="48750" y2="9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0189" y="99989"/>
            <a:ext cx="2977747" cy="297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Kronstadt Rebell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09807" y="3007466"/>
            <a:ext cx="2381250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46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11111E-6 L 1.11022E-16 0.3423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2 0.12824 L -0.00482 -0.2141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6515" y="0"/>
            <a:ext cx="8458200" cy="592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1286" y="5804459"/>
            <a:ext cx="8610600" cy="1293028"/>
          </a:xfrm>
        </p:spPr>
        <p:txBody>
          <a:bodyPr/>
          <a:lstStyle/>
          <a:p>
            <a:r>
              <a:rPr lang="en-US" dirty="0"/>
              <a:t>Translation: This is not a pipe.</a:t>
            </a:r>
          </a:p>
        </p:txBody>
      </p:sp>
    </p:spTree>
    <p:extLst>
      <p:ext uri="{BB962C8B-B14F-4D97-AF65-F5344CB8AC3E}">
        <p14:creationId xmlns:p14="http://schemas.microsoft.com/office/powerpoint/2010/main" val="7370042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8486" y="9966"/>
            <a:ext cx="4855028" cy="683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4843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age result for dada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614" y="0"/>
            <a:ext cx="111927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7935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 result for cubis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6913" y="0"/>
            <a:ext cx="57165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196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mage result for surrealism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69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8466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0" y="33338"/>
            <a:ext cx="5715000" cy="679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3919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 result for cubism guernic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1219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8172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Modern classical music reflects “age of anxiety”</a:t>
            </a:r>
          </a:p>
          <a:p>
            <a:pPr lvl="1"/>
            <a:r>
              <a:rPr lang="en-US" dirty="0"/>
              <a:t>Arnold </a:t>
            </a:r>
            <a:r>
              <a:rPr lang="en-US" dirty="0" err="1"/>
              <a:t>Sch</a:t>
            </a:r>
            <a:r>
              <a:rPr lang="en-US" dirty="0" err="1">
                <a:latin typeface="Century Gothic" panose="020B0502020202020204" pitchFamily="34" charset="0"/>
              </a:rPr>
              <a:t>ö</a:t>
            </a:r>
            <a:r>
              <a:rPr lang="en-US" dirty="0" err="1"/>
              <a:t>nberg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12-tone technique (atonality)  </a:t>
            </a:r>
            <a:endParaRPr lang="en-US" dirty="0"/>
          </a:p>
          <a:p>
            <a:r>
              <a:rPr lang="en-US" dirty="0"/>
              <a:t>Igor Stravinsky: “Rite of Spring”</a:t>
            </a:r>
          </a:p>
        </p:txBody>
      </p:sp>
      <p:pic>
        <p:nvPicPr>
          <p:cNvPr id="9220" name="Picture 4" descr="Image result for classical balarin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5090" y="2656114"/>
            <a:ext cx="2957452" cy="399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8737" y="3338104"/>
            <a:ext cx="5521778" cy="331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789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8324" y="1110061"/>
            <a:ext cx="2440027" cy="20610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463547"/>
            <a:ext cx="8610600" cy="1293028"/>
          </a:xfrm>
        </p:spPr>
        <p:txBody>
          <a:bodyPr/>
          <a:lstStyle/>
          <a:p>
            <a:r>
              <a:rPr lang="en-US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Russia: NEP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40248"/>
            <a:ext cx="10820400" cy="40241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Eliminate harsh aspects of War Communism </a:t>
            </a:r>
          </a:p>
          <a:p>
            <a:r>
              <a:rPr lang="en-US" dirty="0" err="1"/>
              <a:t>Gov</a:t>
            </a:r>
            <a:r>
              <a:rPr lang="en-US" dirty="0"/>
              <a:t> would not seize grain surplus, could be sold by peasants </a:t>
            </a:r>
          </a:p>
          <a:p>
            <a:r>
              <a:rPr lang="en-US" dirty="0"/>
              <a:t>Small business allow to stay open; </a:t>
            </a:r>
            <a:r>
              <a:rPr lang="en-US" dirty="0" err="1"/>
              <a:t>gov</a:t>
            </a:r>
            <a:r>
              <a:rPr lang="en-US" dirty="0"/>
              <a:t> still controls heavy industry, banks, RRs</a:t>
            </a:r>
          </a:p>
          <a:p>
            <a:r>
              <a:rPr lang="en-US" dirty="0"/>
              <a:t>Improved Russian Economy</a:t>
            </a:r>
          </a:p>
          <a:p>
            <a:pPr lvl="1"/>
            <a:r>
              <a:rPr lang="en-US" dirty="0" err="1"/>
              <a:t>Industy</a:t>
            </a:r>
            <a:r>
              <a:rPr lang="en-US" dirty="0"/>
              <a:t> returns to pre-</a:t>
            </a:r>
            <a:r>
              <a:rPr lang="en-US" dirty="0" err="1"/>
              <a:t>wwi</a:t>
            </a:r>
            <a:r>
              <a:rPr lang="en-US" dirty="0"/>
              <a:t> levels</a:t>
            </a:r>
          </a:p>
          <a:p>
            <a:pPr lvl="1"/>
            <a:r>
              <a:rPr lang="en-US" dirty="0"/>
              <a:t>Workers have shorter hours/better conditions</a:t>
            </a:r>
          </a:p>
          <a:p>
            <a:pPr lvl="1"/>
            <a:r>
              <a:rPr lang="en-US" dirty="0"/>
              <a:t>Temporary relaxation of terror and censorship </a:t>
            </a:r>
          </a:p>
          <a:p>
            <a:r>
              <a:rPr lang="en-US" dirty="0"/>
              <a:t>1922: Renamed Soviet Union (Union of Soviet Socialists Republics, USSR)</a:t>
            </a:r>
          </a:p>
          <a:p>
            <a:pPr lvl="1"/>
            <a:r>
              <a:rPr lang="en-US" dirty="0"/>
              <a:t>Nobility ended, loss of Orthodox Church influence, more freedom for women and peasants (…in theory) </a:t>
            </a:r>
          </a:p>
          <a:p>
            <a:r>
              <a:rPr lang="en-US" dirty="0"/>
              <a:t>Lenin dies in 1924</a:t>
            </a:r>
            <a:r>
              <a:rPr lang="en-US" dirty="0">
                <a:sym typeface="Wingdings" panose="05000000000000000000" pitchFamily="2" charset="2"/>
              </a:rPr>
              <a:t> Power Struggle  Stalin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24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Germany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045" y="2475571"/>
            <a:ext cx="8134815" cy="3743114"/>
          </a:xfrm>
        </p:spPr>
        <p:txBody>
          <a:bodyPr/>
          <a:lstStyle/>
          <a:p>
            <a:pPr lvl="1"/>
            <a:r>
              <a:rPr lang="en-US" dirty="0"/>
              <a:t>Depended on conservative military &amp; </a:t>
            </a:r>
            <a:r>
              <a:rPr lang="en-US" i="1" dirty="0"/>
              <a:t>Freikorps</a:t>
            </a:r>
          </a:p>
          <a:p>
            <a:pPr lvl="1"/>
            <a:r>
              <a:rPr lang="en-US" dirty="0"/>
              <a:t>Spartacists: Communists briefly take Berlin</a:t>
            </a:r>
          </a:p>
          <a:p>
            <a:pPr lvl="1"/>
            <a:r>
              <a:rPr lang="en-US" dirty="0"/>
              <a:t>Sign Treaty of Versailles, “diktat”</a:t>
            </a:r>
            <a:r>
              <a:rPr lang="en-US" dirty="0">
                <a:sym typeface="Wingdings" panose="05000000000000000000" pitchFamily="2" charset="2"/>
              </a:rPr>
              <a:t> Stab in the Back </a:t>
            </a:r>
            <a:endParaRPr lang="en-US" dirty="0"/>
          </a:p>
          <a:p>
            <a:pPr lvl="1"/>
            <a:r>
              <a:rPr lang="en-US" dirty="0"/>
              <a:t>Appears weak &amp; unpopular  </a:t>
            </a:r>
          </a:p>
          <a:p>
            <a:r>
              <a:rPr lang="en-US" dirty="0"/>
              <a:t>New Constitution</a:t>
            </a:r>
          </a:p>
          <a:p>
            <a:pPr lvl="1"/>
            <a:r>
              <a:rPr lang="en-US" dirty="0"/>
              <a:t>Bicameral: </a:t>
            </a:r>
            <a:r>
              <a:rPr lang="en-US" dirty="0" err="1"/>
              <a:t>Reichsrat</a:t>
            </a:r>
            <a:r>
              <a:rPr lang="en-US" dirty="0"/>
              <a:t> (Federal States) &amp; Reichstag           (Popular Vote, led by Chancellor)</a:t>
            </a:r>
          </a:p>
          <a:p>
            <a:pPr lvl="1"/>
            <a:r>
              <a:rPr lang="en-US" dirty="0"/>
              <a:t>President with 7 year term</a:t>
            </a:r>
          </a:p>
          <a:p>
            <a:pPr lvl="1"/>
            <a:r>
              <a:rPr lang="en-US" dirty="0"/>
              <a:t>Female suffrage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Image result for weimar republ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4751" y="1752886"/>
            <a:ext cx="5882965" cy="49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44541" y="1840675"/>
            <a:ext cx="5664530" cy="4843205"/>
          </a:xfrm>
          <a:prstGeom prst="rect">
            <a:avLst/>
          </a:prstGeom>
          <a:blipFill dpi="0" rotWithShape="1">
            <a:blip r:embed="rId3" cstate="email">
              <a:alphaModFix amt="6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30045" y="1840675"/>
            <a:ext cx="5414495" cy="4047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 dirty="0"/>
              <a:t>Weimar Republic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Social Democratic Party takes control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2054" name="Picture 6" descr="https://upload.wikimedia.org/wikipedia/commons/thumb/8/85/German_losses_after_WWI.svg/1000px-German_losses_after_WWI.svg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8492" y="3367669"/>
            <a:ext cx="3730579" cy="316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56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5" grpId="1" animBg="1"/>
      <p:bldP spid="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Germany: Ruhr Crisis, 1923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Can’t pay the $34 billion in reparations</a:t>
            </a:r>
          </a:p>
          <a:p>
            <a:r>
              <a:rPr lang="en-US" dirty="0"/>
              <a:t>French Raymond </a:t>
            </a:r>
            <a:r>
              <a:rPr lang="en-US" dirty="0" err="1"/>
              <a:t>Poincar</a:t>
            </a:r>
            <a:r>
              <a:rPr lang="en-US" dirty="0" err="1">
                <a:ea typeface="Tahoma" panose="020B0604030504040204" pitchFamily="34" charset="0"/>
                <a:cs typeface="Tahoma" panose="020B0604030504040204" pitchFamily="34" charset="0"/>
              </a:rPr>
              <a:t>é</a:t>
            </a:r>
            <a:r>
              <a:rPr lang="en-US" dirty="0"/>
              <a:t> occupies Industrial center of Ruhr </a:t>
            </a:r>
          </a:p>
          <a:p>
            <a:r>
              <a:rPr lang="en-US" dirty="0"/>
              <a:t>Began to print cash to pay</a:t>
            </a:r>
            <a:r>
              <a:rPr lang="en-US" dirty="0">
                <a:sym typeface="Wingdings" panose="05000000000000000000" pitchFamily="2" charset="2"/>
              </a:rPr>
              <a:t> hyperinflation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Savings of middle class is gone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Resentment: Western government, business, workers, Jews, communists </a:t>
            </a:r>
          </a:p>
          <a:p>
            <a:r>
              <a:rPr lang="en-US" b="1" dirty="0"/>
              <a:t>Beer Hall Putsch</a:t>
            </a:r>
            <a:r>
              <a:rPr lang="en-US" dirty="0"/>
              <a:t>: Former solider Adolf Hitler fails to overthrow Bavarian state, one year in jail, write </a:t>
            </a:r>
            <a:r>
              <a:rPr lang="en-US" i="1" dirty="0"/>
              <a:t>Mein </a:t>
            </a:r>
            <a:r>
              <a:rPr lang="en-US" i="1" dirty="0" err="1"/>
              <a:t>Kampf</a:t>
            </a:r>
            <a:endParaRPr lang="en-US" i="1" dirty="0"/>
          </a:p>
          <a:p>
            <a:r>
              <a:rPr lang="en-US" dirty="0"/>
              <a:t>Gustav Stresemann assumes leadership</a:t>
            </a:r>
          </a:p>
          <a:p>
            <a:pPr lvl="1"/>
            <a:r>
              <a:rPr lang="en-US" dirty="0"/>
              <a:t>Calls off resistance in Ruhr</a:t>
            </a:r>
          </a:p>
          <a:p>
            <a:pPr lvl="1"/>
            <a:r>
              <a:rPr lang="en-US" dirty="0"/>
              <a:t>US loans Germany cash (Dawes Plan)</a:t>
            </a:r>
            <a:r>
              <a:rPr lang="en-US" dirty="0">
                <a:sym typeface="Wingdings" panose="05000000000000000000" pitchFamily="2" charset="2"/>
              </a:rPr>
              <a:t> Econ recovery </a:t>
            </a:r>
            <a:endParaRPr lang="en-US" dirty="0"/>
          </a:p>
          <a:p>
            <a:pPr lvl="1"/>
            <a:r>
              <a:rPr lang="en-US" dirty="0"/>
              <a:t>Restores Germany to union with European nations (Locarno Pact)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464" y="4488871"/>
            <a:ext cx="1599736" cy="195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2420" y="1724387"/>
            <a:ext cx="2569818" cy="278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36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chart-Value of German Currency-1914 to 1923"/>
          <p:cNvPicPr>
            <a:picLocks noChangeAspect="1" noChangeArrowheads="1"/>
          </p:cNvPicPr>
          <p:nvPr/>
        </p:nvPicPr>
        <p:blipFill>
          <a:blip r:embed="rId2" cstate="email">
            <a:lum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79" t="4366" r="3279" b="8322"/>
          <a:stretch>
            <a:fillRect/>
          </a:stretch>
        </p:blipFill>
        <p:spPr bwMode="auto">
          <a:xfrm>
            <a:off x="3143332" y="1217415"/>
            <a:ext cx="5836353" cy="4096931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7461" y="4767235"/>
            <a:ext cx="3371334" cy="19412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9113" y="221580"/>
            <a:ext cx="2389547" cy="28333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8660" y="1947718"/>
            <a:ext cx="1948600" cy="27110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2259" y="2105002"/>
            <a:ext cx="2267702" cy="16586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5971" y="4818214"/>
            <a:ext cx="2129173" cy="18679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850" y="205278"/>
            <a:ext cx="2351263" cy="20185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68" y="3657600"/>
            <a:ext cx="2305509" cy="31367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1202" y="89333"/>
            <a:ext cx="3258609" cy="18583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9561" y="5080915"/>
            <a:ext cx="2341459" cy="122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34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raymond Poincaré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2652" y="758284"/>
            <a:ext cx="1768831" cy="239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France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27314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Economic chaos &amp; political unrest post-</a:t>
            </a:r>
            <a:r>
              <a:rPr lang="en-US" dirty="0" err="1"/>
              <a:t>wwi</a:t>
            </a:r>
            <a:endParaRPr lang="en-US" dirty="0"/>
          </a:p>
          <a:p>
            <a:r>
              <a:rPr lang="en-US" dirty="0"/>
              <a:t>Multi-party government dominated by conservatism </a:t>
            </a:r>
          </a:p>
          <a:p>
            <a:r>
              <a:rPr lang="en-US" dirty="0"/>
              <a:t>1926: </a:t>
            </a:r>
            <a:r>
              <a:rPr lang="en-US" dirty="0" err="1"/>
              <a:t>Poincar</a:t>
            </a:r>
            <a:r>
              <a:rPr lang="en-US" dirty="0" err="1">
                <a:ea typeface="Tahoma" panose="020B0604030504040204" pitchFamily="34" charset="0"/>
                <a:cs typeface="Tahoma" panose="020B0604030504040204" pitchFamily="34" charset="0"/>
              </a:rPr>
              <a:t>é</a:t>
            </a:r>
            <a:r>
              <a:rPr lang="en-US" dirty="0"/>
              <a:t> recalled</a:t>
            </a:r>
            <a:r>
              <a:rPr lang="en-US" dirty="0">
                <a:sym typeface="Wingdings" panose="05000000000000000000" pitchFamily="2" charset="2"/>
              </a:rPr>
              <a:t> slashed spending &amp; raised taxes, restore war economy</a:t>
            </a:r>
          </a:p>
          <a:p>
            <a:r>
              <a:rPr lang="en-US" dirty="0">
                <a:sym typeface="Wingdings" panose="05000000000000000000" pitchFamily="2" charset="2"/>
              </a:rPr>
              <a:t>Not as industrialized so Depression not as great</a:t>
            </a:r>
          </a:p>
          <a:p>
            <a:r>
              <a:rPr lang="en-US" dirty="0">
                <a:sym typeface="Wingdings" panose="05000000000000000000" pitchFamily="2" charset="2"/>
              </a:rPr>
              <a:t>Increased class tensions radical right supported fascist reorganization</a:t>
            </a:r>
          </a:p>
          <a:p>
            <a:r>
              <a:rPr lang="en-US" b="1" dirty="0">
                <a:sym typeface="Wingdings" panose="05000000000000000000" pitchFamily="2" charset="2"/>
              </a:rPr>
              <a:t>Popular Front</a:t>
            </a:r>
            <a:r>
              <a:rPr lang="en-US" dirty="0">
                <a:sym typeface="Wingdings" panose="05000000000000000000" pitchFamily="2" charset="2"/>
              </a:rPr>
              <a:t> coalition of republicans, socialists, communists (shocking right?)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Led by Leon Blum</a:t>
            </a:r>
          </a:p>
          <a:p>
            <a:r>
              <a:rPr lang="en-US" b="1" dirty="0">
                <a:sym typeface="Wingdings" panose="05000000000000000000" pitchFamily="2" charset="2"/>
              </a:rPr>
              <a:t>French New Deal</a:t>
            </a:r>
            <a:r>
              <a:rPr lang="en-US" dirty="0">
                <a:sym typeface="Wingdings" panose="05000000000000000000" pitchFamily="2" charset="2"/>
              </a:rPr>
              <a:t> social reform programs, failed due to thigh inflation &amp; political unrest</a:t>
            </a:r>
          </a:p>
          <a:p>
            <a:r>
              <a:rPr lang="en-US" dirty="0">
                <a:sym typeface="Wingdings" panose="05000000000000000000" pitchFamily="2" charset="2"/>
              </a:rPr>
              <a:t>Remain politically divided until late 1930s</a:t>
            </a:r>
          </a:p>
        </p:txBody>
      </p:sp>
    </p:spTree>
    <p:extLst>
      <p:ext uri="{BB962C8B-B14F-4D97-AF65-F5344CB8AC3E}">
        <p14:creationId xmlns:p14="http://schemas.microsoft.com/office/powerpoint/2010/main" val="306536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mage result for great britain 1926 general strik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7375" y="3332338"/>
            <a:ext cx="5355373" cy="334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Great Britain</a:t>
            </a:r>
          </a:p>
        </p:txBody>
      </p:sp>
      <p:pic>
        <p:nvPicPr>
          <p:cNvPr id="5122" name="Picture 2" descr="Image result for great britain 1926 general stri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461" y="3115370"/>
            <a:ext cx="3639711" cy="241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4951" y="3568972"/>
            <a:ext cx="3417049" cy="254189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439" y="1903409"/>
            <a:ext cx="9584473" cy="4810424"/>
          </a:xfrm>
        </p:spPr>
        <p:txBody>
          <a:bodyPr>
            <a:normAutofit/>
          </a:bodyPr>
          <a:lstStyle/>
          <a:p>
            <a:r>
              <a:rPr lang="en-US" dirty="0"/>
              <a:t>High unemployment (12%)</a:t>
            </a:r>
            <a:r>
              <a:rPr lang="en-US" dirty="0">
                <a:sym typeface="Wingdings" panose="05000000000000000000" pitchFamily="2" charset="2"/>
              </a:rPr>
              <a:t> 1926: </a:t>
            </a:r>
            <a:r>
              <a:rPr lang="en-US" b="1" dirty="0">
                <a:sym typeface="Wingdings" panose="05000000000000000000" pitchFamily="2" charset="2"/>
              </a:rPr>
              <a:t>General Strike</a:t>
            </a:r>
          </a:p>
          <a:p>
            <a:r>
              <a:rPr lang="en-US" b="1" dirty="0" err="1">
                <a:sym typeface="Wingdings" panose="05000000000000000000" pitchFamily="2" charset="2"/>
              </a:rPr>
              <a:t>Labour</a:t>
            </a:r>
            <a:r>
              <a:rPr lang="en-US" b="1" dirty="0">
                <a:sym typeface="Wingdings" panose="05000000000000000000" pitchFamily="2" charset="2"/>
              </a:rPr>
              <a:t> Party</a:t>
            </a:r>
            <a:r>
              <a:rPr lang="en-US" dirty="0">
                <a:sym typeface="Wingdings" panose="05000000000000000000" pitchFamily="2" charset="2"/>
              </a:rPr>
              <a:t> grows champions of social welfare, replaced Liberal party to opposed conservatives; seen as pro-Communists</a:t>
            </a:r>
          </a:p>
          <a:p>
            <a:r>
              <a:rPr lang="en-US" b="1" dirty="0">
                <a:sym typeface="Wingdings" panose="05000000000000000000" pitchFamily="2" charset="2"/>
              </a:rPr>
              <a:t>Conservative Party </a:t>
            </a:r>
            <a:r>
              <a:rPr lang="en-US" dirty="0">
                <a:sym typeface="Wingdings" panose="05000000000000000000" pitchFamily="2" charset="2"/>
              </a:rPr>
              <a:t>in power 1924-1929 compromised on social issues such as women’s suffrage &amp; welfare </a:t>
            </a:r>
          </a:p>
          <a:p>
            <a:r>
              <a:rPr lang="en-US" dirty="0">
                <a:sym typeface="Wingdings" panose="05000000000000000000" pitchFamily="2" charset="2"/>
              </a:rPr>
              <a:t>Old order (read: nobility) starting to lose power</a:t>
            </a:r>
          </a:p>
          <a:p>
            <a:r>
              <a:rPr lang="en-US" b="1" dirty="0">
                <a:sym typeface="Wingdings" panose="05000000000000000000" pitchFamily="2" charset="2"/>
              </a:rPr>
              <a:t>Losing their Empire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Decolonization movements(India &amp; Africa)</a:t>
            </a:r>
          </a:p>
          <a:p>
            <a:pPr lvl="1"/>
            <a:r>
              <a:rPr lang="en-US" dirty="0"/>
              <a:t>Egypt</a:t>
            </a:r>
            <a:r>
              <a:rPr lang="en-US" dirty="0">
                <a:sym typeface="Wingdings" panose="05000000000000000000" pitchFamily="2" charset="2"/>
              </a:rPr>
              <a:t> only remain in control of Suez Canal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Equality of Dominions (Canada &amp; Australia)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Ireland War of Independence &amp; Civil War </a:t>
            </a:r>
          </a:p>
          <a:p>
            <a:r>
              <a:rPr lang="en-US" dirty="0">
                <a:sym typeface="Wingdings" panose="05000000000000000000" pitchFamily="2" charset="2"/>
              </a:rPr>
              <a:t>Fight Depression with traditional economic theory, not complete until rearmament for WWII </a:t>
            </a:r>
            <a:endParaRPr lang="en-US" dirty="0"/>
          </a:p>
        </p:txBody>
      </p:sp>
      <p:pic>
        <p:nvPicPr>
          <p:cNvPr id="8" name="Picture 2" descr="British Empire 1930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4263" y="3415977"/>
            <a:ext cx="4668497" cy="215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30399" y="5574899"/>
            <a:ext cx="4672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Pink: colonies held by 1945, orange: dominions, pink in orange: colonies of dominions, purple: protectorate and Princely states.</a:t>
            </a:r>
          </a:p>
        </p:txBody>
      </p:sp>
    </p:spTree>
    <p:extLst>
      <p:ext uri="{BB962C8B-B14F-4D97-AF65-F5344CB8AC3E}">
        <p14:creationId xmlns:p14="http://schemas.microsoft.com/office/powerpoint/2010/main" val="321366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315</TotalTime>
  <Words>958</Words>
  <Application>Microsoft Office PowerPoint</Application>
  <PresentationFormat>Widescreen</PresentationFormat>
  <Paragraphs>134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Century Gothic</vt:lpstr>
      <vt:lpstr>Tahoma</vt:lpstr>
      <vt:lpstr>Wingdings</vt:lpstr>
      <vt:lpstr>Vapor Trail</vt:lpstr>
      <vt:lpstr>Age of Anxiety &amp;  The Great Depression</vt:lpstr>
      <vt:lpstr>Impact of WWI</vt:lpstr>
      <vt:lpstr>Russia</vt:lpstr>
      <vt:lpstr>Russia: NEP</vt:lpstr>
      <vt:lpstr>Germany</vt:lpstr>
      <vt:lpstr>Germany: Ruhr Crisis, 1923</vt:lpstr>
      <vt:lpstr>PowerPoint Presentation</vt:lpstr>
      <vt:lpstr>France</vt:lpstr>
      <vt:lpstr>Great Britain</vt:lpstr>
      <vt:lpstr>Scandinavia</vt:lpstr>
      <vt:lpstr>Art &amp; Culture</vt:lpstr>
      <vt:lpstr>Philosophy</vt:lpstr>
      <vt:lpstr>Sigmund Freud</vt:lpstr>
      <vt:lpstr>Authors</vt:lpstr>
      <vt:lpstr>Science</vt:lpstr>
      <vt:lpstr>Architecture </vt:lpstr>
      <vt:lpstr>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Translation: This is not a pipe.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Music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 of Anxiety &amp; Great Depression</dc:title>
  <dc:creator>Rebecca Jones</dc:creator>
  <cp:lastModifiedBy>Rebecca Jones</cp:lastModifiedBy>
  <cp:revision>58</cp:revision>
  <dcterms:created xsi:type="dcterms:W3CDTF">2017-04-20T13:26:14Z</dcterms:created>
  <dcterms:modified xsi:type="dcterms:W3CDTF">2017-04-20T21:54:26Z</dcterms:modified>
</cp:coreProperties>
</file>