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2" r:id="rId7"/>
    <p:sldId id="270" r:id="rId8"/>
    <p:sldId id="271" r:id="rId9"/>
    <p:sldId id="269" r:id="rId10"/>
    <p:sldId id="263" r:id="rId11"/>
    <p:sldId id="265" r:id="rId12"/>
    <p:sldId id="264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E7"/>
    <a:srgbClr val="F9D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Users\Rebecca%20Jones\OneDrive\School\World%20History\Unit%206--Absolute%20Monarchies,%20Enlightenment,%20and%20Revolutions\Age%20of%20Absolutism\Lion%20King%20Video\Absolute%20Monarch.av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Absolutism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Wars of Louis XIV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983504"/>
              </p:ext>
            </p:extLst>
          </p:nvPr>
        </p:nvGraphicFramePr>
        <p:xfrm>
          <a:off x="0" y="1981200"/>
          <a:ext cx="12192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475645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6348529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717136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16346396"/>
                    </a:ext>
                  </a:extLst>
                </a:gridCol>
              </a:tblGrid>
              <a:tr h="448936">
                <a:tc>
                  <a:txBody>
                    <a:bodyPr/>
                    <a:lstStyle/>
                    <a:p>
                      <a:r>
                        <a:rPr lang="en-US" dirty="0"/>
                        <a:t>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574539"/>
                  </a:ext>
                </a:extLst>
              </a:tr>
              <a:tr h="1106966">
                <a:tc>
                  <a:txBody>
                    <a:bodyPr/>
                    <a:lstStyle/>
                    <a:p>
                      <a:r>
                        <a:rPr lang="en-US" dirty="0"/>
                        <a:t>The War of Devolution (1667-1668)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 Hapsburg Dominance in Europe: France v. Spain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Overruns Belgium &amp; </a:t>
                      </a:r>
                      <a:r>
                        <a:rPr lang="en-US" dirty="0">
                          <a:latin typeface="+mn-lt"/>
                        </a:rPr>
                        <a:t>Franche-Comt</a:t>
                      </a:r>
                      <a:r>
                        <a:rPr lang="en-US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é, but returned to Spain</a:t>
                      </a:r>
                      <a:endParaRPr 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Secret Treaty of Dover w/ British: Money &amp; Navy Double team the Dutch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2274711"/>
                  </a:ext>
                </a:extLst>
              </a:tr>
              <a:tr h="1439056">
                <a:tc>
                  <a:txBody>
                    <a:bodyPr/>
                    <a:lstStyle/>
                    <a:p>
                      <a:r>
                        <a:rPr lang="en-US" dirty="0"/>
                        <a:t>The Franco-Dutch War (1672-1678)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Treaty of Dover; Wants that land &amp; Spain out, Small </a:t>
                      </a:r>
                    </a:p>
                    <a:p>
                      <a:pPr algn="ctr"/>
                      <a:r>
                        <a:rPr lang="en-US" dirty="0"/>
                        <a:t>Confederation v. Large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Rampjarr</a:t>
                      </a:r>
                      <a:r>
                        <a:rPr lang="en-US" dirty="0"/>
                        <a:t>: Disaster Year, 1672; change of leadership to Wm III (Orange), Flood 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Dutch period of decline, Louis gains Spanish Netherlands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457865"/>
                  </a:ext>
                </a:extLst>
              </a:tr>
              <a:tr h="1106966">
                <a:tc>
                  <a:txBody>
                    <a:bodyPr/>
                    <a:lstStyle/>
                    <a:p>
                      <a:r>
                        <a:rPr lang="en-US" dirty="0"/>
                        <a:t>The Nine Years War AKA War of the League of Augsburg (1688-1697)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Wm III b/cm English King, Grande Alliance forms v.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French navy burned, King William’s War in North America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Both sides go broke, Treaty settled, Fr leaves territory of HRE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721023"/>
                  </a:ext>
                </a:extLst>
              </a:tr>
              <a:tr h="774876">
                <a:tc>
                  <a:txBody>
                    <a:bodyPr/>
                    <a:lstStyle/>
                    <a:p>
                      <a:r>
                        <a:rPr lang="en-US" dirty="0"/>
                        <a:t>The War of Spanish Succession (1701-1714)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Spanish King Charles II dies w/o heir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3768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81350" y="2495550"/>
            <a:ext cx="2743200" cy="990600"/>
          </a:xfrm>
          <a:prstGeom prst="rect">
            <a:avLst/>
          </a:prstGeom>
          <a:solidFill>
            <a:srgbClr val="F9D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62700" y="2533650"/>
            <a:ext cx="2743200" cy="990600"/>
          </a:xfrm>
          <a:prstGeom prst="rect">
            <a:avLst/>
          </a:prstGeom>
          <a:solidFill>
            <a:srgbClr val="F9D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48775" y="2533650"/>
            <a:ext cx="2743200" cy="990600"/>
          </a:xfrm>
          <a:prstGeom prst="rect">
            <a:avLst/>
          </a:prstGeom>
          <a:solidFill>
            <a:srgbClr val="F9D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48775" y="3724275"/>
            <a:ext cx="2743200" cy="990600"/>
          </a:xfrm>
          <a:prstGeom prst="rect">
            <a:avLst/>
          </a:prstGeom>
          <a:solidFill>
            <a:srgbClr val="FC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00774" y="3581400"/>
            <a:ext cx="2847975" cy="1333500"/>
          </a:xfrm>
          <a:prstGeom prst="rect">
            <a:avLst/>
          </a:prstGeom>
          <a:solidFill>
            <a:srgbClr val="FC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96576" y="3552825"/>
            <a:ext cx="2971802" cy="1333500"/>
          </a:xfrm>
          <a:prstGeom prst="rect">
            <a:avLst/>
          </a:prstGeom>
          <a:solidFill>
            <a:srgbClr val="FC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1350" y="5061934"/>
            <a:ext cx="2743200" cy="843566"/>
          </a:xfrm>
          <a:prstGeom prst="rect">
            <a:avLst/>
          </a:prstGeom>
          <a:solidFill>
            <a:srgbClr val="F9D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00774" y="5124450"/>
            <a:ext cx="2743200" cy="843566"/>
          </a:xfrm>
          <a:prstGeom prst="rect">
            <a:avLst/>
          </a:prstGeom>
          <a:solidFill>
            <a:srgbClr val="F9D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82100" y="5067300"/>
            <a:ext cx="2876549" cy="843566"/>
          </a:xfrm>
          <a:prstGeom prst="rect">
            <a:avLst/>
          </a:prstGeom>
          <a:solidFill>
            <a:srgbClr val="F9D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1350" y="6248400"/>
            <a:ext cx="2847975" cy="590550"/>
          </a:xfrm>
          <a:prstGeom prst="rect">
            <a:avLst/>
          </a:prstGeom>
          <a:solidFill>
            <a:srgbClr val="FC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896">
            <a:off x="756235" y="2806910"/>
            <a:ext cx="1910822" cy="191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10229" y="858640"/>
            <a:ext cx="9061488" cy="3233858"/>
            <a:chOff x="1610229" y="858640"/>
            <a:chExt cx="9061488" cy="32338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2396" b="45586"/>
            <a:stretch/>
          </p:blipFill>
          <p:spPr>
            <a:xfrm>
              <a:off x="1610229" y="858640"/>
              <a:ext cx="9061488" cy="2910472"/>
            </a:xfrm>
            <a:prstGeom prst="rect">
              <a:avLst/>
            </a:prstGeom>
          </p:spPr>
        </p:pic>
        <p:sp>
          <p:nvSpPr>
            <p:cNvPr id="23" name="Partial Circle 22"/>
            <p:cNvSpPr/>
            <p:nvPr/>
          </p:nvSpPr>
          <p:spPr>
            <a:xfrm rot="10800000">
              <a:off x="7304048" y="3434576"/>
              <a:ext cx="646771" cy="657922"/>
            </a:xfrm>
            <a:prstGeom prst="pie">
              <a:avLst>
                <a:gd name="adj1" fmla="val 0"/>
                <a:gd name="adj2" fmla="val 10800003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10229" y="869791"/>
            <a:ext cx="9061488" cy="4036745"/>
            <a:chOff x="1610229" y="869791"/>
            <a:chExt cx="9061488" cy="40367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2557" b="33995"/>
            <a:stretch/>
          </p:blipFill>
          <p:spPr>
            <a:xfrm>
              <a:off x="1610229" y="869791"/>
              <a:ext cx="9061488" cy="3702209"/>
            </a:xfrm>
            <a:prstGeom prst="rect">
              <a:avLst/>
            </a:prstGeom>
          </p:spPr>
        </p:pic>
        <p:sp>
          <p:nvSpPr>
            <p:cNvPr id="25" name="Rectangle: Rounded Corners 24"/>
            <p:cNvSpPr/>
            <p:nvPr/>
          </p:nvSpPr>
          <p:spPr>
            <a:xfrm>
              <a:off x="1795346" y="3992137"/>
              <a:ext cx="1170878" cy="579863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tial Circle 27"/>
            <p:cNvSpPr/>
            <p:nvPr/>
          </p:nvSpPr>
          <p:spPr>
            <a:xfrm rot="10800000">
              <a:off x="5887844" y="4226309"/>
              <a:ext cx="702526" cy="680227"/>
            </a:xfrm>
            <a:prstGeom prst="pie">
              <a:avLst>
                <a:gd name="adj1" fmla="val 0"/>
                <a:gd name="adj2" fmla="val 1079999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10229" y="858640"/>
            <a:ext cx="9061488" cy="5514282"/>
            <a:chOff x="1610229" y="858640"/>
            <a:chExt cx="9061488" cy="55142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12396" b="14515"/>
            <a:stretch/>
          </p:blipFill>
          <p:spPr>
            <a:xfrm>
              <a:off x="1610229" y="858640"/>
              <a:ext cx="9061488" cy="50626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9759" t="77596" r="28427" b="8237"/>
            <a:stretch/>
          </p:blipFill>
          <p:spPr>
            <a:xfrm>
              <a:off x="7025267" y="5391616"/>
              <a:ext cx="1070517" cy="9813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557" b="76335"/>
          <a:stretch/>
        </p:blipFill>
        <p:spPr>
          <a:xfrm>
            <a:off x="1610229" y="869792"/>
            <a:ext cx="9061488" cy="76943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610229" y="914400"/>
            <a:ext cx="9061488" cy="2118732"/>
            <a:chOff x="1610229" y="903249"/>
            <a:chExt cx="9061488" cy="21187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3040" b="56372"/>
            <a:stretch/>
          </p:blipFill>
          <p:spPr>
            <a:xfrm>
              <a:off x="1610229" y="903249"/>
              <a:ext cx="9061488" cy="2118732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538761" y="1817649"/>
              <a:ext cx="6203794" cy="1204332"/>
              <a:chOff x="2538761" y="1817649"/>
              <a:chExt cx="6203794" cy="120433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38761" y="1817649"/>
                <a:ext cx="6203794" cy="1204332"/>
                <a:chOff x="2538761" y="1817649"/>
                <a:chExt cx="6203794" cy="120433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7593980" y="1817649"/>
                  <a:ext cx="1148575" cy="1204332"/>
                  <a:chOff x="7593980" y="1817649"/>
                  <a:chExt cx="1148575" cy="1204332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8441472" y="1929161"/>
                    <a:ext cx="301083" cy="10928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7593980" y="1817649"/>
                    <a:ext cx="892098" cy="51295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538761" y="2553629"/>
                  <a:ext cx="784302" cy="468352"/>
                  <a:chOff x="2538761" y="2553629"/>
                  <a:chExt cx="784302" cy="468352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743200" y="2553629"/>
                    <a:ext cx="579863" cy="46835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2538761" y="2921619"/>
                    <a:ext cx="579863" cy="10036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6445405" y="2676292"/>
                <a:ext cx="334536" cy="34568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22380" y="2921619"/>
                <a:ext cx="367991" cy="10036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610229" y="925551"/>
            <a:ext cx="9061488" cy="1405054"/>
            <a:chOff x="1610229" y="936702"/>
            <a:chExt cx="9061488" cy="140505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t="13201" b="66514"/>
            <a:stretch/>
          </p:blipFill>
          <p:spPr>
            <a:xfrm>
              <a:off x="1610229" y="936702"/>
              <a:ext cx="9061488" cy="1405054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38300" y="1683834"/>
              <a:ext cx="792668" cy="6467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93234" y="1683833"/>
              <a:ext cx="820738" cy="6467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13301" y="1683832"/>
              <a:ext cx="895080" cy="6467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29" y="8365"/>
            <a:ext cx="9061488" cy="692675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b="23564"/>
          <a:stretch/>
        </p:blipFill>
        <p:spPr>
          <a:xfrm>
            <a:off x="194965" y="4282068"/>
            <a:ext cx="3200762" cy="25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Wars of Louis XIV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50571"/>
              </p:ext>
            </p:extLst>
          </p:nvPr>
        </p:nvGraphicFramePr>
        <p:xfrm>
          <a:off x="0" y="2019300"/>
          <a:ext cx="12192000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475645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6348529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717136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16346396"/>
                    </a:ext>
                  </a:extLst>
                </a:gridCol>
              </a:tblGrid>
              <a:tr h="417031">
                <a:tc>
                  <a:txBody>
                    <a:bodyPr/>
                    <a:lstStyle/>
                    <a:p>
                      <a:r>
                        <a:rPr lang="en-US" dirty="0"/>
                        <a:t>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574539"/>
                  </a:ext>
                </a:extLst>
              </a:tr>
              <a:tr h="1028295">
                <a:tc>
                  <a:txBody>
                    <a:bodyPr/>
                    <a:lstStyle/>
                    <a:p>
                      <a:r>
                        <a:rPr lang="en-US" dirty="0"/>
                        <a:t>The War of Devolution (1667-1668)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 Hapsburg Dominance in Europe: France v. Spain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Overruns Belgium &amp; </a:t>
                      </a:r>
                      <a:r>
                        <a:rPr lang="en-US" dirty="0">
                          <a:latin typeface="+mn-lt"/>
                        </a:rPr>
                        <a:t>Franche-Comt</a:t>
                      </a:r>
                      <a:r>
                        <a:rPr lang="en-US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é, but returned to Spain</a:t>
                      </a:r>
                      <a:endParaRPr 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Secret Treaty of Dover w/ British: Money &amp; Navy Double team the Dutch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2274711"/>
                  </a:ext>
                </a:extLst>
              </a:tr>
              <a:tr h="1336784">
                <a:tc>
                  <a:txBody>
                    <a:bodyPr/>
                    <a:lstStyle/>
                    <a:p>
                      <a:r>
                        <a:rPr lang="en-US" dirty="0"/>
                        <a:t>The Franco-Dutch War (1672-1678)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Treaty of Dover; Wants that Spain out, Small </a:t>
                      </a:r>
                    </a:p>
                    <a:p>
                      <a:pPr algn="ctr"/>
                      <a:r>
                        <a:rPr lang="en-US" dirty="0"/>
                        <a:t>Confederation v. Large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Rampjarr</a:t>
                      </a:r>
                      <a:r>
                        <a:rPr lang="en-US" dirty="0"/>
                        <a:t>: Disaster Year, 1672; change of leadership to Wm III (Orange), Flood 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Dutch period of decline, Louis gains Spanish Netherlands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457865"/>
                  </a:ext>
                </a:extLst>
              </a:tr>
              <a:tr h="1028295">
                <a:tc>
                  <a:txBody>
                    <a:bodyPr/>
                    <a:lstStyle/>
                    <a:p>
                      <a:r>
                        <a:rPr lang="en-US" dirty="0"/>
                        <a:t>The Nine Year’s War AKA War of the League of Augsburg (1688-1697)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Wm III b/cm English King, Grande Alliance forms v.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French navy burned, King William’s War in North America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Both sides go broke, Treaty settled, Fr leaves territory of HRE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721023"/>
                  </a:ext>
                </a:extLst>
              </a:tr>
              <a:tr h="1028295">
                <a:tc>
                  <a:txBody>
                    <a:bodyPr/>
                    <a:lstStyle/>
                    <a:p>
                      <a:r>
                        <a:rPr lang="en-US" dirty="0"/>
                        <a:t>The War of Spanish Succession (1701-1714)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Spanish King Charles II dies w/o heir, everyone has a claim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France holds own against Grand Alliance, did not lose/gain territory: Draw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Treaty of Utrecht: Bourbons in Spain, Gibraltar base, Changes Balance of 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83768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0" y="5956300"/>
            <a:ext cx="2847975" cy="901700"/>
          </a:xfrm>
          <a:prstGeom prst="rect">
            <a:avLst/>
          </a:prstGeom>
          <a:solidFill>
            <a:srgbClr val="FC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5956300"/>
            <a:ext cx="3048000" cy="901700"/>
          </a:xfrm>
          <a:prstGeom prst="rect">
            <a:avLst/>
          </a:prstGeom>
          <a:solidFill>
            <a:srgbClr val="FC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Louis’s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he achieve his goals? Yes &amp; No</a:t>
            </a:r>
          </a:p>
          <a:p>
            <a:r>
              <a:rPr lang="en-US" dirty="0"/>
              <a:t>Bankrupted France</a:t>
            </a:r>
          </a:p>
          <a:p>
            <a:r>
              <a:rPr lang="en-US" dirty="0"/>
              <a:t>Weak leadership under heir: Louis XV </a:t>
            </a:r>
          </a:p>
          <a:p>
            <a:pPr lvl="1"/>
            <a:r>
              <a:rPr lang="en-US" dirty="0"/>
              <a:t>Spent </a:t>
            </a:r>
            <a:r>
              <a:rPr lang="en-US"/>
              <a:t>money lavishly</a:t>
            </a:r>
          </a:p>
          <a:p>
            <a:pPr lvl="1"/>
            <a:r>
              <a:rPr lang="en-US" dirty="0"/>
              <a:t>Policies influenced by mistress Madam du Pompadour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7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what about Spain?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 rulers</a:t>
            </a:r>
          </a:p>
          <a:p>
            <a:r>
              <a:rPr lang="en-US" dirty="0"/>
              <a:t>High inflation—economic decline</a:t>
            </a:r>
          </a:p>
          <a:p>
            <a:r>
              <a:rPr lang="en-US" dirty="0"/>
              <a:t>Decrease of power and influence</a:t>
            </a:r>
          </a:p>
        </p:txBody>
      </p:sp>
    </p:spTree>
    <p:extLst>
      <p:ext uri="{BB962C8B-B14F-4D97-AF65-F5344CB8AC3E}">
        <p14:creationId xmlns:p14="http://schemas.microsoft.com/office/powerpoint/2010/main" val="2149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Complete Sovereignty of National Power </a:t>
            </a:r>
          </a:p>
          <a:p>
            <a:pPr lvl="1"/>
            <a:r>
              <a:rPr lang="en-US" sz="2400" dirty="0"/>
              <a:t>Hereditary Assumption of Power</a:t>
            </a:r>
          </a:p>
          <a:p>
            <a:pPr lvl="1"/>
            <a:r>
              <a:rPr lang="en-US" sz="2400" dirty="0"/>
              <a:t>Divine Right of Kings</a:t>
            </a:r>
          </a:p>
          <a:p>
            <a:r>
              <a:rPr lang="en-US" sz="2800" dirty="0">
                <a:hlinkClick r:id="rId2" action="ppaction://hlinkfile"/>
              </a:rPr>
              <a:t>Good v. Bad?</a:t>
            </a:r>
            <a:endParaRPr lang="en-US" sz="2800" dirty="0"/>
          </a:p>
        </p:txBody>
      </p:sp>
      <p:pic>
        <p:nvPicPr>
          <p:cNvPr id="2050" name="Picture 2" descr="Image result for absolute monarch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438755"/>
            <a:ext cx="4291012" cy="310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2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v. Eastern Absolutism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5696" y="2392628"/>
            <a:ext cx="4472327" cy="693135"/>
          </a:xfrm>
        </p:spPr>
        <p:txBody>
          <a:bodyPr/>
          <a:lstStyle/>
          <a:p>
            <a:r>
              <a:rPr lang="en-US" dirty="0"/>
              <a:t>Western</a:t>
            </a:r>
          </a:p>
        </p:txBody>
      </p:sp>
      <p:pic>
        <p:nvPicPr>
          <p:cNvPr id="1026" name="Picture 2" descr="http://www2.hws.edu/wp-content/uploads/2016/09/Res13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73139">
            <a:off x="9049810" y="240935"/>
            <a:ext cx="3304760" cy="2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66263" y="2365351"/>
            <a:ext cx="4474028" cy="692076"/>
          </a:xfrm>
        </p:spPr>
        <p:txBody>
          <a:bodyPr/>
          <a:lstStyle/>
          <a:p>
            <a:r>
              <a:rPr lang="en-US" dirty="0"/>
              <a:t>Eastern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33531" y="3085763"/>
            <a:ext cx="5151863" cy="3136616"/>
          </a:xfrm>
        </p:spPr>
        <p:txBody>
          <a:bodyPr>
            <a:normAutofit/>
          </a:bodyPr>
          <a:lstStyle/>
          <a:p>
            <a:r>
              <a:rPr lang="en-US" dirty="0"/>
              <a:t>HOP RAP (aging v. new empires)</a:t>
            </a:r>
          </a:p>
          <a:p>
            <a:r>
              <a:rPr lang="en-US" dirty="0"/>
              <a:t>Powerful nobility, weak middle class, oppressed peasantry </a:t>
            </a:r>
          </a:p>
          <a:p>
            <a:r>
              <a:rPr lang="en-US" dirty="0"/>
              <a:t>Serfs &amp; Robots</a:t>
            </a:r>
          </a:p>
          <a:p>
            <a:r>
              <a:rPr lang="en-US" dirty="0"/>
              <a:t>Permanent taxes</a:t>
            </a:r>
          </a:p>
          <a:p>
            <a:r>
              <a:rPr lang="en-US" dirty="0"/>
              <a:t>Large standing armies</a:t>
            </a:r>
          </a:p>
          <a:p>
            <a:r>
              <a:rPr lang="en-US" dirty="0"/>
              <a:t>Diplomatic Relations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85836" y="3073460"/>
            <a:ext cx="5380427" cy="31823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France, Spain</a:t>
            </a:r>
          </a:p>
          <a:p>
            <a:r>
              <a:rPr lang="en-US" dirty="0"/>
              <a:t>Ruler not subordinate to national assemblies </a:t>
            </a:r>
          </a:p>
          <a:p>
            <a:r>
              <a:rPr lang="en-US" dirty="0"/>
              <a:t>Nobility under monarch’s control</a:t>
            </a:r>
          </a:p>
          <a:p>
            <a:r>
              <a:rPr lang="en-US" dirty="0"/>
              <a:t>Bureaucrats are career officials, often middle class</a:t>
            </a:r>
          </a:p>
          <a:p>
            <a:r>
              <a:rPr lang="en-US" dirty="0"/>
              <a:t>Large standing armies</a:t>
            </a:r>
          </a:p>
          <a:p>
            <a:r>
              <a:rPr lang="en-US" dirty="0"/>
              <a:t>Control of church &amp; education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3531" y="4295890"/>
            <a:ext cx="3695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400" dirty="0"/>
              <a:t>Smurfs &amp; Robots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644" y1="1863" x2="10593" y2="39752"/>
                        <a14:foregroundMark x1="41102" y1="13354" x2="54237" y2="29193"/>
                        <a14:foregroundMark x1="66102" y1="5590" x2="38983" y2="11801"/>
                        <a14:foregroundMark x1="61864" y1="22671" x2="36017" y2="15839"/>
                        <a14:foregroundMark x1="50424" y1="13665" x2="44492" y2="29193"/>
                        <a14:foregroundMark x1="41949" y1="28571" x2="41949" y2="28571"/>
                        <a14:foregroundMark x1="47881" y1="67081" x2="10593" y2="94410"/>
                        <a14:foregroundMark x1="51271" y1="66149" x2="61017" y2="95963"/>
                        <a14:foregroundMark x1="47881" y1="74534" x2="26271" y2="97516"/>
                        <a14:foregroundMark x1="53390" y1="94720" x2="53390" y2="94720"/>
                        <a14:foregroundMark x1="41949" y1="90683" x2="41949" y2="90683"/>
                        <a14:foregroundMark x1="54661" y1="90062" x2="54661" y2="90062"/>
                        <a14:foregroundMark x1="41525" y1="98758" x2="47458" y2="84783"/>
                        <a14:foregroundMark x1="9746" y1="86335" x2="9746" y2="86335"/>
                        <a14:foregroundMark x1="24153" y1="82298" x2="24153" y2="82298"/>
                        <a14:foregroundMark x1="19068" y1="81056" x2="19068" y2="81056"/>
                        <a14:foregroundMark x1="72881" y1="96894" x2="72881" y2="96894"/>
                        <a14:foregroundMark x1="49576" y1="14907" x2="56780" y2="13975"/>
                        <a14:foregroundMark x1="67797" y1="6211" x2="67797" y2="6211"/>
                        <a14:foregroundMark x1="58898" y1="2795" x2="58898" y2="2795"/>
                        <a14:foregroundMark x1="8475" y1="33230" x2="8475" y2="33230"/>
                        <a14:foregroundMark x1="7627" y1="32609" x2="7627" y2="32609"/>
                        <a14:foregroundMark x1="7203" y1="30124" x2="7203" y2="30124"/>
                        <a14:foregroundMark x1="8051" y1="24534" x2="25000" y2="5901"/>
                        <a14:foregroundMark x1="50424" y1="33230" x2="46610" y2="28882"/>
                        <a14:foregroundMark x1="8898" y1="20497" x2="18644" y2="9938"/>
                        <a14:foregroundMark x1="42373" y1="25776" x2="39831" y2="31366"/>
                        <a14:backgroundMark x1="55508" y1="45652" x2="55508" y2="45652"/>
                        <a14:backgroundMark x1="54661" y1="45963" x2="54661" y2="45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9428" y="4327363"/>
            <a:ext cx="953604" cy="1301104"/>
          </a:xfrm>
          <a:prstGeom prst="rect">
            <a:avLst/>
          </a:prstGeom>
        </p:spPr>
      </p:pic>
      <p:pic>
        <p:nvPicPr>
          <p:cNvPr id="1028" name="Picture 4" descr="Image result for jetson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527" y="4295890"/>
            <a:ext cx="941762" cy="14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 build="p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Constitutionalism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0321" y="2185639"/>
            <a:ext cx="9613861" cy="3750550"/>
          </a:xfrm>
        </p:spPr>
        <p:txBody>
          <a:bodyPr/>
          <a:lstStyle/>
          <a:p>
            <a:r>
              <a:rPr lang="en-US" dirty="0"/>
              <a:t>Government power is limited by law</a:t>
            </a:r>
          </a:p>
          <a:p>
            <a:r>
              <a:rPr lang="en-US" dirty="0"/>
              <a:t>Emphasis on Civil Rights &amp; Liberties</a:t>
            </a:r>
          </a:p>
          <a:p>
            <a:r>
              <a:rPr lang="en-US" dirty="0"/>
              <a:t>England: Constitutional Monarchy, King and Parliament </a:t>
            </a:r>
          </a:p>
          <a:p>
            <a:r>
              <a:rPr lang="en-US" dirty="0"/>
              <a:t>Netherlands: Republican Confederation, stadtholders </a:t>
            </a:r>
          </a:p>
        </p:txBody>
      </p:sp>
    </p:spTree>
    <p:extLst>
      <p:ext uri="{BB962C8B-B14F-4D97-AF65-F5344CB8AC3E}">
        <p14:creationId xmlns:p14="http://schemas.microsoft.com/office/powerpoint/2010/main" val="33200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names?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8520829" cy="4315387"/>
          </a:xfrm>
        </p:spPr>
        <p:txBody>
          <a:bodyPr/>
          <a:lstStyle/>
          <a:p>
            <a:r>
              <a:rPr lang="en-US" dirty="0"/>
              <a:t>Jean </a:t>
            </a:r>
            <a:r>
              <a:rPr lang="en-US" dirty="0" err="1"/>
              <a:t>Bodin</a:t>
            </a:r>
            <a:endParaRPr lang="en-US" dirty="0"/>
          </a:p>
          <a:p>
            <a:pPr lvl="1"/>
            <a:r>
              <a:rPr lang="en-US" dirty="0"/>
              <a:t>French Civil War</a:t>
            </a:r>
          </a:p>
          <a:p>
            <a:pPr lvl="1"/>
            <a:r>
              <a:rPr lang="en-US" dirty="0"/>
              <a:t>Only absolute control can provide order and stability</a:t>
            </a:r>
          </a:p>
          <a:p>
            <a:r>
              <a:rPr lang="en-US" dirty="0"/>
              <a:t>Thomas Hobbes</a:t>
            </a:r>
          </a:p>
          <a:p>
            <a:pPr lvl="1"/>
            <a:r>
              <a:rPr lang="en-US" b="1" dirty="0"/>
              <a:t>State of nature</a:t>
            </a:r>
            <a:r>
              <a:rPr lang="en-US" dirty="0"/>
              <a:t>: Mankind is naturally “Nasty brutish and short”</a:t>
            </a:r>
          </a:p>
          <a:p>
            <a:pPr lvl="1"/>
            <a:r>
              <a:rPr lang="en-US" dirty="0"/>
              <a:t>Fear of anarchy </a:t>
            </a:r>
          </a:p>
          <a:p>
            <a:r>
              <a:rPr lang="en-US" dirty="0"/>
              <a:t>Bishop Jacques Bossuet</a:t>
            </a:r>
          </a:p>
          <a:p>
            <a:pPr lvl="1"/>
            <a:r>
              <a:rPr lang="en-US" dirty="0"/>
              <a:t>Divine Right of Kings: no authority to man, only God </a:t>
            </a:r>
          </a:p>
          <a:p>
            <a:r>
              <a:rPr lang="en-US" dirty="0"/>
              <a:t>Cardinal Richelieu &amp; Louis XIII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 XIV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3"/>
            <a:ext cx="10981592" cy="3599316"/>
          </a:xfrm>
        </p:spPr>
        <p:txBody>
          <a:bodyPr>
            <a:normAutofit/>
          </a:bodyPr>
          <a:lstStyle/>
          <a:p>
            <a:r>
              <a:rPr lang="en-US" sz="3200" dirty="0"/>
              <a:t>Consolidating power</a:t>
            </a:r>
          </a:p>
          <a:p>
            <a:pPr lvl="1"/>
            <a:r>
              <a:rPr lang="en-US" sz="2800" dirty="0"/>
              <a:t>Cultural—Versailles (</a:t>
            </a:r>
            <a:r>
              <a:rPr lang="en-US" sz="2800" dirty="0" err="1"/>
              <a:t>Fronde</a:t>
            </a:r>
            <a:r>
              <a:rPr lang="en-US" sz="2800" dirty="0"/>
              <a:t>) </a:t>
            </a:r>
          </a:p>
          <a:p>
            <a:pPr lvl="1"/>
            <a:r>
              <a:rPr lang="en-US" sz="2800" dirty="0"/>
              <a:t>Economic—Colbert </a:t>
            </a:r>
          </a:p>
          <a:p>
            <a:pPr lvl="1"/>
            <a:r>
              <a:rPr lang="en-US" sz="2800" dirty="0"/>
              <a:t>Political—Cardinal Mazarin, intendant system, also Versailles</a:t>
            </a:r>
          </a:p>
          <a:p>
            <a:pPr lvl="1"/>
            <a:r>
              <a:rPr lang="en-US" sz="2800" dirty="0"/>
              <a:t>Religious—revoke Edict of Nates  </a:t>
            </a:r>
          </a:p>
          <a:p>
            <a:pPr lvl="1"/>
            <a:endParaRPr lang="en-US" sz="2800" dirty="0"/>
          </a:p>
          <a:p>
            <a:r>
              <a:rPr lang="en-US" sz="3200" dirty="0"/>
              <a:t>One Law, One King, One Faith</a:t>
            </a:r>
          </a:p>
        </p:txBody>
      </p:sp>
    </p:spTree>
    <p:extLst>
      <p:ext uri="{BB962C8B-B14F-4D97-AF65-F5344CB8AC3E}">
        <p14:creationId xmlns:p14="http://schemas.microsoft.com/office/powerpoint/2010/main" val="306557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Wars of Louis XIV</a:t>
            </a:r>
          </a:p>
        </p:txBody>
      </p:sp>
    </p:spTree>
    <p:extLst>
      <p:ext uri="{BB962C8B-B14F-4D97-AF65-F5344CB8AC3E}">
        <p14:creationId xmlns:p14="http://schemas.microsoft.com/office/powerpoint/2010/main" val="161766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he trying to do?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Conquer New Territory</a:t>
            </a:r>
          </a:p>
          <a:p>
            <a:r>
              <a:rPr lang="en-US" dirty="0"/>
              <a:t>French Dominance</a:t>
            </a:r>
          </a:p>
          <a:p>
            <a:r>
              <a:rPr lang="en-US" dirty="0"/>
              <a:t>Weaken Rivals</a:t>
            </a:r>
          </a:p>
          <a:p>
            <a:r>
              <a:rPr lang="en-US" dirty="0"/>
              <a:t>Personal Glory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44">
            <a:off x="7876312" y="3098919"/>
            <a:ext cx="3017679" cy="3017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77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lobalsecurity.org/military/world/europe/images/at-kuk-habsburg-1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0"/>
            <a:ext cx="11406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872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2057</TotalTime>
  <Words>650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Trebuchet MS</vt:lpstr>
      <vt:lpstr>Berlin</vt:lpstr>
      <vt:lpstr>Intro to Absolutism</vt:lpstr>
      <vt:lpstr>What is it? </vt:lpstr>
      <vt:lpstr>Western v. Eastern Absolutism</vt:lpstr>
      <vt:lpstr>Constitutionalism</vt:lpstr>
      <vt:lpstr>Who are the names?</vt:lpstr>
      <vt:lpstr>Louis XIV </vt:lpstr>
      <vt:lpstr>Wars of Louis XIV</vt:lpstr>
      <vt:lpstr>So what’s he trying to do? </vt:lpstr>
      <vt:lpstr>PowerPoint Presentation</vt:lpstr>
      <vt:lpstr>Wars of Louis XIV </vt:lpstr>
      <vt:lpstr>PowerPoint Presentation</vt:lpstr>
      <vt:lpstr>Wars of Louis XIV </vt:lpstr>
      <vt:lpstr>Consequences of Louis’s Wars</vt:lpstr>
      <vt:lpstr>Wait what about Spain?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Absolutism</dc:title>
  <dc:creator>Rebecca Jones</dc:creator>
  <cp:lastModifiedBy>Rebecca Jones</cp:lastModifiedBy>
  <cp:revision>52</cp:revision>
  <dcterms:created xsi:type="dcterms:W3CDTF">2017-02-27T15:12:50Z</dcterms:created>
  <dcterms:modified xsi:type="dcterms:W3CDTF">2017-03-02T19:05:58Z</dcterms:modified>
</cp:coreProperties>
</file>