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73" r:id="rId4"/>
    <p:sldId id="259" r:id="rId5"/>
    <p:sldId id="270" r:id="rId6"/>
    <p:sldId id="260" r:id="rId7"/>
    <p:sldId id="264" r:id="rId8"/>
    <p:sldId id="266" r:id="rId9"/>
    <p:sldId id="267" r:id="rId10"/>
    <p:sldId id="285" r:id="rId11"/>
    <p:sldId id="286" r:id="rId12"/>
    <p:sldId id="269" r:id="rId13"/>
    <p:sldId id="265" r:id="rId14"/>
    <p:sldId id="272" r:id="rId15"/>
    <p:sldId id="268" r:id="rId16"/>
    <p:sldId id="277" r:id="rId17"/>
    <p:sldId id="281" r:id="rId18"/>
    <p:sldId id="283" r:id="rId19"/>
    <p:sldId id="279" r:id="rId20"/>
    <p:sldId id="280" r:id="rId21"/>
    <p:sldId id="289" r:id="rId22"/>
    <p:sldId id="28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661" autoAdjust="0"/>
    <p:restoredTop sz="94660"/>
  </p:normalViewPr>
  <p:slideViewPr>
    <p:cSldViewPr>
      <p:cViewPr varScale="1">
        <p:scale>
          <a:sx n="74" d="100"/>
          <a:sy n="74" d="100"/>
        </p:scale>
        <p:origin x="-96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13ABFC-9584-4439-B089-89DF91166BA9}" type="datetimeFigureOut">
              <a:rPr lang="en-US" smtClean="0"/>
              <a:pPr/>
              <a:t>9/12/2016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925BB3-02DD-4969-9822-F517612B17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Renaissa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925BB3-02DD-4969-9822-F517612B17B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925BB3-02DD-4969-9822-F517612B17B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925BB3-02DD-4969-9822-F517612B17B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925BB3-02DD-4969-9822-F517612B17B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925BB3-02DD-4969-9822-F517612B17B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merchants guilds northern Italian cities </a:t>
            </a:r>
          </a:p>
          <a:p>
            <a:r>
              <a:rPr lang="en-US" dirty="0" smtClean="0"/>
              <a:t>– power reside with people – </a:t>
            </a:r>
            <a:r>
              <a:rPr lang="en-US" i="1" dirty="0" err="1" smtClean="0"/>
              <a:t>popolo</a:t>
            </a:r>
            <a:r>
              <a:rPr lang="en-US" i="1" dirty="0" smtClean="0"/>
              <a:t> – (middle class) excluded from </a:t>
            </a:r>
            <a:r>
              <a:rPr lang="en-US" i="1" dirty="0" err="1" smtClean="0"/>
              <a:t>gov’t</a:t>
            </a:r>
            <a:r>
              <a:rPr lang="en-US" i="1" dirty="0" smtClean="0"/>
              <a:t> rose up to overthrow city </a:t>
            </a:r>
            <a:r>
              <a:rPr lang="en-US" i="1" dirty="0" err="1" smtClean="0"/>
              <a:t>gov’t</a:t>
            </a:r>
            <a:r>
              <a:rPr lang="en-US" i="1" dirty="0" smtClean="0"/>
              <a:t> and establish republics (or façade?)</a:t>
            </a:r>
            <a:r>
              <a:rPr lang="en-US" dirty="0" smtClean="0"/>
              <a:t> </a:t>
            </a:r>
          </a:p>
          <a:p>
            <a:pPr>
              <a:buFontTx/>
              <a:buChar char="-"/>
            </a:pPr>
            <a:r>
              <a:rPr lang="en-US" dirty="0" smtClean="0"/>
              <a:t>ruled by an elite wealthy few – merchant aristocracies</a:t>
            </a:r>
          </a:p>
          <a:p>
            <a:pPr>
              <a:buFontTx/>
              <a:buChar char="-"/>
            </a:pPr>
            <a:r>
              <a:rPr lang="en-US" b="1" i="1" dirty="0" smtClean="0"/>
              <a:t>– </a:t>
            </a:r>
            <a:r>
              <a:rPr lang="en-US" dirty="0" smtClean="0"/>
              <a:t>one man ruled</a:t>
            </a:r>
          </a:p>
          <a:p>
            <a:endParaRPr lang="en-US" dirty="0"/>
          </a:p>
        </p:txBody>
      </p:sp>
      <p:sp>
        <p:nvSpPr>
          <p:cNvPr id="4" name="Slide Number Placeholder 3"/>
          <p:cNvSpPr>
            <a:spLocks noGrp="1"/>
          </p:cNvSpPr>
          <p:nvPr>
            <p:ph type="sldNum" sz="quarter" idx="10"/>
          </p:nvPr>
        </p:nvSpPr>
        <p:spPr/>
        <p:txBody>
          <a:bodyPr/>
          <a:lstStyle/>
          <a:p>
            <a:fld id="{72925BB3-02DD-4969-9822-F517612B17B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925BB3-02DD-4969-9822-F517612B17B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925BB3-02DD-4969-9822-F517612B17B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grammar, rhetoric, history, poetry, moral philosophy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–liberal and secular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Literary culture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Greek and Latin </a:t>
            </a:r>
            <a:r>
              <a:rPr lang="en-US" dirty="0" err="1" smtClean="0"/>
              <a:t>classicsto</a:t>
            </a:r>
            <a:r>
              <a:rPr lang="en-US" dirty="0" smtClean="0"/>
              <a:t> reveal human nature</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r>
              <a:rPr lang="en-US" dirty="0" smtClean="0"/>
              <a:t>reaching for perfection, fully developed mind and body, shape own destiny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engagement in politics is noble, necessary</a:t>
            </a:r>
          </a:p>
          <a:p>
            <a:endParaRPr lang="en-US" dirty="0"/>
          </a:p>
        </p:txBody>
      </p:sp>
      <p:sp>
        <p:nvSpPr>
          <p:cNvPr id="4" name="Slide Number Placeholder 3"/>
          <p:cNvSpPr>
            <a:spLocks noGrp="1"/>
          </p:cNvSpPr>
          <p:nvPr>
            <p:ph type="sldNum" sz="quarter" idx="10"/>
          </p:nvPr>
        </p:nvSpPr>
        <p:spPr/>
        <p:txBody>
          <a:bodyPr/>
          <a:lstStyle/>
          <a:p>
            <a:fld id="{72925BB3-02DD-4969-9822-F517612B17B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Blip>
                <a:blip r:embed="rId3"/>
              </a:buBlip>
              <a:defRPr/>
            </a:pPr>
            <a:r>
              <a:rPr lang="en-US" dirty="0" smtClean="0"/>
              <a:t>Thus, a gentleman should develop every aspect of his personality</a:t>
            </a:r>
          </a:p>
          <a:p>
            <a:pPr eaLnBrk="1" hangingPunct="1">
              <a:buBlip>
                <a:blip r:embed="rId3"/>
              </a:buBlip>
              <a:defRPr/>
            </a:pPr>
            <a:r>
              <a:rPr lang="en-US" dirty="0" smtClean="0"/>
              <a:t>Free, Intelligent, trusting in his ideas</a:t>
            </a:r>
          </a:p>
          <a:p>
            <a:endParaRPr lang="en-US" dirty="0"/>
          </a:p>
        </p:txBody>
      </p:sp>
      <p:sp>
        <p:nvSpPr>
          <p:cNvPr id="4" name="Slide Number Placeholder 3"/>
          <p:cNvSpPr>
            <a:spLocks noGrp="1"/>
          </p:cNvSpPr>
          <p:nvPr>
            <p:ph type="sldNum" sz="quarter" idx="10"/>
          </p:nvPr>
        </p:nvSpPr>
        <p:spPr/>
        <p:txBody>
          <a:bodyPr/>
          <a:lstStyle/>
          <a:p>
            <a:fld id="{72925BB3-02DD-4969-9822-F517612B17B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925BB3-02DD-4969-9822-F517612B17B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revival of classical learning, character, and life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--Beginning of the </a:t>
            </a:r>
            <a:r>
              <a:rPr lang="en-US" b="1" dirty="0" smtClean="0">
                <a:solidFill>
                  <a:srgbClr val="FF0000"/>
                </a:solidFill>
                <a:effectLst>
                  <a:outerShdw blurRad="38100" dist="38100" dir="2700000" algn="tl">
                    <a:srgbClr val="000000">
                      <a:alpha val="43137"/>
                    </a:srgbClr>
                  </a:outerShdw>
                </a:effectLst>
              </a:rPr>
              <a:t>Modern Era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effectLst>
                  <a:outerShdw blurRad="38100" dist="38100" dir="2700000" algn="tl">
                    <a:srgbClr val="000000">
                      <a:alpha val="43137"/>
                    </a:srgbClr>
                  </a:outerShdw>
                </a:effectLst>
              </a:rPr>
              <a:t>--</a:t>
            </a:r>
            <a:r>
              <a:rPr lang="en-US" dirty="0" smtClean="0"/>
              <a:t>TWO FLAVORS – ITALIAN, NORTHERN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FF0000"/>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fld id="{72925BB3-02DD-4969-9822-F517612B17B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925BB3-02DD-4969-9822-F517612B17B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925BB3-02DD-4969-9822-F517612B17BE}"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 </a:t>
            </a:r>
            <a:r>
              <a:rPr lang="en-US" dirty="0" smtClean="0"/>
              <a:t>Italian “rebirth”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outerShdw blurRad="38100" dist="38100" dir="2700000" algn="tl">
                    <a:srgbClr val="000000">
                      <a:alpha val="43137"/>
                    </a:srgbClr>
                  </a:outerShdw>
                </a:effectLst>
              </a:rPr>
              <a:t>--Italy, France, Spain, Low Countries, central Europe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outerShdw blurRad="38100" dist="38100" dir="2700000" algn="tl">
                    <a:srgbClr val="000000">
                      <a:alpha val="43137"/>
                    </a:srgbClr>
                  </a:outerShdw>
                </a:effectLst>
              </a:rPr>
              <a:t>--Defined in their own</a:t>
            </a:r>
            <a:r>
              <a:rPr lang="en-US" baseline="0" dirty="0" smtClean="0">
                <a:effectLst>
                  <a:outerShdw blurRad="38100" dist="38100" dir="2700000" algn="tl">
                    <a:srgbClr val="000000">
                      <a:alpha val="43137"/>
                    </a:srgbClr>
                  </a:outerShdw>
                </a:effectLst>
              </a:rPr>
              <a:t> time period as something separate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About half of the original edition was devoted to the art of the </a:t>
            </a:r>
            <a:r>
              <a:rPr lang="en-US" sz="1200" b="0" i="0" u="none" strike="noStrike" kern="1200" dirty="0" smtClean="0">
                <a:solidFill>
                  <a:schemeClr val="tx1"/>
                </a:solidFill>
                <a:latin typeface="+mn-lt"/>
                <a:ea typeface="+mn-ea"/>
                <a:cs typeface="+mn-cs"/>
                <a:hlinkClick r:id="rId3" tooltip="Renaissance"/>
              </a:rPr>
              <a:t>Renaissance</a:t>
            </a:r>
            <a:r>
              <a:rPr lang="en-US" sz="1200" b="0" i="0" kern="1200" dirty="0" smtClean="0">
                <a:solidFill>
                  <a:schemeClr val="tx1"/>
                </a:solidFill>
                <a:latin typeface="+mn-lt"/>
                <a:ea typeface="+mn-ea"/>
                <a:cs typeface="+mn-cs"/>
              </a:rPr>
              <a:t>. Thus, Burckhardt was naturally led to write the two books for which he is best known, his 1860 </a:t>
            </a:r>
            <a:r>
              <a:rPr lang="en-US" sz="1200" b="0" i="1" kern="1200" dirty="0" smtClean="0">
                <a:solidFill>
                  <a:schemeClr val="tx1"/>
                </a:solidFill>
                <a:latin typeface="+mn-lt"/>
                <a:ea typeface="+mn-ea"/>
                <a:cs typeface="+mn-cs"/>
              </a:rPr>
              <a:t>Die </a:t>
            </a:r>
            <a:r>
              <a:rPr lang="en-US" sz="1200" b="0" i="1" kern="1200" dirty="0" err="1" smtClean="0">
                <a:solidFill>
                  <a:schemeClr val="tx1"/>
                </a:solidFill>
                <a:latin typeface="+mn-lt"/>
                <a:ea typeface="+mn-ea"/>
                <a:cs typeface="+mn-cs"/>
              </a:rPr>
              <a:t>Cultur</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der</a:t>
            </a:r>
            <a:r>
              <a:rPr lang="en-US" sz="1200" b="0" i="1" kern="1200" dirty="0" smtClean="0">
                <a:solidFill>
                  <a:schemeClr val="tx1"/>
                </a:solidFill>
                <a:latin typeface="+mn-lt"/>
                <a:ea typeface="+mn-ea"/>
                <a:cs typeface="+mn-cs"/>
              </a:rPr>
              <a:t> Renaissance in </a:t>
            </a:r>
            <a:r>
              <a:rPr lang="en-US" sz="1200" b="0" i="1" kern="1200" dirty="0" err="1" smtClean="0">
                <a:solidFill>
                  <a:schemeClr val="tx1"/>
                </a:solidFill>
                <a:latin typeface="+mn-lt"/>
                <a:ea typeface="+mn-ea"/>
                <a:cs typeface="+mn-cs"/>
              </a:rPr>
              <a:t>Italien</a:t>
            </a:r>
            <a:r>
              <a:rPr lang="en-US" sz="1200" b="0" i="0" kern="1200" dirty="0" smtClean="0">
                <a:solidFill>
                  <a:schemeClr val="tx1"/>
                </a:solidFill>
                <a:latin typeface="+mn-lt"/>
                <a:ea typeface="+mn-ea"/>
                <a:cs typeface="+mn-cs"/>
              </a:rPr>
              <a:t> ("The Civilization of the Renaissance in Italy") (English translation, by S. G. C. </a:t>
            </a:r>
            <a:r>
              <a:rPr lang="en-US" sz="1200" b="0" i="0" kern="1200" dirty="0" err="1" smtClean="0">
                <a:solidFill>
                  <a:schemeClr val="tx1"/>
                </a:solidFill>
                <a:latin typeface="+mn-lt"/>
                <a:ea typeface="+mn-ea"/>
                <a:cs typeface="+mn-cs"/>
              </a:rPr>
              <a:t>Middlemore</a:t>
            </a:r>
            <a:r>
              <a:rPr lang="en-US" sz="1200" b="0" i="0" kern="1200" dirty="0" smtClean="0">
                <a:solidFill>
                  <a:schemeClr val="tx1"/>
                </a:solidFill>
                <a:latin typeface="+mn-lt"/>
                <a:ea typeface="+mn-ea"/>
                <a:cs typeface="+mn-cs"/>
              </a:rPr>
              <a:t>, in 2 vols., London, 1878), and his 1867 </a:t>
            </a:r>
            <a:r>
              <a:rPr lang="en-US" sz="1200" b="0" i="1" kern="1200" dirty="0" smtClean="0">
                <a:solidFill>
                  <a:schemeClr val="tx1"/>
                </a:solidFill>
                <a:latin typeface="+mn-lt"/>
                <a:ea typeface="+mn-ea"/>
                <a:cs typeface="+mn-cs"/>
              </a:rPr>
              <a:t>Geschichte </a:t>
            </a:r>
            <a:r>
              <a:rPr lang="en-US" sz="1200" b="0" i="1" kern="1200" dirty="0" err="1" smtClean="0">
                <a:solidFill>
                  <a:schemeClr val="tx1"/>
                </a:solidFill>
                <a:latin typeface="+mn-lt"/>
                <a:ea typeface="+mn-ea"/>
                <a:cs typeface="+mn-cs"/>
              </a:rPr>
              <a:t>der</a:t>
            </a:r>
            <a:r>
              <a:rPr lang="en-US" sz="1200" b="0" i="1" kern="1200" dirty="0" smtClean="0">
                <a:solidFill>
                  <a:schemeClr val="tx1"/>
                </a:solidFill>
                <a:latin typeface="+mn-lt"/>
                <a:ea typeface="+mn-ea"/>
                <a:cs typeface="+mn-cs"/>
              </a:rPr>
              <a:t> Renaissance in </a:t>
            </a:r>
            <a:r>
              <a:rPr lang="en-US" sz="1200" b="0" i="1" kern="1200" dirty="0" err="1" smtClean="0">
                <a:solidFill>
                  <a:schemeClr val="tx1"/>
                </a:solidFill>
                <a:latin typeface="+mn-lt"/>
                <a:ea typeface="+mn-ea"/>
                <a:cs typeface="+mn-cs"/>
              </a:rPr>
              <a:t>Italien</a:t>
            </a:r>
            <a:r>
              <a:rPr lang="en-US" sz="1200" b="0" i="0" kern="1200" dirty="0" smtClean="0">
                <a:solidFill>
                  <a:schemeClr val="tx1"/>
                </a:solidFill>
                <a:latin typeface="+mn-lt"/>
                <a:ea typeface="+mn-ea"/>
                <a:cs typeface="+mn-cs"/>
              </a:rPr>
              <a:t> ("The History of the Renaissance in Italy"). </a:t>
            </a:r>
            <a:r>
              <a:rPr lang="en-US" sz="1200" b="0" i="1" kern="1200" dirty="0" smtClean="0">
                <a:solidFill>
                  <a:schemeClr val="tx1"/>
                </a:solidFill>
                <a:latin typeface="+mn-lt"/>
                <a:ea typeface="+mn-ea"/>
                <a:cs typeface="+mn-cs"/>
              </a:rPr>
              <a:t>The Civilization of the Renaissance in Italy</a:t>
            </a:r>
            <a:r>
              <a:rPr lang="en-US" sz="1200" b="0" i="0" kern="1200" dirty="0" smtClean="0">
                <a:solidFill>
                  <a:schemeClr val="tx1"/>
                </a:solidFill>
                <a:latin typeface="+mn-lt"/>
                <a:ea typeface="+mn-ea"/>
                <a:cs typeface="+mn-cs"/>
              </a:rPr>
              <a:t> was the most influential interpretation of the Italian Renaissance in the 19th century and is still widely read.</a:t>
            </a:r>
            <a:endParaRPr lang="en-US" dirty="0" smtClean="0">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fld id="{72925BB3-02DD-4969-9822-F517612B17B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Florence “birthplace” Italy</a:t>
            </a:r>
            <a:endParaRPr lang="en-US" dirty="0"/>
          </a:p>
        </p:txBody>
      </p:sp>
      <p:sp>
        <p:nvSpPr>
          <p:cNvPr id="4" name="Slide Number Placeholder 3"/>
          <p:cNvSpPr>
            <a:spLocks noGrp="1"/>
          </p:cNvSpPr>
          <p:nvPr>
            <p:ph type="sldNum" sz="quarter" idx="10"/>
          </p:nvPr>
        </p:nvSpPr>
        <p:spPr/>
        <p:txBody>
          <a:bodyPr/>
          <a:lstStyle/>
          <a:p>
            <a:fld id="{72925BB3-02DD-4969-9822-F517612B17B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925BB3-02DD-4969-9822-F517612B17B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market economy – banking, wool trade</a:t>
            </a:r>
          </a:p>
          <a:p>
            <a:r>
              <a:rPr lang="en-US" dirty="0" smtClean="0"/>
              <a:t>new wealth and ideas</a:t>
            </a:r>
          </a:p>
          <a:p>
            <a:r>
              <a:rPr lang="en-US" dirty="0" smtClean="0"/>
              <a:t>literate and with leisure</a:t>
            </a:r>
          </a:p>
          <a:p>
            <a:r>
              <a:rPr lang="en-US" dirty="0" smtClean="0"/>
              <a:t>Not</a:t>
            </a:r>
            <a:r>
              <a:rPr lang="en-US" baseline="0" dirty="0" smtClean="0"/>
              <a:t> united no single </a:t>
            </a:r>
            <a:r>
              <a:rPr lang="en-US" baseline="0" dirty="0" err="1" smtClean="0"/>
              <a:t>authoried</a:t>
            </a:r>
            <a:endParaRPr lang="en-US" baseline="0" dirty="0" smtClean="0"/>
          </a:p>
          <a:p>
            <a:r>
              <a:rPr lang="en-US" baseline="0" dirty="0" smtClean="0"/>
              <a:t>Want to show off, glory </a:t>
            </a:r>
            <a:endParaRPr lang="en-US" dirty="0"/>
          </a:p>
        </p:txBody>
      </p:sp>
      <p:sp>
        <p:nvSpPr>
          <p:cNvPr id="4" name="Slide Number Placeholder 3"/>
          <p:cNvSpPr>
            <a:spLocks noGrp="1"/>
          </p:cNvSpPr>
          <p:nvPr>
            <p:ph type="sldNum" sz="quarter" idx="10"/>
          </p:nvPr>
        </p:nvSpPr>
        <p:spPr/>
        <p:txBody>
          <a:bodyPr/>
          <a:lstStyle/>
          <a:p>
            <a:fld id="{72925BB3-02DD-4969-9822-F517612B17B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925BB3-02DD-4969-9822-F517612B17B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not thru warfare, marriage, or inheritance– </a:t>
            </a:r>
          </a:p>
          <a:p>
            <a:r>
              <a:rPr lang="en-US" dirty="0" smtClean="0"/>
              <a:t>Wool Industry, “God’s Banker” – Papal Banking</a:t>
            </a:r>
            <a:endParaRPr lang="en-US" dirty="0"/>
          </a:p>
        </p:txBody>
      </p:sp>
      <p:sp>
        <p:nvSpPr>
          <p:cNvPr id="4" name="Slide Number Placeholder 3"/>
          <p:cNvSpPr>
            <a:spLocks noGrp="1"/>
          </p:cNvSpPr>
          <p:nvPr>
            <p:ph type="sldNum" sz="quarter" idx="10"/>
          </p:nvPr>
        </p:nvSpPr>
        <p:spPr/>
        <p:txBody>
          <a:bodyPr/>
          <a:lstStyle/>
          <a:p>
            <a:fld id="{72925BB3-02DD-4969-9822-F517612B17B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925BB3-02DD-4969-9822-F517612B17B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A859F4-B2C4-412C-9584-6F45E62B020B}"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CA6DE-80EF-4AE5-94DB-5D8C763A7F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A859F4-B2C4-412C-9584-6F45E62B020B}"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CA6DE-80EF-4AE5-94DB-5D8C763A7F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A859F4-B2C4-412C-9584-6F45E62B020B}"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CA6DE-80EF-4AE5-94DB-5D8C763A7F9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D218E1-C4A8-42FF-83E9-520896A443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A859F4-B2C4-412C-9584-6F45E62B020B}"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CA6DE-80EF-4AE5-94DB-5D8C763A7F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A859F4-B2C4-412C-9584-6F45E62B020B}"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CA6DE-80EF-4AE5-94DB-5D8C763A7F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A859F4-B2C4-412C-9584-6F45E62B020B}" type="datetimeFigureOut">
              <a:rPr lang="en-US" smtClean="0"/>
              <a:pPr/>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CA6DE-80EF-4AE5-94DB-5D8C763A7F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A859F4-B2C4-412C-9584-6F45E62B020B}" type="datetimeFigureOut">
              <a:rPr lang="en-US" smtClean="0"/>
              <a:pPr/>
              <a:t>9/12/2016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7CA6DE-80EF-4AE5-94DB-5D8C763A7F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A859F4-B2C4-412C-9584-6F45E62B020B}" type="datetimeFigureOut">
              <a:rPr lang="en-US" smtClean="0"/>
              <a:pPr/>
              <a:t>9/12/2016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7CA6DE-80EF-4AE5-94DB-5D8C763A7F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859F4-B2C4-412C-9584-6F45E62B020B}" type="datetimeFigureOut">
              <a:rPr lang="en-US" smtClean="0"/>
              <a:pPr/>
              <a:t>9/12/2016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7CA6DE-80EF-4AE5-94DB-5D8C763A7F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A859F4-B2C4-412C-9584-6F45E62B020B}" type="datetimeFigureOut">
              <a:rPr lang="en-US" smtClean="0"/>
              <a:pPr/>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CA6DE-80EF-4AE5-94DB-5D8C763A7F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A859F4-B2C4-412C-9584-6F45E62B020B}" type="datetimeFigureOut">
              <a:rPr lang="en-US" smtClean="0"/>
              <a:pPr/>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CA6DE-80EF-4AE5-94DB-5D8C763A7F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alphaModFix amt="20000"/>
            <a:lum/>
          </a:blip>
          <a:srcRect/>
          <a:stretch>
            <a:fillRect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859F4-B2C4-412C-9584-6F45E62B020B}" type="datetimeFigureOut">
              <a:rPr lang="en-US" smtClean="0"/>
              <a:pPr/>
              <a:t>9/12/2016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CA6DE-80EF-4AE5-94DB-5D8C763A7F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gif"/><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gif"/><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gif"/><Relationship Id="rId7"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0.jpeg"/><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38200"/>
            <a:ext cx="8739380"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ITALIAN RENAISSANCE</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1828800" y="2743200"/>
            <a:ext cx="5493620"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14</a:t>
            </a:r>
            <a:r>
              <a:rPr lang="en-US" sz="5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16</a:t>
            </a:r>
            <a:r>
              <a:rPr lang="en-US" sz="5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Century</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(1350-1600)</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3794" name="Picture 2" descr="Image result for renaissance memes"/>
          <p:cNvPicPr>
            <a:picLocks noChangeAspect="1" noChangeArrowheads="1"/>
          </p:cNvPicPr>
          <p:nvPr/>
        </p:nvPicPr>
        <p:blipFill>
          <a:blip r:embed="rId3"/>
          <a:srcRect/>
          <a:stretch>
            <a:fillRect/>
          </a:stretch>
        </p:blipFill>
        <p:spPr bwMode="auto">
          <a:xfrm>
            <a:off x="6553200" y="3733800"/>
            <a:ext cx="2305050" cy="29527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905000" y="228600"/>
            <a:ext cx="5412892"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PATRONAGE</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ontent Placeholder 2"/>
          <p:cNvSpPr txBox="1">
            <a:spLocks/>
          </p:cNvSpPr>
          <p:nvPr/>
        </p:nvSpPr>
        <p:spPr>
          <a:xfrm>
            <a:off x="0" y="1524000"/>
            <a:ext cx="5257800" cy="4602163"/>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3"/>
              </a:buBlip>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ARCHITECTURE</a:t>
            </a:r>
          </a:p>
          <a:p>
            <a:pPr marL="800100" lvl="1" indent="-342900">
              <a:spcBef>
                <a:spcPct val="20000"/>
              </a:spcBef>
              <a:buFont typeface="Arial" pitchFamily="34" charset="0"/>
              <a:buBlip>
                <a:blip r:embed="rId3"/>
              </a:buBlip>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Brunelleschi’s</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1" u="none" strike="noStrike" kern="1200" cap="none" spc="0" normalizeH="0" noProof="0" dirty="0" err="1" smtClean="0">
                <a:ln>
                  <a:noFill/>
                </a:ln>
                <a:solidFill>
                  <a:srgbClr val="FF0000"/>
                </a:solidFill>
                <a:effectLst/>
                <a:uLnTx/>
                <a:uFillTx/>
                <a:latin typeface="+mn-lt"/>
                <a:ea typeface="+mn-ea"/>
                <a:cs typeface="+mn-cs"/>
              </a:rPr>
              <a:t>Duomo</a:t>
            </a:r>
            <a:endParaRPr kumimoji="0" lang="en-US" sz="3200" b="0" i="1" u="none" strike="noStrike" kern="1200" cap="none" spc="0" normalizeH="0" noProof="0" dirty="0" smtClean="0">
              <a:ln>
                <a:noFill/>
              </a:ln>
              <a:solidFill>
                <a:srgbClr val="FF0000"/>
              </a:solidFill>
              <a:effectLst/>
              <a:uLnTx/>
              <a:uFillTx/>
              <a:latin typeface="+mn-lt"/>
              <a:ea typeface="+mn-ea"/>
              <a:cs typeface="+mn-cs"/>
            </a:endParaRPr>
          </a:p>
          <a:p>
            <a:pPr marL="800100" lvl="1" indent="-342900">
              <a:spcBef>
                <a:spcPct val="20000"/>
              </a:spcBef>
              <a:buFont typeface="Arial" pitchFamily="34" charset="0"/>
              <a:buBlip>
                <a:blip r:embed="rId3"/>
              </a:buBlip>
              <a:defRPr/>
            </a:pPr>
            <a:r>
              <a:rPr kumimoji="0" lang="en-US" sz="3200" b="1" u="none" strike="noStrike" kern="1200" cap="none" spc="0" normalizeH="0" noProof="0" dirty="0" smtClean="0">
                <a:ln>
                  <a:noFill/>
                </a:ln>
                <a:effectLst/>
                <a:uLnTx/>
                <a:uFillTx/>
                <a:latin typeface="+mn-lt"/>
                <a:ea typeface="+mn-ea"/>
                <a:cs typeface="+mn-cs"/>
              </a:rPr>
              <a:t>Uffizi Gallery</a:t>
            </a:r>
          </a:p>
          <a:p>
            <a:pPr marL="800100" lvl="1" indent="-342900">
              <a:spcBef>
                <a:spcPct val="20000"/>
              </a:spcBef>
              <a:buFont typeface="Arial" pitchFamily="34" charset="0"/>
              <a:buBlip>
                <a:blip r:embed="rId3"/>
              </a:buBlip>
              <a:defRPr/>
            </a:pPr>
            <a:r>
              <a:rPr kumimoji="0" lang="en-US" sz="3200" b="1" u="none" strike="noStrike" kern="1200" cap="none" spc="0" normalizeH="0" noProof="0" dirty="0" smtClean="0">
                <a:ln>
                  <a:noFill/>
                </a:ln>
                <a:effectLst/>
                <a:uLnTx/>
                <a:uFillTx/>
                <a:latin typeface="+mn-lt"/>
                <a:ea typeface="+mn-ea"/>
                <a:cs typeface="+mn-cs"/>
              </a:rPr>
              <a:t>Palazzo Medici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3"/>
              </a:buBlip>
              <a:tabLst/>
              <a:defRPr/>
            </a:pPr>
            <a:r>
              <a:rPr lang="en-US" sz="3200" b="1" dirty="0" smtClean="0">
                <a:effectLst>
                  <a:outerShdw blurRad="38100" dist="38100" dir="2700000" algn="tl">
                    <a:srgbClr val="000000">
                      <a:alpha val="43137"/>
                    </a:srgbClr>
                  </a:outerShdw>
                </a:effectLst>
              </a:rPr>
              <a:t>ART</a:t>
            </a:r>
          </a:p>
          <a:p>
            <a:pPr marL="800100" lvl="1" indent="-342900">
              <a:spcBef>
                <a:spcPct val="20000"/>
              </a:spcBef>
              <a:buFont typeface="Arial" pitchFamily="34" charset="0"/>
              <a:buBlip>
                <a:blip r:embed="rId3"/>
              </a:buBlip>
              <a:defRPr/>
            </a:pPr>
            <a:r>
              <a:rPr lang="en-US" sz="3200" dirty="0" smtClean="0"/>
              <a:t>Donatello’s </a:t>
            </a:r>
            <a:r>
              <a:rPr lang="en-US" sz="3200" i="1" dirty="0" smtClean="0">
                <a:solidFill>
                  <a:srgbClr val="FF0000"/>
                </a:solidFill>
              </a:rPr>
              <a:t>David</a:t>
            </a:r>
            <a:endParaRPr lang="en-US" sz="3200" dirty="0" smtClean="0"/>
          </a:p>
          <a:p>
            <a:pPr marL="800100" lvl="1" indent="-342900">
              <a:spcBef>
                <a:spcPct val="20000"/>
              </a:spcBef>
              <a:buFont typeface="Arial" pitchFamily="34" charset="0"/>
              <a:buBlip>
                <a:blip r:embed="rId3"/>
              </a:buBlip>
              <a:defRPr/>
            </a:pPr>
            <a:r>
              <a:rPr lang="en-US" sz="3200" dirty="0" smtClean="0"/>
              <a:t>Michelangelo's </a:t>
            </a:r>
            <a:r>
              <a:rPr lang="en-US" sz="3200" i="1" dirty="0" smtClean="0">
                <a:solidFill>
                  <a:srgbClr val="FF0000"/>
                </a:solidFill>
              </a:rPr>
              <a:t>David, The Last Judgment </a:t>
            </a:r>
            <a:endParaRPr kumimoji="0" lang="en-US" sz="3200" b="0" i="1" u="none" strike="noStrike" kern="1200" cap="none" spc="0" normalizeH="0" baseline="0" noProof="0" dirty="0" smtClean="0">
              <a:ln>
                <a:noFill/>
              </a:ln>
              <a:solidFill>
                <a:srgbClr val="FF0000"/>
              </a:solidFill>
              <a:effectLst/>
              <a:uLnTx/>
              <a:uFillTx/>
              <a:latin typeface="+mn-lt"/>
              <a:ea typeface="+mn-ea"/>
              <a:cs typeface="+mn-cs"/>
            </a:endParaRPr>
          </a:p>
          <a:p>
            <a:pPr marL="800100" lvl="1" indent="-342900">
              <a:spcBef>
                <a:spcPct val="20000"/>
              </a:spcBef>
              <a:buFont typeface="Arial" pitchFamily="34" charset="0"/>
              <a:buBlip>
                <a:blip r:embed="rId3"/>
              </a:buBlip>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Botticelli’s </a:t>
            </a:r>
            <a:r>
              <a:rPr kumimoji="0" lang="en-US" sz="3200" b="0" i="1" u="none" strike="noStrike" kern="1200" cap="none" spc="0" normalizeH="0" baseline="0" noProof="0" dirty="0" smtClean="0">
                <a:ln>
                  <a:noFill/>
                </a:ln>
                <a:solidFill>
                  <a:srgbClr val="FF0000"/>
                </a:solidFill>
                <a:effectLst/>
                <a:uLnTx/>
                <a:uFillTx/>
                <a:latin typeface="+mn-lt"/>
                <a:ea typeface="+mn-ea"/>
                <a:cs typeface="+mn-cs"/>
              </a:rPr>
              <a:t>Birth of Venus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3"/>
              </a:buBlip>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1" name="Picture 3"/>
          <p:cNvPicPr>
            <a:picLocks noChangeAspect="1" noChangeArrowheads="1"/>
          </p:cNvPicPr>
          <p:nvPr/>
        </p:nvPicPr>
        <p:blipFill>
          <a:blip r:embed="rId4" cstate="print"/>
          <a:srcRect/>
          <a:stretch>
            <a:fillRect/>
          </a:stretch>
        </p:blipFill>
        <p:spPr bwMode="auto">
          <a:xfrm>
            <a:off x="5562600" y="1600200"/>
            <a:ext cx="2918079" cy="43815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5638800" y="2705100"/>
            <a:ext cx="2743200" cy="20574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print"/>
          <a:srcRect/>
          <a:stretch>
            <a:fillRect/>
          </a:stretch>
        </p:blipFill>
        <p:spPr bwMode="auto">
          <a:xfrm>
            <a:off x="5562600" y="2590800"/>
            <a:ext cx="2857500" cy="220027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a:off x="5486400" y="1752600"/>
            <a:ext cx="2905125" cy="3952875"/>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email"/>
          <a:srcRect/>
          <a:stretch>
            <a:fillRect/>
          </a:stretch>
        </p:blipFill>
        <p:spPr bwMode="auto">
          <a:xfrm>
            <a:off x="5029200" y="2133600"/>
            <a:ext cx="4029076" cy="2772697"/>
          </a:xfrm>
          <a:prstGeom prst="rect">
            <a:avLst/>
          </a:prstGeom>
          <a:noFill/>
          <a:ln w="9525">
            <a:noFill/>
            <a:miter lim="800000"/>
            <a:headEnd/>
            <a:tailEnd/>
          </a:ln>
          <a:effectLst/>
        </p:spPr>
      </p:pic>
      <p:pic>
        <p:nvPicPr>
          <p:cNvPr id="2056" name="Picture 8"/>
          <p:cNvPicPr>
            <a:picLocks noChangeAspect="1" noChangeArrowheads="1"/>
          </p:cNvPicPr>
          <p:nvPr/>
        </p:nvPicPr>
        <p:blipFill>
          <a:blip r:embed="rId9" cstate="email"/>
          <a:srcRect/>
          <a:stretch>
            <a:fillRect/>
          </a:stretch>
        </p:blipFill>
        <p:spPr bwMode="auto">
          <a:xfrm>
            <a:off x="5486400" y="1940026"/>
            <a:ext cx="3276600" cy="4917974"/>
          </a:xfrm>
          <a:prstGeom prst="rect">
            <a:avLst/>
          </a:prstGeom>
          <a:noFill/>
          <a:ln w="9525">
            <a:noFill/>
            <a:miter lim="800000"/>
            <a:headEnd/>
            <a:tailEnd/>
          </a:ln>
          <a:effectLst/>
        </p:spPr>
      </p:pic>
      <p:pic>
        <p:nvPicPr>
          <p:cNvPr id="2057" name="Picture 9"/>
          <p:cNvPicPr>
            <a:picLocks noChangeAspect="1" noChangeArrowheads="1"/>
          </p:cNvPicPr>
          <p:nvPr/>
        </p:nvPicPr>
        <p:blipFill>
          <a:blip r:embed="rId10" cstate="email"/>
          <a:srcRect/>
          <a:stretch>
            <a:fillRect/>
          </a:stretch>
        </p:blipFill>
        <p:spPr bwMode="auto">
          <a:xfrm>
            <a:off x="6324600" y="914400"/>
            <a:ext cx="2654808" cy="5796524"/>
          </a:xfrm>
          <a:prstGeom prst="rect">
            <a:avLst/>
          </a:prstGeom>
          <a:noFill/>
          <a:ln w="9525">
            <a:noFill/>
            <a:miter lim="800000"/>
            <a:headEnd/>
            <a:tailEnd/>
          </a:ln>
          <a:effectLst/>
        </p:spPr>
      </p:pic>
      <p:pic>
        <p:nvPicPr>
          <p:cNvPr id="2058" name="Picture 10"/>
          <p:cNvPicPr>
            <a:picLocks noChangeAspect="1" noChangeArrowheads="1"/>
          </p:cNvPicPr>
          <p:nvPr/>
        </p:nvPicPr>
        <p:blipFill>
          <a:blip r:embed="rId11" cstate="print"/>
          <a:srcRect/>
          <a:stretch>
            <a:fillRect/>
          </a:stretch>
        </p:blipFill>
        <p:spPr bwMode="auto">
          <a:xfrm>
            <a:off x="5090084" y="1295400"/>
            <a:ext cx="4053916" cy="5667375"/>
          </a:xfrm>
          <a:prstGeom prst="rect">
            <a:avLst/>
          </a:prstGeom>
          <a:noFill/>
          <a:ln w="9525">
            <a:noFill/>
            <a:miter lim="800000"/>
            <a:headEnd/>
            <a:tailEnd/>
          </a:ln>
          <a:effectLst/>
        </p:spPr>
      </p:pic>
      <p:pic>
        <p:nvPicPr>
          <p:cNvPr id="2050" name="Picture 2"/>
          <p:cNvPicPr>
            <a:picLocks noGrp="1" noChangeAspect="1" noChangeArrowheads="1"/>
          </p:cNvPicPr>
          <p:nvPr>
            <p:ph idx="1"/>
          </p:nvPr>
        </p:nvPicPr>
        <p:blipFill>
          <a:blip r:embed="rId12" cstate="email"/>
          <a:srcRect/>
          <a:stretch>
            <a:fillRect/>
          </a:stretch>
        </p:blipFill>
        <p:spPr bwMode="auto">
          <a:xfrm>
            <a:off x="3998912" y="1676400"/>
            <a:ext cx="5145088" cy="32962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900" decel="100000" fill="hold"/>
                                        <p:tgtEl>
                                          <p:spTgt spid="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p:cTn id="25" dur="500" fill="hold"/>
                                        <p:tgtEl>
                                          <p:spTgt spid="2051"/>
                                        </p:tgtEl>
                                        <p:attrNameLst>
                                          <p:attrName>ppt_w</p:attrName>
                                        </p:attrNameLst>
                                      </p:cBhvr>
                                      <p:tavLst>
                                        <p:tav tm="0">
                                          <p:val>
                                            <p:fltVal val="0"/>
                                          </p:val>
                                        </p:tav>
                                        <p:tav tm="100000">
                                          <p:val>
                                            <p:strVal val="#ppt_w"/>
                                          </p:val>
                                        </p:tav>
                                      </p:tavLst>
                                    </p:anim>
                                    <p:anim calcmode="lin" valueType="num">
                                      <p:cBhvr>
                                        <p:cTn id="26" dur="500" fill="hold"/>
                                        <p:tgtEl>
                                          <p:spTgt spid="2051"/>
                                        </p:tgtEl>
                                        <p:attrNameLst>
                                          <p:attrName>ppt_h</p:attrName>
                                        </p:attrNameLst>
                                      </p:cBhvr>
                                      <p:tavLst>
                                        <p:tav tm="0">
                                          <p:val>
                                            <p:fltVal val="0"/>
                                          </p:val>
                                        </p:tav>
                                        <p:tav tm="100000">
                                          <p:val>
                                            <p:strVal val="#ppt_h"/>
                                          </p:val>
                                        </p:tav>
                                      </p:tavLst>
                                    </p:anim>
                                    <p:animEffect transition="in" filter="fade">
                                      <p:cBhvr>
                                        <p:cTn id="27" dur="500"/>
                                        <p:tgtEl>
                                          <p:spTgt spid="205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2051"/>
                                        </p:tgtEl>
                                        <p:attrNameLst>
                                          <p:attrName>ppt_x</p:attrName>
                                        </p:attrNameLst>
                                      </p:cBhvr>
                                      <p:tavLst>
                                        <p:tav tm="0">
                                          <p:val>
                                            <p:strVal val="ppt_x"/>
                                          </p:val>
                                        </p:tav>
                                        <p:tav tm="100000">
                                          <p:val>
                                            <p:strVal val="ppt_x"/>
                                          </p:val>
                                        </p:tav>
                                      </p:tavLst>
                                    </p:anim>
                                    <p:anim calcmode="lin" valueType="num">
                                      <p:cBhvr additive="base">
                                        <p:cTn id="32" dur="500"/>
                                        <p:tgtEl>
                                          <p:spTgt spid="2051"/>
                                        </p:tgtEl>
                                        <p:attrNameLst>
                                          <p:attrName>ppt_y</p:attrName>
                                        </p:attrNameLst>
                                      </p:cBhvr>
                                      <p:tavLst>
                                        <p:tav tm="0">
                                          <p:val>
                                            <p:strVal val="ppt_y"/>
                                          </p:val>
                                        </p:tav>
                                        <p:tav tm="100000">
                                          <p:val>
                                            <p:strVal val="1+ppt_h/2"/>
                                          </p:val>
                                        </p:tav>
                                      </p:tavLst>
                                    </p:anim>
                                    <p:set>
                                      <p:cBhvr>
                                        <p:cTn id="33" dur="1" fill="hold">
                                          <p:stCondLst>
                                            <p:cond delay="499"/>
                                          </p:stCondLst>
                                        </p:cTn>
                                        <p:tgtEl>
                                          <p:spTgt spid="205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2052"/>
                                        </p:tgtEl>
                                        <p:attrNameLst>
                                          <p:attrName>style.visibility</p:attrName>
                                        </p:attrNameLst>
                                      </p:cBhvr>
                                      <p:to>
                                        <p:strVal val="visible"/>
                                      </p:to>
                                    </p:set>
                                    <p:anim calcmode="lin" valueType="num">
                                      <p:cBhvr>
                                        <p:cTn id="38" dur="500" fill="hold"/>
                                        <p:tgtEl>
                                          <p:spTgt spid="2052"/>
                                        </p:tgtEl>
                                        <p:attrNameLst>
                                          <p:attrName>ppt_w</p:attrName>
                                        </p:attrNameLst>
                                      </p:cBhvr>
                                      <p:tavLst>
                                        <p:tav tm="0">
                                          <p:val>
                                            <p:fltVal val="0"/>
                                          </p:val>
                                        </p:tav>
                                        <p:tav tm="100000">
                                          <p:val>
                                            <p:strVal val="#ppt_w"/>
                                          </p:val>
                                        </p:tav>
                                      </p:tavLst>
                                    </p:anim>
                                    <p:anim calcmode="lin" valueType="num">
                                      <p:cBhvr>
                                        <p:cTn id="39" dur="500" fill="hold"/>
                                        <p:tgtEl>
                                          <p:spTgt spid="2052"/>
                                        </p:tgtEl>
                                        <p:attrNameLst>
                                          <p:attrName>ppt_h</p:attrName>
                                        </p:attrNameLst>
                                      </p:cBhvr>
                                      <p:tavLst>
                                        <p:tav tm="0">
                                          <p:val>
                                            <p:fltVal val="0"/>
                                          </p:val>
                                        </p:tav>
                                        <p:tav tm="100000">
                                          <p:val>
                                            <p:strVal val="#ppt_h"/>
                                          </p:val>
                                        </p:tav>
                                      </p:tavLst>
                                    </p:anim>
                                    <p:animEffect transition="in" filter="fade">
                                      <p:cBhvr>
                                        <p:cTn id="40" dur="500"/>
                                        <p:tgtEl>
                                          <p:spTgt spid="205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2052"/>
                                        </p:tgtEl>
                                        <p:attrNameLst>
                                          <p:attrName>ppt_x</p:attrName>
                                        </p:attrNameLst>
                                      </p:cBhvr>
                                      <p:tavLst>
                                        <p:tav tm="0">
                                          <p:val>
                                            <p:strVal val="ppt_x"/>
                                          </p:val>
                                        </p:tav>
                                        <p:tav tm="100000">
                                          <p:val>
                                            <p:strVal val="ppt_x"/>
                                          </p:val>
                                        </p:tav>
                                      </p:tavLst>
                                    </p:anim>
                                    <p:anim calcmode="lin" valueType="num">
                                      <p:cBhvr additive="base">
                                        <p:cTn id="45" dur="500"/>
                                        <p:tgtEl>
                                          <p:spTgt spid="2052"/>
                                        </p:tgtEl>
                                        <p:attrNameLst>
                                          <p:attrName>ppt_y</p:attrName>
                                        </p:attrNameLst>
                                      </p:cBhvr>
                                      <p:tavLst>
                                        <p:tav tm="0">
                                          <p:val>
                                            <p:strVal val="ppt_y"/>
                                          </p:val>
                                        </p:tav>
                                        <p:tav tm="100000">
                                          <p:val>
                                            <p:strVal val="1+ppt_h/2"/>
                                          </p:val>
                                        </p:tav>
                                      </p:tavLst>
                                    </p:anim>
                                    <p:set>
                                      <p:cBhvr>
                                        <p:cTn id="46" dur="1" fill="hold">
                                          <p:stCondLst>
                                            <p:cond delay="499"/>
                                          </p:stCondLst>
                                        </p:cTn>
                                        <p:tgtEl>
                                          <p:spTgt spid="205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2053"/>
                                        </p:tgtEl>
                                        <p:attrNameLst>
                                          <p:attrName>style.visibility</p:attrName>
                                        </p:attrNameLst>
                                      </p:cBhvr>
                                      <p:to>
                                        <p:strVal val="visible"/>
                                      </p:to>
                                    </p:set>
                                    <p:anim calcmode="lin" valueType="num">
                                      <p:cBhvr>
                                        <p:cTn id="51" dur="500" fill="hold"/>
                                        <p:tgtEl>
                                          <p:spTgt spid="2053"/>
                                        </p:tgtEl>
                                        <p:attrNameLst>
                                          <p:attrName>ppt_w</p:attrName>
                                        </p:attrNameLst>
                                      </p:cBhvr>
                                      <p:tavLst>
                                        <p:tav tm="0">
                                          <p:val>
                                            <p:fltVal val="0"/>
                                          </p:val>
                                        </p:tav>
                                        <p:tav tm="100000">
                                          <p:val>
                                            <p:strVal val="#ppt_w"/>
                                          </p:val>
                                        </p:tav>
                                      </p:tavLst>
                                    </p:anim>
                                    <p:anim calcmode="lin" valueType="num">
                                      <p:cBhvr>
                                        <p:cTn id="52" dur="500" fill="hold"/>
                                        <p:tgtEl>
                                          <p:spTgt spid="2053"/>
                                        </p:tgtEl>
                                        <p:attrNameLst>
                                          <p:attrName>ppt_h</p:attrName>
                                        </p:attrNameLst>
                                      </p:cBhvr>
                                      <p:tavLst>
                                        <p:tav tm="0">
                                          <p:val>
                                            <p:fltVal val="0"/>
                                          </p:val>
                                        </p:tav>
                                        <p:tav tm="100000">
                                          <p:val>
                                            <p:strVal val="#ppt_h"/>
                                          </p:val>
                                        </p:tav>
                                      </p:tavLst>
                                    </p:anim>
                                    <p:animEffect transition="in" filter="fade">
                                      <p:cBhvr>
                                        <p:cTn id="53" dur="500"/>
                                        <p:tgtEl>
                                          <p:spTgt spid="205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xit" presetSubtype="4" fill="hold" nodeType="clickEffect">
                                  <p:stCondLst>
                                    <p:cond delay="0"/>
                                  </p:stCondLst>
                                  <p:childTnLst>
                                    <p:anim calcmode="lin" valueType="num">
                                      <p:cBhvr additive="base">
                                        <p:cTn id="57" dur="500"/>
                                        <p:tgtEl>
                                          <p:spTgt spid="2053"/>
                                        </p:tgtEl>
                                        <p:attrNameLst>
                                          <p:attrName>ppt_x</p:attrName>
                                        </p:attrNameLst>
                                      </p:cBhvr>
                                      <p:tavLst>
                                        <p:tav tm="0">
                                          <p:val>
                                            <p:strVal val="ppt_x"/>
                                          </p:val>
                                        </p:tav>
                                        <p:tav tm="100000">
                                          <p:val>
                                            <p:strVal val="ppt_x"/>
                                          </p:val>
                                        </p:tav>
                                      </p:tavLst>
                                    </p:anim>
                                    <p:anim calcmode="lin" valueType="num">
                                      <p:cBhvr additive="base">
                                        <p:cTn id="58" dur="500"/>
                                        <p:tgtEl>
                                          <p:spTgt spid="2053"/>
                                        </p:tgtEl>
                                        <p:attrNameLst>
                                          <p:attrName>ppt_y</p:attrName>
                                        </p:attrNameLst>
                                      </p:cBhvr>
                                      <p:tavLst>
                                        <p:tav tm="0">
                                          <p:val>
                                            <p:strVal val="ppt_y"/>
                                          </p:val>
                                        </p:tav>
                                        <p:tav tm="100000">
                                          <p:val>
                                            <p:strVal val="1+ppt_h/2"/>
                                          </p:val>
                                        </p:tav>
                                      </p:tavLst>
                                    </p:anim>
                                    <p:set>
                                      <p:cBhvr>
                                        <p:cTn id="59" dur="1" fill="hold">
                                          <p:stCondLst>
                                            <p:cond delay="499"/>
                                          </p:stCondLst>
                                        </p:cTn>
                                        <p:tgtEl>
                                          <p:spTgt spid="205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2054"/>
                                        </p:tgtEl>
                                        <p:attrNameLst>
                                          <p:attrName>style.visibility</p:attrName>
                                        </p:attrNameLst>
                                      </p:cBhvr>
                                      <p:to>
                                        <p:strVal val="visible"/>
                                      </p:to>
                                    </p:set>
                                    <p:anim calcmode="lin" valueType="num">
                                      <p:cBhvr>
                                        <p:cTn id="64" dur="500" fill="hold"/>
                                        <p:tgtEl>
                                          <p:spTgt spid="2054"/>
                                        </p:tgtEl>
                                        <p:attrNameLst>
                                          <p:attrName>ppt_w</p:attrName>
                                        </p:attrNameLst>
                                      </p:cBhvr>
                                      <p:tavLst>
                                        <p:tav tm="0">
                                          <p:val>
                                            <p:fltVal val="0"/>
                                          </p:val>
                                        </p:tav>
                                        <p:tav tm="100000">
                                          <p:val>
                                            <p:strVal val="#ppt_w"/>
                                          </p:val>
                                        </p:tav>
                                      </p:tavLst>
                                    </p:anim>
                                    <p:anim calcmode="lin" valueType="num">
                                      <p:cBhvr>
                                        <p:cTn id="65" dur="500" fill="hold"/>
                                        <p:tgtEl>
                                          <p:spTgt spid="2054"/>
                                        </p:tgtEl>
                                        <p:attrNameLst>
                                          <p:attrName>ppt_h</p:attrName>
                                        </p:attrNameLst>
                                      </p:cBhvr>
                                      <p:tavLst>
                                        <p:tav tm="0">
                                          <p:val>
                                            <p:fltVal val="0"/>
                                          </p:val>
                                        </p:tav>
                                        <p:tav tm="100000">
                                          <p:val>
                                            <p:strVal val="#ppt_h"/>
                                          </p:val>
                                        </p:tav>
                                      </p:tavLst>
                                    </p:anim>
                                    <p:animEffect transition="in" filter="fade">
                                      <p:cBhvr>
                                        <p:cTn id="66" dur="500"/>
                                        <p:tgtEl>
                                          <p:spTgt spid="2054"/>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nodeType="clickEffect">
                                  <p:stCondLst>
                                    <p:cond delay="0"/>
                                  </p:stCondLst>
                                  <p:childTnLst>
                                    <p:anim calcmode="lin" valueType="num">
                                      <p:cBhvr additive="base">
                                        <p:cTn id="70" dur="500"/>
                                        <p:tgtEl>
                                          <p:spTgt spid="2054"/>
                                        </p:tgtEl>
                                        <p:attrNameLst>
                                          <p:attrName>ppt_x</p:attrName>
                                        </p:attrNameLst>
                                      </p:cBhvr>
                                      <p:tavLst>
                                        <p:tav tm="0">
                                          <p:val>
                                            <p:strVal val="ppt_x"/>
                                          </p:val>
                                        </p:tav>
                                        <p:tav tm="100000">
                                          <p:val>
                                            <p:strVal val="ppt_x"/>
                                          </p:val>
                                        </p:tav>
                                      </p:tavLst>
                                    </p:anim>
                                    <p:anim calcmode="lin" valueType="num">
                                      <p:cBhvr additive="base">
                                        <p:cTn id="71" dur="500"/>
                                        <p:tgtEl>
                                          <p:spTgt spid="2054"/>
                                        </p:tgtEl>
                                        <p:attrNameLst>
                                          <p:attrName>ppt_y</p:attrName>
                                        </p:attrNameLst>
                                      </p:cBhvr>
                                      <p:tavLst>
                                        <p:tav tm="0">
                                          <p:val>
                                            <p:strVal val="ppt_y"/>
                                          </p:val>
                                        </p:tav>
                                        <p:tav tm="100000">
                                          <p:val>
                                            <p:strVal val="1+ppt_h/2"/>
                                          </p:val>
                                        </p:tav>
                                      </p:tavLst>
                                    </p:anim>
                                    <p:set>
                                      <p:cBhvr>
                                        <p:cTn id="72" dur="1" fill="hold">
                                          <p:stCondLst>
                                            <p:cond delay="499"/>
                                          </p:stCondLst>
                                        </p:cTn>
                                        <p:tgtEl>
                                          <p:spTgt spid="205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055"/>
                                        </p:tgtEl>
                                        <p:attrNameLst>
                                          <p:attrName>style.visibility</p:attrName>
                                        </p:attrNameLst>
                                      </p:cBhvr>
                                      <p:to>
                                        <p:strVal val="visible"/>
                                      </p:to>
                                    </p:set>
                                    <p:anim calcmode="lin" valueType="num">
                                      <p:cBhvr>
                                        <p:cTn id="77" dur="500" fill="hold"/>
                                        <p:tgtEl>
                                          <p:spTgt spid="2055"/>
                                        </p:tgtEl>
                                        <p:attrNameLst>
                                          <p:attrName>ppt_w</p:attrName>
                                        </p:attrNameLst>
                                      </p:cBhvr>
                                      <p:tavLst>
                                        <p:tav tm="0">
                                          <p:val>
                                            <p:fltVal val="0"/>
                                          </p:val>
                                        </p:tav>
                                        <p:tav tm="100000">
                                          <p:val>
                                            <p:strVal val="#ppt_w"/>
                                          </p:val>
                                        </p:tav>
                                      </p:tavLst>
                                    </p:anim>
                                    <p:anim calcmode="lin" valueType="num">
                                      <p:cBhvr>
                                        <p:cTn id="78" dur="500" fill="hold"/>
                                        <p:tgtEl>
                                          <p:spTgt spid="2055"/>
                                        </p:tgtEl>
                                        <p:attrNameLst>
                                          <p:attrName>ppt_h</p:attrName>
                                        </p:attrNameLst>
                                      </p:cBhvr>
                                      <p:tavLst>
                                        <p:tav tm="0">
                                          <p:val>
                                            <p:fltVal val="0"/>
                                          </p:val>
                                        </p:tav>
                                        <p:tav tm="100000">
                                          <p:val>
                                            <p:strVal val="#ppt_h"/>
                                          </p:val>
                                        </p:tav>
                                      </p:tavLst>
                                    </p:anim>
                                    <p:animEffect transition="in" filter="fade">
                                      <p:cBhvr>
                                        <p:cTn id="79" dur="500"/>
                                        <p:tgtEl>
                                          <p:spTgt spid="2055"/>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xit" presetSubtype="4" fill="hold" nodeType="clickEffect">
                                  <p:stCondLst>
                                    <p:cond delay="0"/>
                                  </p:stCondLst>
                                  <p:childTnLst>
                                    <p:anim calcmode="lin" valueType="num">
                                      <p:cBhvr additive="base">
                                        <p:cTn id="83" dur="500"/>
                                        <p:tgtEl>
                                          <p:spTgt spid="2055"/>
                                        </p:tgtEl>
                                        <p:attrNameLst>
                                          <p:attrName>ppt_x</p:attrName>
                                        </p:attrNameLst>
                                      </p:cBhvr>
                                      <p:tavLst>
                                        <p:tav tm="0">
                                          <p:val>
                                            <p:strVal val="ppt_x"/>
                                          </p:val>
                                        </p:tav>
                                        <p:tav tm="100000">
                                          <p:val>
                                            <p:strVal val="ppt_x"/>
                                          </p:val>
                                        </p:tav>
                                      </p:tavLst>
                                    </p:anim>
                                    <p:anim calcmode="lin" valueType="num">
                                      <p:cBhvr additive="base">
                                        <p:cTn id="84" dur="500"/>
                                        <p:tgtEl>
                                          <p:spTgt spid="2055"/>
                                        </p:tgtEl>
                                        <p:attrNameLst>
                                          <p:attrName>ppt_y</p:attrName>
                                        </p:attrNameLst>
                                      </p:cBhvr>
                                      <p:tavLst>
                                        <p:tav tm="0">
                                          <p:val>
                                            <p:strVal val="ppt_y"/>
                                          </p:val>
                                        </p:tav>
                                        <p:tav tm="100000">
                                          <p:val>
                                            <p:strVal val="1+ppt_h/2"/>
                                          </p:val>
                                        </p:tav>
                                      </p:tavLst>
                                    </p:anim>
                                    <p:set>
                                      <p:cBhvr>
                                        <p:cTn id="85" dur="1" fill="hold">
                                          <p:stCondLst>
                                            <p:cond delay="499"/>
                                          </p:stCondLst>
                                        </p:cTn>
                                        <p:tgtEl>
                                          <p:spTgt spid="2055"/>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53" presetClass="entr" presetSubtype="0" fill="hold" nodeType="clickEffect">
                                  <p:stCondLst>
                                    <p:cond delay="0"/>
                                  </p:stCondLst>
                                  <p:childTnLst>
                                    <p:set>
                                      <p:cBhvr>
                                        <p:cTn id="89" dur="1" fill="hold">
                                          <p:stCondLst>
                                            <p:cond delay="0"/>
                                          </p:stCondLst>
                                        </p:cTn>
                                        <p:tgtEl>
                                          <p:spTgt spid="2056"/>
                                        </p:tgtEl>
                                        <p:attrNameLst>
                                          <p:attrName>style.visibility</p:attrName>
                                        </p:attrNameLst>
                                      </p:cBhvr>
                                      <p:to>
                                        <p:strVal val="visible"/>
                                      </p:to>
                                    </p:set>
                                    <p:anim calcmode="lin" valueType="num">
                                      <p:cBhvr>
                                        <p:cTn id="90" dur="500" fill="hold"/>
                                        <p:tgtEl>
                                          <p:spTgt spid="2056"/>
                                        </p:tgtEl>
                                        <p:attrNameLst>
                                          <p:attrName>ppt_w</p:attrName>
                                        </p:attrNameLst>
                                      </p:cBhvr>
                                      <p:tavLst>
                                        <p:tav tm="0">
                                          <p:val>
                                            <p:fltVal val="0"/>
                                          </p:val>
                                        </p:tav>
                                        <p:tav tm="100000">
                                          <p:val>
                                            <p:strVal val="#ppt_w"/>
                                          </p:val>
                                        </p:tav>
                                      </p:tavLst>
                                    </p:anim>
                                    <p:anim calcmode="lin" valueType="num">
                                      <p:cBhvr>
                                        <p:cTn id="91" dur="500" fill="hold"/>
                                        <p:tgtEl>
                                          <p:spTgt spid="2056"/>
                                        </p:tgtEl>
                                        <p:attrNameLst>
                                          <p:attrName>ppt_h</p:attrName>
                                        </p:attrNameLst>
                                      </p:cBhvr>
                                      <p:tavLst>
                                        <p:tav tm="0">
                                          <p:val>
                                            <p:fltVal val="0"/>
                                          </p:val>
                                        </p:tav>
                                        <p:tav tm="100000">
                                          <p:val>
                                            <p:strVal val="#ppt_h"/>
                                          </p:val>
                                        </p:tav>
                                      </p:tavLst>
                                    </p:anim>
                                    <p:animEffect transition="in" filter="fade">
                                      <p:cBhvr>
                                        <p:cTn id="92" dur="500"/>
                                        <p:tgtEl>
                                          <p:spTgt spid="2056"/>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2056"/>
                                        </p:tgtEl>
                                        <p:attrNameLst>
                                          <p:attrName>ppt_x</p:attrName>
                                        </p:attrNameLst>
                                      </p:cBhvr>
                                      <p:tavLst>
                                        <p:tav tm="0">
                                          <p:val>
                                            <p:strVal val="ppt_x"/>
                                          </p:val>
                                        </p:tav>
                                        <p:tav tm="100000">
                                          <p:val>
                                            <p:strVal val="ppt_x"/>
                                          </p:val>
                                        </p:tav>
                                      </p:tavLst>
                                    </p:anim>
                                    <p:anim calcmode="lin" valueType="num">
                                      <p:cBhvr additive="base">
                                        <p:cTn id="97" dur="500"/>
                                        <p:tgtEl>
                                          <p:spTgt spid="2056"/>
                                        </p:tgtEl>
                                        <p:attrNameLst>
                                          <p:attrName>ppt_y</p:attrName>
                                        </p:attrNameLst>
                                      </p:cBhvr>
                                      <p:tavLst>
                                        <p:tav tm="0">
                                          <p:val>
                                            <p:strVal val="ppt_y"/>
                                          </p:val>
                                        </p:tav>
                                        <p:tav tm="100000">
                                          <p:val>
                                            <p:strVal val="1+ppt_h/2"/>
                                          </p:val>
                                        </p:tav>
                                      </p:tavLst>
                                    </p:anim>
                                    <p:set>
                                      <p:cBhvr>
                                        <p:cTn id="98" dur="1" fill="hold">
                                          <p:stCondLst>
                                            <p:cond delay="499"/>
                                          </p:stCondLst>
                                        </p:cTn>
                                        <p:tgtEl>
                                          <p:spTgt spid="205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53" presetClass="entr" presetSubtype="0" fill="hold" nodeType="clickEffect">
                                  <p:stCondLst>
                                    <p:cond delay="0"/>
                                  </p:stCondLst>
                                  <p:childTnLst>
                                    <p:set>
                                      <p:cBhvr>
                                        <p:cTn id="102" dur="1" fill="hold">
                                          <p:stCondLst>
                                            <p:cond delay="0"/>
                                          </p:stCondLst>
                                        </p:cTn>
                                        <p:tgtEl>
                                          <p:spTgt spid="2057"/>
                                        </p:tgtEl>
                                        <p:attrNameLst>
                                          <p:attrName>style.visibility</p:attrName>
                                        </p:attrNameLst>
                                      </p:cBhvr>
                                      <p:to>
                                        <p:strVal val="visible"/>
                                      </p:to>
                                    </p:set>
                                    <p:anim calcmode="lin" valueType="num">
                                      <p:cBhvr>
                                        <p:cTn id="103" dur="500" fill="hold"/>
                                        <p:tgtEl>
                                          <p:spTgt spid="2057"/>
                                        </p:tgtEl>
                                        <p:attrNameLst>
                                          <p:attrName>ppt_w</p:attrName>
                                        </p:attrNameLst>
                                      </p:cBhvr>
                                      <p:tavLst>
                                        <p:tav tm="0">
                                          <p:val>
                                            <p:fltVal val="0"/>
                                          </p:val>
                                        </p:tav>
                                        <p:tav tm="100000">
                                          <p:val>
                                            <p:strVal val="#ppt_w"/>
                                          </p:val>
                                        </p:tav>
                                      </p:tavLst>
                                    </p:anim>
                                    <p:anim calcmode="lin" valueType="num">
                                      <p:cBhvr>
                                        <p:cTn id="104" dur="500" fill="hold"/>
                                        <p:tgtEl>
                                          <p:spTgt spid="2057"/>
                                        </p:tgtEl>
                                        <p:attrNameLst>
                                          <p:attrName>ppt_h</p:attrName>
                                        </p:attrNameLst>
                                      </p:cBhvr>
                                      <p:tavLst>
                                        <p:tav tm="0">
                                          <p:val>
                                            <p:fltVal val="0"/>
                                          </p:val>
                                        </p:tav>
                                        <p:tav tm="100000">
                                          <p:val>
                                            <p:strVal val="#ppt_h"/>
                                          </p:val>
                                        </p:tav>
                                      </p:tavLst>
                                    </p:anim>
                                    <p:animEffect transition="in" filter="fade">
                                      <p:cBhvr>
                                        <p:cTn id="105" dur="500"/>
                                        <p:tgtEl>
                                          <p:spTgt spid="2057"/>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xit" presetSubtype="4" fill="hold" nodeType="clickEffect">
                                  <p:stCondLst>
                                    <p:cond delay="0"/>
                                  </p:stCondLst>
                                  <p:childTnLst>
                                    <p:anim calcmode="lin" valueType="num">
                                      <p:cBhvr additive="base">
                                        <p:cTn id="109" dur="500"/>
                                        <p:tgtEl>
                                          <p:spTgt spid="2057"/>
                                        </p:tgtEl>
                                        <p:attrNameLst>
                                          <p:attrName>ppt_x</p:attrName>
                                        </p:attrNameLst>
                                      </p:cBhvr>
                                      <p:tavLst>
                                        <p:tav tm="0">
                                          <p:val>
                                            <p:strVal val="ppt_x"/>
                                          </p:val>
                                        </p:tav>
                                        <p:tav tm="100000">
                                          <p:val>
                                            <p:strVal val="ppt_x"/>
                                          </p:val>
                                        </p:tav>
                                      </p:tavLst>
                                    </p:anim>
                                    <p:anim calcmode="lin" valueType="num">
                                      <p:cBhvr additive="base">
                                        <p:cTn id="110" dur="500"/>
                                        <p:tgtEl>
                                          <p:spTgt spid="2057"/>
                                        </p:tgtEl>
                                        <p:attrNameLst>
                                          <p:attrName>ppt_y</p:attrName>
                                        </p:attrNameLst>
                                      </p:cBhvr>
                                      <p:tavLst>
                                        <p:tav tm="0">
                                          <p:val>
                                            <p:strVal val="ppt_y"/>
                                          </p:val>
                                        </p:tav>
                                        <p:tav tm="100000">
                                          <p:val>
                                            <p:strVal val="1+ppt_h/2"/>
                                          </p:val>
                                        </p:tav>
                                      </p:tavLst>
                                    </p:anim>
                                    <p:set>
                                      <p:cBhvr>
                                        <p:cTn id="111" dur="1" fill="hold">
                                          <p:stCondLst>
                                            <p:cond delay="499"/>
                                          </p:stCondLst>
                                        </p:cTn>
                                        <p:tgtEl>
                                          <p:spTgt spid="2057"/>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53" presetClass="entr" presetSubtype="0" fill="hold" nodeType="clickEffect">
                                  <p:stCondLst>
                                    <p:cond delay="0"/>
                                  </p:stCondLst>
                                  <p:childTnLst>
                                    <p:set>
                                      <p:cBhvr>
                                        <p:cTn id="115" dur="1" fill="hold">
                                          <p:stCondLst>
                                            <p:cond delay="0"/>
                                          </p:stCondLst>
                                        </p:cTn>
                                        <p:tgtEl>
                                          <p:spTgt spid="2058"/>
                                        </p:tgtEl>
                                        <p:attrNameLst>
                                          <p:attrName>style.visibility</p:attrName>
                                        </p:attrNameLst>
                                      </p:cBhvr>
                                      <p:to>
                                        <p:strVal val="visible"/>
                                      </p:to>
                                    </p:set>
                                    <p:anim calcmode="lin" valueType="num">
                                      <p:cBhvr>
                                        <p:cTn id="116" dur="500" fill="hold"/>
                                        <p:tgtEl>
                                          <p:spTgt spid="2058"/>
                                        </p:tgtEl>
                                        <p:attrNameLst>
                                          <p:attrName>ppt_w</p:attrName>
                                        </p:attrNameLst>
                                      </p:cBhvr>
                                      <p:tavLst>
                                        <p:tav tm="0">
                                          <p:val>
                                            <p:fltVal val="0"/>
                                          </p:val>
                                        </p:tav>
                                        <p:tav tm="100000">
                                          <p:val>
                                            <p:strVal val="#ppt_w"/>
                                          </p:val>
                                        </p:tav>
                                      </p:tavLst>
                                    </p:anim>
                                    <p:anim calcmode="lin" valueType="num">
                                      <p:cBhvr>
                                        <p:cTn id="117" dur="500" fill="hold"/>
                                        <p:tgtEl>
                                          <p:spTgt spid="2058"/>
                                        </p:tgtEl>
                                        <p:attrNameLst>
                                          <p:attrName>ppt_h</p:attrName>
                                        </p:attrNameLst>
                                      </p:cBhvr>
                                      <p:tavLst>
                                        <p:tav tm="0">
                                          <p:val>
                                            <p:fltVal val="0"/>
                                          </p:val>
                                        </p:tav>
                                        <p:tav tm="100000">
                                          <p:val>
                                            <p:strVal val="#ppt_h"/>
                                          </p:val>
                                        </p:tav>
                                      </p:tavLst>
                                    </p:anim>
                                    <p:animEffect transition="in" filter="fade">
                                      <p:cBhvr>
                                        <p:cTn id="118" dur="500"/>
                                        <p:tgtEl>
                                          <p:spTgt spid="2058"/>
                                        </p:tgtEl>
                                      </p:cBhvr>
                                    </p:animEffect>
                                  </p:childTnLst>
                                </p:cTn>
                              </p:par>
                            </p:childTnLst>
                          </p:cTn>
                        </p:par>
                      </p:childTnLst>
                    </p:cTn>
                  </p:par>
                  <p:par>
                    <p:cTn id="119" fill="hold">
                      <p:stCondLst>
                        <p:cond delay="indefinite"/>
                      </p:stCondLst>
                      <p:childTnLst>
                        <p:par>
                          <p:cTn id="120" fill="hold">
                            <p:stCondLst>
                              <p:cond delay="0"/>
                            </p:stCondLst>
                            <p:childTnLst>
                              <p:par>
                                <p:cTn id="121" presetID="2" presetClass="exit" presetSubtype="4" fill="hold" nodeType="clickEffect">
                                  <p:stCondLst>
                                    <p:cond delay="0"/>
                                  </p:stCondLst>
                                  <p:childTnLst>
                                    <p:anim calcmode="lin" valueType="num">
                                      <p:cBhvr additive="base">
                                        <p:cTn id="122" dur="500"/>
                                        <p:tgtEl>
                                          <p:spTgt spid="2058"/>
                                        </p:tgtEl>
                                        <p:attrNameLst>
                                          <p:attrName>ppt_x</p:attrName>
                                        </p:attrNameLst>
                                      </p:cBhvr>
                                      <p:tavLst>
                                        <p:tav tm="0">
                                          <p:val>
                                            <p:strVal val="ppt_x"/>
                                          </p:val>
                                        </p:tav>
                                        <p:tav tm="100000">
                                          <p:val>
                                            <p:strVal val="ppt_x"/>
                                          </p:val>
                                        </p:tav>
                                      </p:tavLst>
                                    </p:anim>
                                    <p:anim calcmode="lin" valueType="num">
                                      <p:cBhvr additive="base">
                                        <p:cTn id="123" dur="500"/>
                                        <p:tgtEl>
                                          <p:spTgt spid="2058"/>
                                        </p:tgtEl>
                                        <p:attrNameLst>
                                          <p:attrName>ppt_y</p:attrName>
                                        </p:attrNameLst>
                                      </p:cBhvr>
                                      <p:tavLst>
                                        <p:tav tm="0">
                                          <p:val>
                                            <p:strVal val="ppt_y"/>
                                          </p:val>
                                        </p:tav>
                                        <p:tav tm="100000">
                                          <p:val>
                                            <p:strVal val="1+ppt_h/2"/>
                                          </p:val>
                                        </p:tav>
                                      </p:tavLst>
                                    </p:anim>
                                    <p:set>
                                      <p:cBhvr>
                                        <p:cTn id="124" dur="1" fill="hold">
                                          <p:stCondLst>
                                            <p:cond delay="499"/>
                                          </p:stCondLst>
                                        </p:cTn>
                                        <p:tgtEl>
                                          <p:spTgt spid="2058"/>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53" presetClass="entr" presetSubtype="0" fill="hold" nodeType="clickEffect">
                                  <p:stCondLst>
                                    <p:cond delay="0"/>
                                  </p:stCondLst>
                                  <p:childTnLst>
                                    <p:set>
                                      <p:cBhvr>
                                        <p:cTn id="128" dur="1" fill="hold">
                                          <p:stCondLst>
                                            <p:cond delay="0"/>
                                          </p:stCondLst>
                                        </p:cTn>
                                        <p:tgtEl>
                                          <p:spTgt spid="2050"/>
                                        </p:tgtEl>
                                        <p:attrNameLst>
                                          <p:attrName>style.visibility</p:attrName>
                                        </p:attrNameLst>
                                      </p:cBhvr>
                                      <p:to>
                                        <p:strVal val="visible"/>
                                      </p:to>
                                    </p:set>
                                    <p:anim calcmode="lin" valueType="num">
                                      <p:cBhvr>
                                        <p:cTn id="129" dur="500" fill="hold"/>
                                        <p:tgtEl>
                                          <p:spTgt spid="2050"/>
                                        </p:tgtEl>
                                        <p:attrNameLst>
                                          <p:attrName>ppt_w</p:attrName>
                                        </p:attrNameLst>
                                      </p:cBhvr>
                                      <p:tavLst>
                                        <p:tav tm="0">
                                          <p:val>
                                            <p:fltVal val="0"/>
                                          </p:val>
                                        </p:tav>
                                        <p:tav tm="100000">
                                          <p:val>
                                            <p:strVal val="#ppt_w"/>
                                          </p:val>
                                        </p:tav>
                                      </p:tavLst>
                                    </p:anim>
                                    <p:anim calcmode="lin" valueType="num">
                                      <p:cBhvr>
                                        <p:cTn id="130" dur="500" fill="hold"/>
                                        <p:tgtEl>
                                          <p:spTgt spid="2050"/>
                                        </p:tgtEl>
                                        <p:attrNameLst>
                                          <p:attrName>ppt_h</p:attrName>
                                        </p:attrNameLst>
                                      </p:cBhvr>
                                      <p:tavLst>
                                        <p:tav tm="0">
                                          <p:val>
                                            <p:fltVal val="0"/>
                                          </p:val>
                                        </p:tav>
                                        <p:tav tm="100000">
                                          <p:val>
                                            <p:strVal val="#ppt_h"/>
                                          </p:val>
                                        </p:tav>
                                      </p:tavLst>
                                    </p:anim>
                                    <p:animEffect transition="in" filter="fade">
                                      <p:cBhvr>
                                        <p:cTn id="13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152400"/>
            <a:ext cx="6845143"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MEDICI CHAPEL</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ontent Placeholder 2"/>
          <p:cNvSpPr txBox="1">
            <a:spLocks noGrp="1"/>
          </p:cNvSpPr>
          <p:nvPr>
            <p:ph idx="1"/>
          </p:nvPr>
        </p:nvSpPr>
        <p:spPr>
          <a:xfrm>
            <a:off x="228600" y="1828800"/>
            <a:ext cx="3886200" cy="44497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3"/>
              </a:buBlip>
              <a:tabLst/>
              <a:defRPr/>
            </a:pPr>
            <a:r>
              <a:rPr lang="en-US" dirty="0" smtClean="0">
                <a:effectLst>
                  <a:outerShdw blurRad="38100" dist="38100" dir="2700000" algn="tl">
                    <a:srgbClr val="000000">
                      <a:alpha val="43137"/>
                    </a:srgbClr>
                  </a:outerShdw>
                </a:effectLst>
              </a:rPr>
              <a:t>Basilica of San Lorenzo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3"/>
              </a:buBlip>
              <a:tabLst/>
              <a:defRPr/>
            </a:pPr>
            <a:r>
              <a:rPr kumimoji="0" lang="en-US" sz="32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“Chapel</a:t>
            </a:r>
            <a:r>
              <a:rPr kumimoji="0" lang="en-US" sz="320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of Princes”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3"/>
              </a:buBlip>
              <a:tabLst/>
              <a:defRPr/>
            </a:pPr>
            <a:r>
              <a:rPr lang="en-US" baseline="0" dirty="0" smtClean="0">
                <a:effectLst>
                  <a:outerShdw blurRad="38100" dist="38100" dir="2700000" algn="tl">
                    <a:srgbClr val="000000">
                      <a:alpha val="43137"/>
                    </a:srgbClr>
                  </a:outerShdw>
                </a:effectLst>
              </a:rPr>
              <a:t>Medici Tomb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3"/>
              </a:buBlip>
              <a:tabLst/>
              <a:defRPr/>
            </a:pPr>
            <a:r>
              <a:rPr kumimoji="0" lang="en-US" sz="320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Michelangelo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3"/>
              </a:buBlip>
              <a:tabLst/>
              <a:defRPr/>
            </a:pPr>
            <a:r>
              <a:rPr lang="en-US" baseline="0" dirty="0" smtClean="0">
                <a:effectLst>
                  <a:outerShdw blurRad="38100" dist="38100" dir="2700000" algn="tl">
                    <a:srgbClr val="000000">
                      <a:alpha val="43137"/>
                    </a:srgbClr>
                  </a:outerShdw>
                </a:effectLst>
              </a:rPr>
              <a:t>“New Sacristy” (1520)</a:t>
            </a:r>
            <a:endParaRPr kumimoji="0" lang="en-US" sz="3200" i="0" u="none" strike="noStrike" kern="1200" cap="none" spc="0" normalizeH="0" baseline="0" noProof="0" dirty="0" smtClean="0">
              <a:ln>
                <a:noFill/>
              </a:ln>
              <a:solidFill>
                <a:schemeClr val="tx1"/>
              </a:solidFill>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3"/>
              </a:buBlip>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4" cstate="email"/>
          <a:srcRect/>
          <a:stretch>
            <a:fillRect/>
          </a:stretch>
        </p:blipFill>
        <p:spPr bwMode="auto">
          <a:xfrm>
            <a:off x="4089400" y="2133600"/>
            <a:ext cx="4775200" cy="35814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cstate="email"/>
          <a:srcRect/>
          <a:stretch>
            <a:fillRect/>
          </a:stretch>
        </p:blipFill>
        <p:spPr bwMode="auto">
          <a:xfrm>
            <a:off x="3962400" y="2286000"/>
            <a:ext cx="5181600" cy="3886200"/>
          </a:xfrm>
          <a:prstGeom prst="rect">
            <a:avLst/>
          </a:prstGeom>
          <a:noFill/>
          <a:ln w="9525">
            <a:noFill/>
            <a:miter lim="800000"/>
            <a:headEnd/>
            <a:tailEnd/>
          </a:ln>
          <a:effectLst/>
        </p:spPr>
      </p:pic>
      <p:pic>
        <p:nvPicPr>
          <p:cNvPr id="8" name="Content Placeholder 4" descr="ani_angel005.gif"/>
          <p:cNvPicPr>
            <a:picLocks noChangeAspect="1"/>
          </p:cNvPicPr>
          <p:nvPr/>
        </p:nvPicPr>
        <p:blipFill>
          <a:blip r:embed="rId6" cstate="email"/>
          <a:stretch>
            <a:fillRect/>
          </a:stretch>
        </p:blipFill>
        <p:spPr>
          <a:xfrm>
            <a:off x="7848600" y="0"/>
            <a:ext cx="1428750" cy="1552575"/>
          </a:xfrm>
          <a:prstGeom prst="rect">
            <a:avLst/>
          </a:prstGeom>
        </p:spPr>
      </p:pic>
      <p:pic>
        <p:nvPicPr>
          <p:cNvPr id="9" name="Content Placeholder 4" descr="ani_angel005.gif"/>
          <p:cNvPicPr>
            <a:picLocks noChangeAspect="1"/>
          </p:cNvPicPr>
          <p:nvPr/>
        </p:nvPicPr>
        <p:blipFill>
          <a:blip r:embed="rId6" cstate="email"/>
          <a:stretch>
            <a:fillRect/>
          </a:stretch>
        </p:blipFill>
        <p:spPr>
          <a:xfrm>
            <a:off x="0" y="0"/>
            <a:ext cx="1428750" cy="1552575"/>
          </a:xfrm>
          <a:prstGeom prst="rect">
            <a:avLst/>
          </a:prstGeom>
        </p:spPr>
      </p:pic>
      <p:pic>
        <p:nvPicPr>
          <p:cNvPr id="3076" name="Picture 4"/>
          <p:cNvPicPr>
            <a:picLocks noChangeAspect="1" noChangeArrowheads="1"/>
          </p:cNvPicPr>
          <p:nvPr/>
        </p:nvPicPr>
        <p:blipFill>
          <a:blip r:embed="rId7" cstate="email"/>
          <a:srcRect/>
          <a:stretch>
            <a:fillRect/>
          </a:stretch>
        </p:blipFill>
        <p:spPr bwMode="auto">
          <a:xfrm>
            <a:off x="5257800" y="1447800"/>
            <a:ext cx="2992374" cy="50292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8" cstate="email"/>
          <a:srcRect/>
          <a:stretch>
            <a:fillRect/>
          </a:stretch>
        </p:blipFill>
        <p:spPr bwMode="auto">
          <a:xfrm>
            <a:off x="5257800" y="1828800"/>
            <a:ext cx="3722621" cy="448864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p:cTn id="3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 calcmode="lin" valueType="num">
                                      <p:cBhvr>
                                        <p:cTn id="4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7" dur="1000" fill="hold"/>
                                        <p:tgtEl>
                                          <p:spTgt spid="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 calcmode="lin" valueType="num">
                                      <p:cBhvr>
                                        <p:cTn id="53"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55" dur="1000" fill="hold"/>
                                        <p:tgtEl>
                                          <p:spTgt spid="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3074"/>
                                        </p:tgtEl>
                                        <p:attrNameLst>
                                          <p:attrName>style.visibility</p:attrName>
                                        </p:attrNameLst>
                                      </p:cBhvr>
                                      <p:to>
                                        <p:strVal val="visible"/>
                                      </p:to>
                                    </p:set>
                                    <p:anim calcmode="lin" valueType="num">
                                      <p:cBhvr>
                                        <p:cTn id="61" dur="500" fill="hold"/>
                                        <p:tgtEl>
                                          <p:spTgt spid="3074"/>
                                        </p:tgtEl>
                                        <p:attrNameLst>
                                          <p:attrName>ppt_w</p:attrName>
                                        </p:attrNameLst>
                                      </p:cBhvr>
                                      <p:tavLst>
                                        <p:tav tm="0">
                                          <p:val>
                                            <p:fltVal val="0"/>
                                          </p:val>
                                        </p:tav>
                                        <p:tav tm="100000">
                                          <p:val>
                                            <p:strVal val="#ppt_w"/>
                                          </p:val>
                                        </p:tav>
                                      </p:tavLst>
                                    </p:anim>
                                    <p:anim calcmode="lin" valueType="num">
                                      <p:cBhvr>
                                        <p:cTn id="62" dur="500" fill="hold"/>
                                        <p:tgtEl>
                                          <p:spTgt spid="3074"/>
                                        </p:tgtEl>
                                        <p:attrNameLst>
                                          <p:attrName>ppt_h</p:attrName>
                                        </p:attrNameLst>
                                      </p:cBhvr>
                                      <p:tavLst>
                                        <p:tav tm="0">
                                          <p:val>
                                            <p:fltVal val="0"/>
                                          </p:val>
                                        </p:tav>
                                        <p:tav tm="100000">
                                          <p:val>
                                            <p:strVal val="#ppt_h"/>
                                          </p:val>
                                        </p:tav>
                                      </p:tavLst>
                                    </p:anim>
                                    <p:animEffect transition="in" filter="fade">
                                      <p:cBhvr>
                                        <p:cTn id="63" dur="500"/>
                                        <p:tgtEl>
                                          <p:spTgt spid="3074"/>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xit" presetSubtype="4" fill="hold" nodeType="clickEffect">
                                  <p:stCondLst>
                                    <p:cond delay="0"/>
                                  </p:stCondLst>
                                  <p:childTnLst>
                                    <p:anim calcmode="lin" valueType="num">
                                      <p:cBhvr additive="base">
                                        <p:cTn id="67" dur="500"/>
                                        <p:tgtEl>
                                          <p:spTgt spid="3074"/>
                                        </p:tgtEl>
                                        <p:attrNameLst>
                                          <p:attrName>ppt_x</p:attrName>
                                        </p:attrNameLst>
                                      </p:cBhvr>
                                      <p:tavLst>
                                        <p:tav tm="0">
                                          <p:val>
                                            <p:strVal val="ppt_x"/>
                                          </p:val>
                                        </p:tav>
                                        <p:tav tm="100000">
                                          <p:val>
                                            <p:strVal val="ppt_x"/>
                                          </p:val>
                                        </p:tav>
                                      </p:tavLst>
                                    </p:anim>
                                    <p:anim calcmode="lin" valueType="num">
                                      <p:cBhvr additive="base">
                                        <p:cTn id="68" dur="500"/>
                                        <p:tgtEl>
                                          <p:spTgt spid="3074"/>
                                        </p:tgtEl>
                                        <p:attrNameLst>
                                          <p:attrName>ppt_y</p:attrName>
                                        </p:attrNameLst>
                                      </p:cBhvr>
                                      <p:tavLst>
                                        <p:tav tm="0">
                                          <p:val>
                                            <p:strVal val="ppt_y"/>
                                          </p:val>
                                        </p:tav>
                                        <p:tav tm="100000">
                                          <p:val>
                                            <p:strVal val="1+ppt_h/2"/>
                                          </p:val>
                                        </p:tav>
                                      </p:tavLst>
                                    </p:anim>
                                    <p:set>
                                      <p:cBhvr>
                                        <p:cTn id="69" dur="1" fill="hold">
                                          <p:stCondLst>
                                            <p:cond delay="499"/>
                                          </p:stCondLst>
                                        </p:cTn>
                                        <p:tgtEl>
                                          <p:spTgt spid="307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nodeType="clickEffect">
                                  <p:stCondLst>
                                    <p:cond delay="0"/>
                                  </p:stCondLst>
                                  <p:childTnLst>
                                    <p:set>
                                      <p:cBhvr>
                                        <p:cTn id="73" dur="1" fill="hold">
                                          <p:stCondLst>
                                            <p:cond delay="0"/>
                                          </p:stCondLst>
                                        </p:cTn>
                                        <p:tgtEl>
                                          <p:spTgt spid="3075"/>
                                        </p:tgtEl>
                                        <p:attrNameLst>
                                          <p:attrName>style.visibility</p:attrName>
                                        </p:attrNameLst>
                                      </p:cBhvr>
                                      <p:to>
                                        <p:strVal val="visible"/>
                                      </p:to>
                                    </p:set>
                                    <p:anim calcmode="lin" valueType="num">
                                      <p:cBhvr>
                                        <p:cTn id="74" dur="500" fill="hold"/>
                                        <p:tgtEl>
                                          <p:spTgt spid="3075"/>
                                        </p:tgtEl>
                                        <p:attrNameLst>
                                          <p:attrName>ppt_w</p:attrName>
                                        </p:attrNameLst>
                                      </p:cBhvr>
                                      <p:tavLst>
                                        <p:tav tm="0">
                                          <p:val>
                                            <p:fltVal val="0"/>
                                          </p:val>
                                        </p:tav>
                                        <p:tav tm="100000">
                                          <p:val>
                                            <p:strVal val="#ppt_w"/>
                                          </p:val>
                                        </p:tav>
                                      </p:tavLst>
                                    </p:anim>
                                    <p:anim calcmode="lin" valueType="num">
                                      <p:cBhvr>
                                        <p:cTn id="75" dur="500" fill="hold"/>
                                        <p:tgtEl>
                                          <p:spTgt spid="3075"/>
                                        </p:tgtEl>
                                        <p:attrNameLst>
                                          <p:attrName>ppt_h</p:attrName>
                                        </p:attrNameLst>
                                      </p:cBhvr>
                                      <p:tavLst>
                                        <p:tav tm="0">
                                          <p:val>
                                            <p:fltVal val="0"/>
                                          </p:val>
                                        </p:tav>
                                        <p:tav tm="100000">
                                          <p:val>
                                            <p:strVal val="#ppt_h"/>
                                          </p:val>
                                        </p:tav>
                                      </p:tavLst>
                                    </p:anim>
                                    <p:animEffect transition="in" filter="fade">
                                      <p:cBhvr>
                                        <p:cTn id="76" dur="500"/>
                                        <p:tgtEl>
                                          <p:spTgt spid="3075"/>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nodeType="clickEffect">
                                  <p:stCondLst>
                                    <p:cond delay="0"/>
                                  </p:stCondLst>
                                  <p:childTnLst>
                                    <p:anim calcmode="lin" valueType="num">
                                      <p:cBhvr additive="base">
                                        <p:cTn id="80" dur="500"/>
                                        <p:tgtEl>
                                          <p:spTgt spid="3075"/>
                                        </p:tgtEl>
                                        <p:attrNameLst>
                                          <p:attrName>ppt_x</p:attrName>
                                        </p:attrNameLst>
                                      </p:cBhvr>
                                      <p:tavLst>
                                        <p:tav tm="0">
                                          <p:val>
                                            <p:strVal val="ppt_x"/>
                                          </p:val>
                                        </p:tav>
                                        <p:tav tm="100000">
                                          <p:val>
                                            <p:strVal val="ppt_x"/>
                                          </p:val>
                                        </p:tav>
                                      </p:tavLst>
                                    </p:anim>
                                    <p:anim calcmode="lin" valueType="num">
                                      <p:cBhvr additive="base">
                                        <p:cTn id="81" dur="500"/>
                                        <p:tgtEl>
                                          <p:spTgt spid="3075"/>
                                        </p:tgtEl>
                                        <p:attrNameLst>
                                          <p:attrName>ppt_y</p:attrName>
                                        </p:attrNameLst>
                                      </p:cBhvr>
                                      <p:tavLst>
                                        <p:tav tm="0">
                                          <p:val>
                                            <p:strVal val="ppt_y"/>
                                          </p:val>
                                        </p:tav>
                                        <p:tav tm="100000">
                                          <p:val>
                                            <p:strVal val="1+ppt_h/2"/>
                                          </p:val>
                                        </p:tav>
                                      </p:tavLst>
                                    </p:anim>
                                    <p:set>
                                      <p:cBhvr>
                                        <p:cTn id="82" dur="1" fill="hold">
                                          <p:stCondLst>
                                            <p:cond delay="499"/>
                                          </p:stCondLst>
                                        </p:cTn>
                                        <p:tgtEl>
                                          <p:spTgt spid="307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nodeType="clickEffect">
                                  <p:stCondLst>
                                    <p:cond delay="0"/>
                                  </p:stCondLst>
                                  <p:childTnLst>
                                    <p:set>
                                      <p:cBhvr>
                                        <p:cTn id="86" dur="1" fill="hold">
                                          <p:stCondLst>
                                            <p:cond delay="0"/>
                                          </p:stCondLst>
                                        </p:cTn>
                                        <p:tgtEl>
                                          <p:spTgt spid="3076"/>
                                        </p:tgtEl>
                                        <p:attrNameLst>
                                          <p:attrName>style.visibility</p:attrName>
                                        </p:attrNameLst>
                                      </p:cBhvr>
                                      <p:to>
                                        <p:strVal val="visible"/>
                                      </p:to>
                                    </p:set>
                                    <p:anim calcmode="lin" valueType="num">
                                      <p:cBhvr>
                                        <p:cTn id="87" dur="500" fill="hold"/>
                                        <p:tgtEl>
                                          <p:spTgt spid="3076"/>
                                        </p:tgtEl>
                                        <p:attrNameLst>
                                          <p:attrName>ppt_w</p:attrName>
                                        </p:attrNameLst>
                                      </p:cBhvr>
                                      <p:tavLst>
                                        <p:tav tm="0">
                                          <p:val>
                                            <p:fltVal val="0"/>
                                          </p:val>
                                        </p:tav>
                                        <p:tav tm="100000">
                                          <p:val>
                                            <p:strVal val="#ppt_w"/>
                                          </p:val>
                                        </p:tav>
                                      </p:tavLst>
                                    </p:anim>
                                    <p:anim calcmode="lin" valueType="num">
                                      <p:cBhvr>
                                        <p:cTn id="88" dur="500" fill="hold"/>
                                        <p:tgtEl>
                                          <p:spTgt spid="3076"/>
                                        </p:tgtEl>
                                        <p:attrNameLst>
                                          <p:attrName>ppt_h</p:attrName>
                                        </p:attrNameLst>
                                      </p:cBhvr>
                                      <p:tavLst>
                                        <p:tav tm="0">
                                          <p:val>
                                            <p:fltVal val="0"/>
                                          </p:val>
                                        </p:tav>
                                        <p:tav tm="100000">
                                          <p:val>
                                            <p:strVal val="#ppt_h"/>
                                          </p:val>
                                        </p:tav>
                                      </p:tavLst>
                                    </p:anim>
                                    <p:animEffect transition="in" filter="fade">
                                      <p:cBhvr>
                                        <p:cTn id="89" dur="500"/>
                                        <p:tgtEl>
                                          <p:spTgt spid="3076"/>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xit" presetSubtype="4" fill="hold" nodeType="clickEffect">
                                  <p:stCondLst>
                                    <p:cond delay="0"/>
                                  </p:stCondLst>
                                  <p:childTnLst>
                                    <p:anim calcmode="lin" valueType="num">
                                      <p:cBhvr additive="base">
                                        <p:cTn id="93" dur="500"/>
                                        <p:tgtEl>
                                          <p:spTgt spid="3076"/>
                                        </p:tgtEl>
                                        <p:attrNameLst>
                                          <p:attrName>ppt_x</p:attrName>
                                        </p:attrNameLst>
                                      </p:cBhvr>
                                      <p:tavLst>
                                        <p:tav tm="0">
                                          <p:val>
                                            <p:strVal val="ppt_x"/>
                                          </p:val>
                                        </p:tav>
                                        <p:tav tm="100000">
                                          <p:val>
                                            <p:strVal val="ppt_x"/>
                                          </p:val>
                                        </p:tav>
                                      </p:tavLst>
                                    </p:anim>
                                    <p:anim calcmode="lin" valueType="num">
                                      <p:cBhvr additive="base">
                                        <p:cTn id="94" dur="500"/>
                                        <p:tgtEl>
                                          <p:spTgt spid="3076"/>
                                        </p:tgtEl>
                                        <p:attrNameLst>
                                          <p:attrName>ppt_y</p:attrName>
                                        </p:attrNameLst>
                                      </p:cBhvr>
                                      <p:tavLst>
                                        <p:tav tm="0">
                                          <p:val>
                                            <p:strVal val="ppt_y"/>
                                          </p:val>
                                        </p:tav>
                                        <p:tav tm="100000">
                                          <p:val>
                                            <p:strVal val="1+ppt_h/2"/>
                                          </p:val>
                                        </p:tav>
                                      </p:tavLst>
                                    </p:anim>
                                    <p:set>
                                      <p:cBhvr>
                                        <p:cTn id="95" dur="1" fill="hold">
                                          <p:stCondLst>
                                            <p:cond delay="499"/>
                                          </p:stCondLst>
                                        </p:cTn>
                                        <p:tgtEl>
                                          <p:spTgt spid="3076"/>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53" presetClass="entr" presetSubtype="0" fill="hold" nodeType="clickEffect">
                                  <p:stCondLst>
                                    <p:cond delay="0"/>
                                  </p:stCondLst>
                                  <p:childTnLst>
                                    <p:set>
                                      <p:cBhvr>
                                        <p:cTn id="99" dur="1" fill="hold">
                                          <p:stCondLst>
                                            <p:cond delay="0"/>
                                          </p:stCondLst>
                                        </p:cTn>
                                        <p:tgtEl>
                                          <p:spTgt spid="3077"/>
                                        </p:tgtEl>
                                        <p:attrNameLst>
                                          <p:attrName>style.visibility</p:attrName>
                                        </p:attrNameLst>
                                      </p:cBhvr>
                                      <p:to>
                                        <p:strVal val="visible"/>
                                      </p:to>
                                    </p:set>
                                    <p:anim calcmode="lin" valueType="num">
                                      <p:cBhvr>
                                        <p:cTn id="100" dur="500" fill="hold"/>
                                        <p:tgtEl>
                                          <p:spTgt spid="3077"/>
                                        </p:tgtEl>
                                        <p:attrNameLst>
                                          <p:attrName>ppt_w</p:attrName>
                                        </p:attrNameLst>
                                      </p:cBhvr>
                                      <p:tavLst>
                                        <p:tav tm="0">
                                          <p:val>
                                            <p:fltVal val="0"/>
                                          </p:val>
                                        </p:tav>
                                        <p:tav tm="100000">
                                          <p:val>
                                            <p:strVal val="#ppt_w"/>
                                          </p:val>
                                        </p:tav>
                                      </p:tavLst>
                                    </p:anim>
                                    <p:anim calcmode="lin" valueType="num">
                                      <p:cBhvr>
                                        <p:cTn id="101" dur="500" fill="hold"/>
                                        <p:tgtEl>
                                          <p:spTgt spid="3077"/>
                                        </p:tgtEl>
                                        <p:attrNameLst>
                                          <p:attrName>ppt_h</p:attrName>
                                        </p:attrNameLst>
                                      </p:cBhvr>
                                      <p:tavLst>
                                        <p:tav tm="0">
                                          <p:val>
                                            <p:fltVal val="0"/>
                                          </p:val>
                                        </p:tav>
                                        <p:tav tm="100000">
                                          <p:val>
                                            <p:strVal val="#ppt_h"/>
                                          </p:val>
                                        </p:tav>
                                      </p:tavLst>
                                    </p:anim>
                                    <p:animEffect transition="in" filter="fade">
                                      <p:cBhvr>
                                        <p:cTn id="102"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idx="1"/>
          </p:nvPr>
        </p:nvSpPr>
        <p:spPr>
          <a:xfrm>
            <a:off x="457200" y="1066800"/>
            <a:ext cx="8305800" cy="440120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princely </a:t>
            </a:r>
            <a:r>
              <a:rPr lang="en-US" sz="4000" b="1" dirty="0" smtClean="0">
                <a:ln w="11430"/>
                <a:effectLst>
                  <a:outerShdw blurRad="50800" dist="39000" dir="5460000" algn="tl">
                    <a:srgbClr val="000000">
                      <a:alpha val="38000"/>
                    </a:srgbClr>
                  </a:outerShdw>
                </a:effectLst>
              </a:rPr>
              <a:t>court</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afforded the despot or oligarch the opportunity to display and assert his wealth and power. He flaunted his patronage and learning and the arts my munificent gifts to writers, philosophers, and artists.” - McKay</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5562600" cy="4525963"/>
          </a:xfrm>
        </p:spPr>
        <p:txBody>
          <a:bodyPr/>
          <a:lstStyle/>
          <a:p>
            <a:pPr>
              <a:buBlip>
                <a:blip r:embed="rId3"/>
              </a:buBlip>
            </a:pPr>
            <a:r>
              <a:rPr lang="en-US" dirty="0" err="1" smtClean="0"/>
              <a:t>Girolamo</a:t>
            </a:r>
            <a:r>
              <a:rPr lang="en-US" dirty="0" smtClean="0"/>
              <a:t> Savonarola (r. 1494-1498)</a:t>
            </a:r>
          </a:p>
          <a:p>
            <a:pPr>
              <a:buBlip>
                <a:blip r:embed="rId3"/>
              </a:buBlip>
            </a:pPr>
            <a:r>
              <a:rPr lang="en-US" dirty="0" smtClean="0"/>
              <a:t>Dominican Friar </a:t>
            </a:r>
          </a:p>
          <a:p>
            <a:pPr>
              <a:buBlip>
                <a:blip r:embed="rId3"/>
              </a:buBlip>
            </a:pPr>
            <a:r>
              <a:rPr lang="en-US" dirty="0" smtClean="0"/>
              <a:t>Bonfire of the Vanities</a:t>
            </a:r>
          </a:p>
          <a:p>
            <a:pPr lvl="1">
              <a:buBlip>
                <a:blip r:embed="rId3"/>
              </a:buBlip>
            </a:pPr>
            <a:r>
              <a:rPr lang="en-US" dirty="0" smtClean="0"/>
              <a:t>Excommunicated by Pope Alexander VI (r. 1492-1503)</a:t>
            </a:r>
          </a:p>
          <a:p>
            <a:pPr>
              <a:buBlip>
                <a:blip r:embed="rId3"/>
              </a:buBlip>
            </a:pPr>
            <a:r>
              <a:rPr lang="en-US" dirty="0" smtClean="0"/>
              <a:t>1498 “burned an the stake”</a:t>
            </a:r>
            <a:endParaRPr lang="en-US" dirty="0"/>
          </a:p>
        </p:txBody>
      </p:sp>
      <p:sp>
        <p:nvSpPr>
          <p:cNvPr id="6" name="Title 3"/>
          <p:cNvSpPr>
            <a:spLocks noGrp="1"/>
          </p:cNvSpPr>
          <p:nvPr>
            <p:ph type="title"/>
          </p:nvPr>
        </p:nvSpPr>
        <p:spPr>
          <a:xfrm>
            <a:off x="1371600" y="152400"/>
            <a:ext cx="6123216"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SAVONAROLA</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098" name="Picture 2"/>
          <p:cNvPicPr>
            <a:picLocks noChangeAspect="1" noChangeArrowheads="1"/>
          </p:cNvPicPr>
          <p:nvPr/>
        </p:nvPicPr>
        <p:blipFill>
          <a:blip r:embed="rId4" cstate="print"/>
          <a:srcRect/>
          <a:stretch>
            <a:fillRect/>
          </a:stretch>
        </p:blipFill>
        <p:spPr bwMode="auto">
          <a:xfrm>
            <a:off x="5715000" y="1447800"/>
            <a:ext cx="3429000" cy="4572000"/>
          </a:xfrm>
          <a:prstGeom prst="rect">
            <a:avLst/>
          </a:prstGeom>
          <a:noFill/>
          <a:ln w="9525">
            <a:noFill/>
            <a:miter lim="800000"/>
            <a:headEnd/>
            <a:tailEnd/>
          </a:ln>
          <a:effectLst/>
        </p:spPr>
      </p:pic>
      <p:pic>
        <p:nvPicPr>
          <p:cNvPr id="5" name="Picture 4" descr="Flame-14-june.gif"/>
          <p:cNvPicPr>
            <a:picLocks noChangeAspect="1"/>
          </p:cNvPicPr>
          <p:nvPr/>
        </p:nvPicPr>
        <p:blipFill>
          <a:blip r:embed="rId5">
            <a:clrChange>
              <a:clrFrom>
                <a:srgbClr val="000000"/>
              </a:clrFrom>
              <a:clrTo>
                <a:srgbClr val="000000">
                  <a:alpha val="0"/>
                </a:srgbClr>
              </a:clrTo>
            </a:clrChange>
          </a:blip>
          <a:stretch>
            <a:fillRect/>
          </a:stretch>
        </p:blipFill>
        <p:spPr>
          <a:xfrm>
            <a:off x="0" y="3200400"/>
            <a:ext cx="9144000"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dissolv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ssolve">
                                      <p:cBhvr>
                                        <p:cTn id="25" dur="500"/>
                                        <p:tgtEl>
                                          <p:spTgt spid="3">
                                            <p:txEl>
                                              <p:pRg st="2" end="2"/>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ssolv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dissolv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dissolv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04800" y="228600"/>
            <a:ext cx="8547404" cy="1323439"/>
          </a:xfrm>
          <a:prstGeom prst="rect">
            <a:avLst/>
          </a:prstGeom>
          <a:noFill/>
        </p:spPr>
        <p:txBody>
          <a:bodyPr vert="horz" wrap="non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defRPr/>
            </a:pPr>
            <a:r>
              <a:rPr kumimoji="0" lang="en-US" sz="80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POLITICAL FACTORS</a:t>
            </a:r>
            <a:endParaRPr kumimoji="0" lang="en-US" sz="80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sp>
        <p:nvSpPr>
          <p:cNvPr id="6" name="Content Placeholder 2"/>
          <p:cNvSpPr>
            <a:spLocks noGrp="1"/>
          </p:cNvSpPr>
          <p:nvPr>
            <p:ph idx="1"/>
          </p:nvPr>
        </p:nvSpPr>
        <p:spPr>
          <a:xfrm>
            <a:off x="1371600" y="1676400"/>
            <a:ext cx="6553200" cy="4525963"/>
          </a:xfrm>
        </p:spPr>
        <p:txBody>
          <a:bodyPr>
            <a:normAutofit lnSpcReduction="10000"/>
          </a:bodyPr>
          <a:lstStyle/>
          <a:p>
            <a:pPr>
              <a:buBlip>
                <a:blip r:embed="rId3"/>
              </a:buBlip>
            </a:pPr>
            <a:r>
              <a:rPr lang="en-US" dirty="0" smtClean="0"/>
              <a:t>Five Major City-States</a:t>
            </a:r>
          </a:p>
          <a:p>
            <a:pPr>
              <a:buBlip>
                <a:blip r:embed="rId3"/>
              </a:buBlip>
            </a:pPr>
            <a:r>
              <a:rPr lang="en-US" dirty="0" smtClean="0"/>
              <a:t>Venice, Milan, Florence, Papal States, and Naples</a:t>
            </a:r>
          </a:p>
          <a:p>
            <a:pPr>
              <a:buBlip>
                <a:blip r:embed="rId3"/>
              </a:buBlip>
            </a:pPr>
            <a:r>
              <a:rPr lang="en-US" dirty="0" smtClean="0"/>
              <a:t>Competition, Bribery, Intrigue, Murder, Money, Power</a:t>
            </a:r>
          </a:p>
          <a:p>
            <a:pPr>
              <a:buBlip>
                <a:blip r:embed="rId3"/>
              </a:buBlip>
            </a:pPr>
            <a:r>
              <a:rPr lang="en-US" dirty="0" smtClean="0"/>
              <a:t>Pope vs. Kings</a:t>
            </a:r>
          </a:p>
          <a:p>
            <a:pPr>
              <a:buBlip>
                <a:blip r:embed="rId3"/>
              </a:buBlip>
            </a:pPr>
            <a:r>
              <a:rPr lang="en-US" dirty="0" smtClean="0"/>
              <a:t>3 Types of government evolved in Italy – Communes, Republics, *Oligarchies</a:t>
            </a:r>
            <a:endParaRPr lang="en-US" dirty="0"/>
          </a:p>
        </p:txBody>
      </p:sp>
      <p:sp>
        <p:nvSpPr>
          <p:cNvPr id="10" name="TextBox 9"/>
          <p:cNvSpPr txBox="1"/>
          <p:nvPr/>
        </p:nvSpPr>
        <p:spPr>
          <a:xfrm>
            <a:off x="3810000" y="1066800"/>
            <a:ext cx="184731" cy="369332"/>
          </a:xfrm>
          <a:prstGeom prst="rect">
            <a:avLst/>
          </a:prstGeom>
          <a:noFill/>
        </p:spPr>
        <p:txBody>
          <a:bodyPr wrap="none" rtlCol="0">
            <a:spAutoFit/>
          </a:bodyPr>
          <a:lstStyle/>
          <a:p>
            <a:endParaRPr lang="en-US" b="1" dirty="0">
              <a:effectLst>
                <a:outerShdw blurRad="38100" dist="38100" dir="2700000" algn="tl">
                  <a:srgbClr val="000000">
                    <a:alpha val="43137"/>
                  </a:srgbClr>
                </a:outerShdw>
              </a:effectLst>
            </a:endParaRPr>
          </a:p>
        </p:txBody>
      </p:sp>
      <p:pic>
        <p:nvPicPr>
          <p:cNvPr id="19" name="Picture 18" descr="florence.JPG"/>
          <p:cNvPicPr>
            <a:picLocks noChangeAspect="1"/>
          </p:cNvPicPr>
          <p:nvPr/>
        </p:nvPicPr>
        <p:blipFill>
          <a:blip r:embed="rId4" cstate="email"/>
          <a:stretch>
            <a:fillRect/>
          </a:stretch>
        </p:blipFill>
        <p:spPr>
          <a:xfrm>
            <a:off x="1981200" y="0"/>
            <a:ext cx="5151783" cy="6858000"/>
          </a:xfrm>
          <a:prstGeom prst="rect">
            <a:avLst/>
          </a:prstGeom>
        </p:spPr>
      </p:pic>
      <p:sp>
        <p:nvSpPr>
          <p:cNvPr id="7" name="TextBox 6"/>
          <p:cNvSpPr txBox="1"/>
          <p:nvPr/>
        </p:nvSpPr>
        <p:spPr>
          <a:xfrm>
            <a:off x="3581400" y="2057400"/>
            <a:ext cx="12192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FLORENCE</a:t>
            </a:r>
            <a:endParaRPr lang="en-US" b="1" dirty="0">
              <a:effectLst>
                <a:outerShdw blurRad="38100" dist="38100" dir="2700000" algn="tl">
                  <a:srgbClr val="000000">
                    <a:alpha val="43137"/>
                  </a:srgbClr>
                </a:outerShdw>
              </a:effectLst>
            </a:endParaRPr>
          </a:p>
        </p:txBody>
      </p:sp>
      <p:pic>
        <p:nvPicPr>
          <p:cNvPr id="8" name="Picture 7" descr="venice.JPG"/>
          <p:cNvPicPr>
            <a:picLocks noChangeAspect="1"/>
          </p:cNvPicPr>
          <p:nvPr/>
        </p:nvPicPr>
        <p:blipFill>
          <a:blip r:embed="rId5" cstate="email"/>
          <a:stretch>
            <a:fillRect/>
          </a:stretch>
        </p:blipFill>
        <p:spPr>
          <a:xfrm>
            <a:off x="1981200" y="0"/>
            <a:ext cx="5151783" cy="6858000"/>
          </a:xfrm>
          <a:prstGeom prst="rect">
            <a:avLst/>
          </a:prstGeom>
        </p:spPr>
      </p:pic>
      <p:sp>
        <p:nvSpPr>
          <p:cNvPr id="9" name="TextBox 8"/>
          <p:cNvSpPr txBox="1"/>
          <p:nvPr/>
        </p:nvSpPr>
        <p:spPr>
          <a:xfrm>
            <a:off x="3810000" y="1066800"/>
            <a:ext cx="13716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VENICE</a:t>
            </a:r>
            <a:endParaRPr lang="en-US" b="1" dirty="0">
              <a:effectLst>
                <a:outerShdw blurRad="38100" dist="38100" dir="2700000" algn="tl">
                  <a:srgbClr val="000000">
                    <a:alpha val="43137"/>
                  </a:srgbClr>
                </a:outerShdw>
              </a:effectLst>
            </a:endParaRPr>
          </a:p>
        </p:txBody>
      </p:sp>
      <p:pic>
        <p:nvPicPr>
          <p:cNvPr id="11" name="Picture 10" descr="milan.JPG"/>
          <p:cNvPicPr>
            <a:picLocks noChangeAspect="1"/>
          </p:cNvPicPr>
          <p:nvPr/>
        </p:nvPicPr>
        <p:blipFill>
          <a:blip r:embed="rId6" cstate="email"/>
          <a:stretch>
            <a:fillRect/>
          </a:stretch>
        </p:blipFill>
        <p:spPr>
          <a:xfrm>
            <a:off x="1996108" y="0"/>
            <a:ext cx="5151783" cy="6858000"/>
          </a:xfrm>
          <a:prstGeom prst="rect">
            <a:avLst/>
          </a:prstGeom>
        </p:spPr>
      </p:pic>
      <p:sp>
        <p:nvSpPr>
          <p:cNvPr id="12" name="TextBox 11"/>
          <p:cNvSpPr txBox="1"/>
          <p:nvPr/>
        </p:nvSpPr>
        <p:spPr>
          <a:xfrm>
            <a:off x="2895600" y="685800"/>
            <a:ext cx="1143000" cy="381000"/>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MILAN</a:t>
            </a:r>
            <a:endParaRPr lang="en-US" b="1" dirty="0">
              <a:effectLst>
                <a:outerShdw blurRad="38100" dist="38100" dir="2700000" algn="tl">
                  <a:srgbClr val="000000">
                    <a:alpha val="43137"/>
                  </a:srgbClr>
                </a:outerShdw>
              </a:effectLst>
            </a:endParaRPr>
          </a:p>
        </p:txBody>
      </p:sp>
      <p:pic>
        <p:nvPicPr>
          <p:cNvPr id="13" name="Picture 12" descr="papal states.JPG"/>
          <p:cNvPicPr>
            <a:picLocks noChangeAspect="1"/>
          </p:cNvPicPr>
          <p:nvPr/>
        </p:nvPicPr>
        <p:blipFill>
          <a:blip r:embed="rId7" cstate="email"/>
          <a:stretch>
            <a:fillRect/>
          </a:stretch>
        </p:blipFill>
        <p:spPr>
          <a:xfrm>
            <a:off x="1996108" y="0"/>
            <a:ext cx="5151783" cy="6858000"/>
          </a:xfrm>
          <a:prstGeom prst="rect">
            <a:avLst/>
          </a:prstGeom>
        </p:spPr>
      </p:pic>
      <p:sp>
        <p:nvSpPr>
          <p:cNvPr id="14" name="TextBox 13"/>
          <p:cNvSpPr txBox="1"/>
          <p:nvPr/>
        </p:nvSpPr>
        <p:spPr>
          <a:xfrm>
            <a:off x="4343400" y="2286000"/>
            <a:ext cx="1143000" cy="923330"/>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THE PAPAL STATES</a:t>
            </a:r>
            <a:endParaRPr lang="en-US" b="1" dirty="0">
              <a:effectLst>
                <a:outerShdw blurRad="38100" dist="38100" dir="2700000" algn="tl">
                  <a:srgbClr val="000000">
                    <a:alpha val="43137"/>
                  </a:srgbClr>
                </a:outerShdw>
              </a:effectLst>
            </a:endParaRPr>
          </a:p>
        </p:txBody>
      </p:sp>
      <p:pic>
        <p:nvPicPr>
          <p:cNvPr id="15" name="Picture 14" descr="naples.JPG"/>
          <p:cNvPicPr>
            <a:picLocks noChangeAspect="1"/>
          </p:cNvPicPr>
          <p:nvPr/>
        </p:nvPicPr>
        <p:blipFill>
          <a:blip r:embed="rId8" cstate="email"/>
          <a:stretch>
            <a:fillRect/>
          </a:stretch>
        </p:blipFill>
        <p:spPr>
          <a:xfrm>
            <a:off x="1981200" y="0"/>
            <a:ext cx="5151783" cy="6858000"/>
          </a:xfrm>
          <a:prstGeom prst="rect">
            <a:avLst/>
          </a:prstGeom>
        </p:spPr>
      </p:pic>
      <p:sp>
        <p:nvSpPr>
          <p:cNvPr id="16" name="TextBox 15"/>
          <p:cNvSpPr txBox="1"/>
          <p:nvPr/>
        </p:nvSpPr>
        <p:spPr>
          <a:xfrm>
            <a:off x="5105400" y="3581400"/>
            <a:ext cx="13716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NAPLES</a:t>
            </a:r>
            <a:endParaRPr 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Horizont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Horizont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linds(horizont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arn(inHorizontal)">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blinds(horizontal)">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6"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barn(inHorizontal)">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blinds(horizontal)">
                                      <p:cBhvr>
                                        <p:cTn id="8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9" grpId="0"/>
      <p:bldP spid="12"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81000" y="-152400"/>
            <a:ext cx="8547404" cy="1323439"/>
          </a:xfrm>
          <a:prstGeom prst="rect">
            <a:avLst/>
          </a:prstGeom>
          <a:noFill/>
        </p:spPr>
        <p:txBody>
          <a:bodyPr vert="horz" wrap="non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POLITICAL FACTORS</a:t>
            </a:r>
            <a:endParaRPr kumimoji="0" lang="en-US" sz="80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sp>
        <p:nvSpPr>
          <p:cNvPr id="6" name="Content Placeholder 2"/>
          <p:cNvSpPr>
            <a:spLocks noGrp="1"/>
          </p:cNvSpPr>
          <p:nvPr>
            <p:ph idx="1"/>
          </p:nvPr>
        </p:nvSpPr>
        <p:spPr>
          <a:xfrm>
            <a:off x="2057400" y="1600200"/>
            <a:ext cx="5562600" cy="4525963"/>
          </a:xfrm>
        </p:spPr>
        <p:txBody>
          <a:bodyPr>
            <a:normAutofit lnSpcReduction="10000"/>
          </a:bodyPr>
          <a:lstStyle/>
          <a:p>
            <a:pPr>
              <a:buBlip>
                <a:blip r:embed="rId3"/>
              </a:buBlip>
            </a:pPr>
            <a:r>
              <a:rPr lang="en-US" dirty="0" smtClean="0"/>
              <a:t>Western Europe – rise of monarchial states  – Spain,  France, England</a:t>
            </a:r>
          </a:p>
          <a:p>
            <a:pPr>
              <a:buBlip>
                <a:blip r:embed="rId3"/>
              </a:buBlip>
            </a:pPr>
            <a:r>
              <a:rPr lang="en-US" dirty="0" smtClean="0"/>
              <a:t>Central Europe – Florence, Switzerland, Venice – self-rule republics</a:t>
            </a:r>
          </a:p>
          <a:p>
            <a:pPr>
              <a:buBlip>
                <a:blip r:embed="rId3"/>
              </a:buBlip>
            </a:pPr>
            <a:r>
              <a:rPr lang="en-US" dirty="0" smtClean="0"/>
              <a:t>Eastern Europe – Holy Roman Empire (HRE), Poland-Lithuania, Ottoman Empire </a:t>
            </a:r>
            <a:endParaRPr lang="en-US" dirty="0"/>
          </a:p>
        </p:txBody>
      </p:sp>
      <p:pic>
        <p:nvPicPr>
          <p:cNvPr id="4" name="Picture 3" descr="Europe.jpg"/>
          <p:cNvPicPr>
            <a:picLocks noChangeAspect="1"/>
          </p:cNvPicPr>
          <p:nvPr/>
        </p:nvPicPr>
        <p:blipFill>
          <a:blip r:embed="rId4" cstate="email"/>
          <a:stretch>
            <a:fillRect/>
          </a:stretch>
        </p:blipFill>
        <p:spPr>
          <a:xfrm>
            <a:off x="990600" y="914400"/>
            <a:ext cx="6934200" cy="5551244"/>
          </a:xfrm>
          <a:prstGeom prst="rect">
            <a:avLst/>
          </a:prstGeom>
        </p:spPr>
      </p:pic>
      <p:sp>
        <p:nvSpPr>
          <p:cNvPr id="8" name="TextBox 7"/>
          <p:cNvSpPr txBox="1"/>
          <p:nvPr/>
        </p:nvSpPr>
        <p:spPr>
          <a:xfrm>
            <a:off x="3657600" y="6172200"/>
            <a:ext cx="2286000" cy="369332"/>
          </a:xfrm>
          <a:prstGeom prst="rect">
            <a:avLst/>
          </a:prstGeom>
          <a:noFill/>
        </p:spPr>
        <p:txBody>
          <a:bodyPr wrap="square" rtlCol="0">
            <a:spAutoFit/>
          </a:bodyPr>
          <a:lstStyle/>
          <a:p>
            <a:r>
              <a:rPr lang="en-US" dirty="0" smtClean="0"/>
              <a:t>Map – Lynn Hunt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Scale>
                                      <p:cBhvr>
                                        <p:cTn id="14"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1" end="1"/>
                                            </p:txEl>
                                          </p:spTgt>
                                        </p:tgtEl>
                                        <p:attrNameLst>
                                          <p:attrName>ppt_x</p:attrName>
                                          <p:attrName>ppt_y</p:attrName>
                                        </p:attrNameLst>
                                      </p:cBhvr>
                                    </p:animMotion>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Scale>
                                      <p:cBhvr>
                                        <p:cTn id="21"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2" end="2"/>
                                            </p:txEl>
                                          </p:spTgt>
                                        </p:tgtEl>
                                        <p:attrNameLst>
                                          <p:attrName>ppt_x</p:attrName>
                                          <p:attrName>ppt_y</p:attrName>
                                        </p:attrNameLst>
                                      </p:cBhvr>
                                    </p:animMotion>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800" decel="100000"/>
                                        <p:tgtEl>
                                          <p:spTgt spid="4"/>
                                        </p:tgtEl>
                                      </p:cBhvr>
                                    </p:animEffect>
                                    <p:anim calcmode="lin" valueType="num">
                                      <p:cBhvr>
                                        <p:cTn id="29" dur="800" decel="100000" fill="hold"/>
                                        <p:tgtEl>
                                          <p:spTgt spid="4"/>
                                        </p:tgtEl>
                                        <p:attrNameLst>
                                          <p:attrName>style.rotation</p:attrName>
                                        </p:attrNameLst>
                                      </p:cBhvr>
                                      <p:tavLst>
                                        <p:tav tm="0">
                                          <p:val>
                                            <p:fltVal val="-90"/>
                                          </p:val>
                                        </p:tav>
                                        <p:tav tm="100000">
                                          <p:val>
                                            <p:fltVal val="0"/>
                                          </p:val>
                                        </p:tav>
                                      </p:tavLst>
                                    </p:anim>
                                    <p:anim calcmode="lin" valueType="num">
                                      <p:cBhvr>
                                        <p:cTn id="30" dur="800" decel="100000" fill="hold"/>
                                        <p:tgtEl>
                                          <p:spTgt spid="4"/>
                                        </p:tgtEl>
                                        <p:attrNameLst>
                                          <p:attrName>ppt_x</p:attrName>
                                        </p:attrNameLst>
                                      </p:cBhvr>
                                      <p:tavLst>
                                        <p:tav tm="0">
                                          <p:val>
                                            <p:strVal val="#ppt_x+0.4"/>
                                          </p:val>
                                        </p:tav>
                                        <p:tav tm="100000">
                                          <p:val>
                                            <p:strVal val="#ppt_x-0.05"/>
                                          </p:val>
                                        </p:tav>
                                      </p:tavLst>
                                    </p:anim>
                                    <p:anim calcmode="lin" valueType="num">
                                      <p:cBhvr>
                                        <p:cTn id="31" dur="800" decel="100000" fill="hold"/>
                                        <p:tgtEl>
                                          <p:spTgt spid="4"/>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838200" y="0"/>
            <a:ext cx="7269811" cy="1323439"/>
          </a:xfrm>
          <a:prstGeom prst="rect">
            <a:avLst/>
          </a:prstGeom>
          <a:noFill/>
        </p:spPr>
        <p:txBody>
          <a:bodyPr vert="horz" wrap="non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SO</a:t>
            </a:r>
            <a:r>
              <a:rPr kumimoji="0" lang="en-US" sz="80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CIAL FACTORS</a:t>
            </a:r>
            <a:endParaRPr kumimoji="0" lang="en-US" sz="80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pic>
        <p:nvPicPr>
          <p:cNvPr id="4099" name="Picture 3"/>
          <p:cNvPicPr>
            <a:picLocks noGrp="1" noChangeAspect="1" noChangeArrowheads="1"/>
          </p:cNvPicPr>
          <p:nvPr>
            <p:ph idx="1"/>
          </p:nvPr>
        </p:nvPicPr>
        <p:blipFill>
          <a:blip r:embed="rId3" cstate="email"/>
          <a:srcRect/>
          <a:stretch>
            <a:fillRect/>
          </a:stretch>
        </p:blipFill>
        <p:spPr bwMode="auto">
          <a:xfrm>
            <a:off x="6629400" y="2438400"/>
            <a:ext cx="1647825" cy="1695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ontent Placeholder 2"/>
          <p:cNvSpPr txBox="1">
            <a:spLocks/>
          </p:cNvSpPr>
          <p:nvPr/>
        </p:nvSpPr>
        <p:spPr>
          <a:xfrm>
            <a:off x="533400" y="1752600"/>
            <a:ext cx="5562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4"/>
              </a:buBlip>
              <a:tabLst/>
              <a:defRPr/>
            </a:pPr>
            <a:r>
              <a:rPr lang="en-US" sz="3600" dirty="0" smtClean="0"/>
              <a:t>Did the Renaissance affect </a:t>
            </a:r>
            <a:r>
              <a:rPr lang="en-US" sz="3600" b="1" dirty="0" smtClean="0">
                <a:solidFill>
                  <a:srgbClr val="FF0000"/>
                </a:solidFill>
              </a:rPr>
              <a:t>all</a:t>
            </a:r>
            <a:r>
              <a:rPr lang="en-US" sz="3600" dirty="0" smtClean="0"/>
              <a:t> social classes?</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4"/>
              </a:buBlip>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Elite,</a:t>
            </a:r>
            <a:r>
              <a:rPr kumimoji="0" lang="en-US" sz="3600" b="0" i="0" u="none" strike="noStrike" kern="1200" cap="none" spc="0" normalizeH="0" noProof="0" dirty="0" smtClean="0">
                <a:ln>
                  <a:noFill/>
                </a:ln>
                <a:solidFill>
                  <a:schemeClr val="tx1"/>
                </a:solidFill>
                <a:effectLst/>
                <a:uLnTx/>
                <a:uFillTx/>
                <a:latin typeface="+mn-lt"/>
                <a:ea typeface="+mn-ea"/>
                <a:cs typeface="+mn-cs"/>
              </a:rPr>
              <a:t> upper classes, few</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4"/>
              </a:buBlip>
              <a:tabLst/>
              <a:defRPr/>
            </a:pPr>
            <a:r>
              <a:rPr kumimoji="0" lang="en-US" sz="3600" b="0" i="0" u="none" strike="noStrike" kern="1200" cap="none" spc="0" normalizeH="0" noProof="0" dirty="0" smtClean="0">
                <a:ln>
                  <a:noFill/>
                </a:ln>
                <a:solidFill>
                  <a:schemeClr val="tx1"/>
                </a:solidFill>
                <a:effectLst/>
                <a:uLnTx/>
                <a:uFillTx/>
                <a:latin typeface="+mn-lt"/>
                <a:ea typeface="+mn-ea"/>
                <a:cs typeface="+mn-cs"/>
              </a:rPr>
              <a:t>Patronize the arts =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4"/>
              </a:buBlip>
              <a:tabLst/>
              <a:defRPr/>
            </a:pPr>
            <a:r>
              <a:rPr lang="en-US" sz="3600" baseline="0" dirty="0" smtClean="0"/>
              <a:t>Key</a:t>
            </a:r>
            <a:r>
              <a:rPr lang="en-US" sz="3600" dirty="0" smtClean="0"/>
              <a:t> social characteristics – Individualism, Humanism, Secularism, Criticism</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fade">
                                      <p:cBhvr>
                                        <p:cTn id="27" dur="1000"/>
                                        <p:tgtEl>
                                          <p:spTgt spid="4099"/>
                                        </p:tgtEl>
                                      </p:cBhvr>
                                    </p:animEffect>
                                    <p:anim calcmode="lin" valueType="num">
                                      <p:cBhvr>
                                        <p:cTn id="28" dur="1000" fill="hold"/>
                                        <p:tgtEl>
                                          <p:spTgt spid="4099"/>
                                        </p:tgtEl>
                                        <p:attrNameLst>
                                          <p:attrName>ppt_x</p:attrName>
                                        </p:attrNameLst>
                                      </p:cBhvr>
                                      <p:tavLst>
                                        <p:tav tm="0">
                                          <p:val>
                                            <p:strVal val="#ppt_x"/>
                                          </p:val>
                                        </p:tav>
                                        <p:tav tm="100000">
                                          <p:val>
                                            <p:strVal val="#ppt_x"/>
                                          </p:val>
                                        </p:tav>
                                      </p:tavLst>
                                    </p:anim>
                                    <p:anim calcmode="lin" valueType="num">
                                      <p:cBhvr>
                                        <p:cTn id="2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renaissance memes"/>
          <p:cNvPicPr>
            <a:picLocks noChangeAspect="1" noChangeArrowheads="1"/>
          </p:cNvPicPr>
          <p:nvPr/>
        </p:nvPicPr>
        <p:blipFill>
          <a:blip r:embed="rId3" cstate="email"/>
          <a:srcRect/>
          <a:stretch>
            <a:fillRect/>
          </a:stretch>
        </p:blipFill>
        <p:spPr bwMode="auto">
          <a:xfrm>
            <a:off x="6172200" y="2895600"/>
            <a:ext cx="2971800" cy="3962400"/>
          </a:xfrm>
          <a:prstGeom prst="rect">
            <a:avLst/>
          </a:prstGeom>
          <a:noFill/>
        </p:spPr>
      </p:pic>
      <p:sp>
        <p:nvSpPr>
          <p:cNvPr id="21507" name="Rectangle 3"/>
          <p:cNvSpPr>
            <a:spLocks noGrp="1" noChangeArrowheads="1"/>
          </p:cNvSpPr>
          <p:nvPr>
            <p:ph type="body" idx="1"/>
          </p:nvPr>
        </p:nvSpPr>
        <p:spPr>
          <a:xfrm>
            <a:off x="0" y="1371600"/>
            <a:ext cx="8991600" cy="5486400"/>
          </a:xfrm>
        </p:spPr>
        <p:txBody>
          <a:bodyPr>
            <a:normAutofit/>
          </a:bodyPr>
          <a:lstStyle/>
          <a:p>
            <a:pPr eaLnBrk="1" hangingPunct="1">
              <a:lnSpc>
                <a:spcPct val="90000"/>
              </a:lnSpc>
              <a:buBlip>
                <a:blip r:embed="rId4"/>
              </a:buBlip>
              <a:defRPr/>
            </a:pPr>
            <a:r>
              <a:rPr lang="en-US" dirty="0" smtClean="0"/>
              <a:t>Intellectual movement</a:t>
            </a:r>
          </a:p>
          <a:p>
            <a:pPr lvl="1">
              <a:lnSpc>
                <a:spcPct val="90000"/>
              </a:lnSpc>
              <a:buBlip>
                <a:blip r:embed="rId4"/>
              </a:buBlip>
              <a:defRPr/>
            </a:pPr>
            <a:r>
              <a:rPr lang="en-US" dirty="0" smtClean="0"/>
              <a:t>Humanities</a:t>
            </a:r>
          </a:p>
          <a:p>
            <a:pPr lvl="1">
              <a:lnSpc>
                <a:spcPct val="90000"/>
              </a:lnSpc>
              <a:buBlip>
                <a:blip r:embed="rId4"/>
              </a:buBlip>
              <a:defRPr/>
            </a:pPr>
            <a:r>
              <a:rPr lang="en-US" dirty="0" smtClean="0"/>
              <a:t>“new learning”</a:t>
            </a:r>
          </a:p>
          <a:p>
            <a:pPr lvl="1">
              <a:lnSpc>
                <a:spcPct val="90000"/>
              </a:lnSpc>
              <a:buBlip>
                <a:blip r:embed="rId4"/>
              </a:buBlip>
              <a:defRPr/>
            </a:pPr>
            <a:r>
              <a:rPr lang="en-US" dirty="0" smtClean="0"/>
              <a:t>Emphasis on education and literacy</a:t>
            </a:r>
          </a:p>
          <a:p>
            <a:pPr lvl="1">
              <a:lnSpc>
                <a:spcPct val="90000"/>
              </a:lnSpc>
              <a:buBlip>
                <a:blip r:embed="rId4"/>
              </a:buBlip>
              <a:defRPr/>
            </a:pPr>
            <a:r>
              <a:rPr lang="en-US" b="1" u="sng" dirty="0" smtClean="0"/>
              <a:t>Study of Classical Texts</a:t>
            </a:r>
            <a:endParaRPr lang="en-US" dirty="0" smtClean="0"/>
          </a:p>
          <a:p>
            <a:pPr>
              <a:lnSpc>
                <a:spcPct val="90000"/>
              </a:lnSpc>
              <a:buBlip>
                <a:blip r:embed="rId4"/>
              </a:buBlip>
              <a:defRPr/>
            </a:pPr>
            <a:r>
              <a:rPr lang="en-US" dirty="0" err="1" smtClean="0"/>
              <a:t>Virtù</a:t>
            </a:r>
            <a:endParaRPr lang="en-US" dirty="0" smtClean="0"/>
          </a:p>
          <a:p>
            <a:pPr lvl="1">
              <a:lnSpc>
                <a:spcPct val="90000"/>
              </a:lnSpc>
              <a:buBlip>
                <a:blip r:embed="rId4"/>
              </a:buBlip>
              <a:defRPr/>
            </a:pPr>
            <a:r>
              <a:rPr lang="en-US" i="1" dirty="0" smtClean="0"/>
              <a:t>The Book of the Courtier, </a:t>
            </a:r>
            <a:r>
              <a:rPr lang="en-US" dirty="0" smtClean="0"/>
              <a:t>Castiglione </a:t>
            </a:r>
          </a:p>
          <a:p>
            <a:pPr>
              <a:lnSpc>
                <a:spcPct val="90000"/>
              </a:lnSpc>
              <a:buBlip>
                <a:blip r:embed="rId4"/>
              </a:buBlip>
              <a:defRPr/>
            </a:pPr>
            <a:r>
              <a:rPr lang="en-US" dirty="0" smtClean="0"/>
              <a:t>Civic Humanism </a:t>
            </a:r>
          </a:p>
          <a:p>
            <a:pPr>
              <a:lnSpc>
                <a:spcPct val="90000"/>
              </a:lnSpc>
              <a:buBlip>
                <a:blip r:embed="rId4"/>
              </a:buBlip>
              <a:defRPr/>
            </a:pPr>
            <a:r>
              <a:rPr lang="en-US" dirty="0" smtClean="0"/>
              <a:t>NOT UNCHRISTIAN!</a:t>
            </a:r>
          </a:p>
        </p:txBody>
      </p:sp>
      <p:sp>
        <p:nvSpPr>
          <p:cNvPr id="5" name="Title 3"/>
          <p:cNvSpPr txBox="1">
            <a:spLocks noGrp="1"/>
          </p:cNvSpPr>
          <p:nvPr>
            <p:ph type="title"/>
          </p:nvPr>
        </p:nvSpPr>
        <p:spPr>
          <a:xfrm>
            <a:off x="1828800" y="0"/>
            <a:ext cx="5352748" cy="1323439"/>
          </a:xfrm>
          <a:prstGeom prst="rect">
            <a:avLst/>
          </a:prstGeom>
          <a:noFill/>
        </p:spPr>
        <p:txBody>
          <a:bodyPr vert="horz" wrap="non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HUMANISM</a:t>
            </a:r>
            <a:endParaRPr kumimoji="0" lang="en-US" sz="80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strips(downLeft)">
                                      <p:cBhvr>
                                        <p:cTn id="7" dur="500"/>
                                        <p:tgtEl>
                                          <p:spTgt spid="21507">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strips(downLeft)">
                                      <p:cBhvr>
                                        <p:cTn id="10" dur="500"/>
                                        <p:tgtEl>
                                          <p:spTgt spid="21507">
                                            <p:txEl>
                                              <p:pRg st="1" end="1"/>
                                            </p:txEl>
                                          </p:spTgt>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strips(downLeft)">
                                      <p:cBhvr>
                                        <p:cTn id="13" dur="500"/>
                                        <p:tgtEl>
                                          <p:spTgt spid="21507">
                                            <p:txEl>
                                              <p:pRg st="2" end="2"/>
                                            </p:txEl>
                                          </p:spTgt>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strips(downLeft)">
                                      <p:cBhvr>
                                        <p:cTn id="16" dur="500"/>
                                        <p:tgtEl>
                                          <p:spTgt spid="21507">
                                            <p:txEl>
                                              <p:pRg st="3" end="3"/>
                                            </p:txEl>
                                          </p:spTgt>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strips(downLeft)">
                                      <p:cBhvr>
                                        <p:cTn id="19" dur="500"/>
                                        <p:tgtEl>
                                          <p:spTgt spid="2150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1507">
                                            <p:txEl>
                                              <p:pRg st="5" end="5"/>
                                            </p:txEl>
                                          </p:spTgt>
                                        </p:tgtEl>
                                        <p:attrNameLst>
                                          <p:attrName>style.visibility</p:attrName>
                                        </p:attrNameLst>
                                      </p:cBhvr>
                                      <p:to>
                                        <p:strVal val="visible"/>
                                      </p:to>
                                    </p:set>
                                    <p:animEffect transition="in" filter="strips(downLeft)">
                                      <p:cBhvr>
                                        <p:cTn id="24" dur="500"/>
                                        <p:tgtEl>
                                          <p:spTgt spid="21507">
                                            <p:txEl>
                                              <p:pRg st="5" end="5"/>
                                            </p:txEl>
                                          </p:spTgt>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animEffect transition="in" filter="strips(downLeft)">
                                      <p:cBhvr>
                                        <p:cTn id="27" dur="500"/>
                                        <p:tgtEl>
                                          <p:spTgt spid="2150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1507">
                                            <p:txEl>
                                              <p:pRg st="7" end="7"/>
                                            </p:txEl>
                                          </p:spTgt>
                                        </p:tgtEl>
                                        <p:attrNameLst>
                                          <p:attrName>style.visibility</p:attrName>
                                        </p:attrNameLst>
                                      </p:cBhvr>
                                      <p:to>
                                        <p:strVal val="visible"/>
                                      </p:to>
                                    </p:set>
                                    <p:animEffect transition="in" filter="strips(downLeft)">
                                      <p:cBhvr>
                                        <p:cTn id="32" dur="500"/>
                                        <p:tgtEl>
                                          <p:spTgt spid="2150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1507">
                                            <p:txEl>
                                              <p:pRg st="8" end="8"/>
                                            </p:txEl>
                                          </p:spTgt>
                                        </p:tgtEl>
                                        <p:attrNameLst>
                                          <p:attrName>style.visibility</p:attrName>
                                        </p:attrNameLst>
                                      </p:cBhvr>
                                      <p:to>
                                        <p:strVal val="visible"/>
                                      </p:to>
                                    </p:set>
                                    <p:animEffect transition="in" filter="strips(downLeft)">
                                      <p:cBhvr>
                                        <p:cTn id="37" dur="5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5" descr="redir?src=image&amp;clickedItemURN=http%3A%2F%2Fwww"/>
          <p:cNvPicPr>
            <a:picLocks noGrp="1" noChangeAspect="1" noChangeArrowheads="1"/>
          </p:cNvPicPr>
          <p:nvPr>
            <p:ph sz="half" idx="2"/>
          </p:nvPr>
        </p:nvPicPr>
        <p:blipFill>
          <a:blip r:embed="rId3" cstate="email"/>
          <a:srcRect/>
          <a:stretch>
            <a:fillRect/>
          </a:stretch>
        </p:blipFill>
        <p:spPr>
          <a:xfrm>
            <a:off x="4114800" y="4067175"/>
            <a:ext cx="2488551" cy="2790825"/>
          </a:xfrm>
          <a:noFill/>
        </p:spPr>
      </p:pic>
      <p:sp>
        <p:nvSpPr>
          <p:cNvPr id="20483" name="Rectangle 3"/>
          <p:cNvSpPr>
            <a:spLocks noGrp="1" noChangeArrowheads="1"/>
          </p:cNvSpPr>
          <p:nvPr>
            <p:ph type="body" sz="half" idx="1"/>
          </p:nvPr>
        </p:nvSpPr>
        <p:spPr>
          <a:xfrm>
            <a:off x="457200" y="1828800"/>
            <a:ext cx="5562600" cy="4648200"/>
          </a:xfrm>
        </p:spPr>
        <p:txBody>
          <a:bodyPr>
            <a:normAutofit/>
          </a:bodyPr>
          <a:lstStyle/>
          <a:p>
            <a:pPr eaLnBrk="1" hangingPunct="1">
              <a:buBlip>
                <a:blip r:embed="rId4"/>
              </a:buBlip>
              <a:defRPr/>
            </a:pPr>
            <a:r>
              <a:rPr lang="en-US" b="1" dirty="0" smtClean="0">
                <a:solidFill>
                  <a:srgbClr val="FF0000"/>
                </a:solidFill>
                <a:effectLst>
                  <a:outerShdw blurRad="38100" dist="38100" dir="2700000" algn="tl">
                    <a:srgbClr val="000000">
                      <a:alpha val="43137"/>
                    </a:srgbClr>
                  </a:outerShdw>
                </a:effectLst>
              </a:rPr>
              <a:t>Renaissance Man </a:t>
            </a:r>
            <a:r>
              <a:rPr lang="en-US" dirty="0" smtClean="0"/>
              <a:t>– the gentleman has the ability to do many things well: academically, socially, politically, culturally</a:t>
            </a:r>
          </a:p>
        </p:txBody>
      </p:sp>
      <p:sp>
        <p:nvSpPr>
          <p:cNvPr id="5" name="Title 3"/>
          <p:cNvSpPr txBox="1">
            <a:spLocks noGrp="1"/>
          </p:cNvSpPr>
          <p:nvPr>
            <p:ph type="title"/>
          </p:nvPr>
        </p:nvSpPr>
        <p:spPr>
          <a:xfrm>
            <a:off x="152400" y="304800"/>
            <a:ext cx="8677953" cy="1200329"/>
          </a:xfrm>
          <a:prstGeom prst="rect">
            <a:avLst/>
          </a:prstGeom>
          <a:noFill/>
        </p:spPr>
        <p:txBody>
          <a:bodyPr vert="horz" wrap="non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WELL-ROUNDED</a:t>
            </a:r>
            <a:r>
              <a:rPr kumimoji="0" lang="en-US" sz="7200" b="1" i="0" u="none" strike="noStrike" kern="1200" cap="none" spc="0" normalizeH="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 MAN</a:t>
            </a:r>
            <a:endParaRPr kumimoji="0" lang="en-US" sz="72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pic>
        <p:nvPicPr>
          <p:cNvPr id="9218" name="Picture 2" descr="Image result for renaissance memes"/>
          <p:cNvPicPr>
            <a:picLocks noChangeAspect="1" noChangeArrowheads="1"/>
          </p:cNvPicPr>
          <p:nvPr/>
        </p:nvPicPr>
        <p:blipFill>
          <a:blip r:embed="rId5" cstate="email"/>
          <a:srcRect/>
          <a:stretch>
            <a:fillRect/>
          </a:stretch>
        </p:blipFill>
        <p:spPr bwMode="auto">
          <a:xfrm>
            <a:off x="6400800" y="1371600"/>
            <a:ext cx="2743200" cy="359359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304800" y="1371600"/>
            <a:ext cx="8382000" cy="5105400"/>
          </a:xfrm>
        </p:spPr>
        <p:txBody>
          <a:bodyPr>
            <a:normAutofit/>
          </a:bodyPr>
          <a:lstStyle/>
          <a:p>
            <a:pPr>
              <a:lnSpc>
                <a:spcPct val="90000"/>
              </a:lnSpc>
              <a:buBlip>
                <a:blip r:embed="rId3"/>
              </a:buBlip>
              <a:defRPr/>
            </a:pPr>
            <a:r>
              <a:rPr lang="en-US" dirty="0" smtClean="0"/>
              <a:t>Personal achievement</a:t>
            </a:r>
          </a:p>
          <a:p>
            <a:pPr eaLnBrk="1" hangingPunct="1">
              <a:lnSpc>
                <a:spcPct val="90000"/>
              </a:lnSpc>
              <a:buBlip>
                <a:blip r:embed="rId3"/>
              </a:buBlip>
              <a:defRPr/>
            </a:pPr>
            <a:r>
              <a:rPr lang="en-US" b="1" dirty="0" smtClean="0"/>
              <a:t>“man is the measure of all things”</a:t>
            </a:r>
          </a:p>
          <a:p>
            <a:pPr eaLnBrk="1" hangingPunct="1">
              <a:lnSpc>
                <a:spcPct val="90000"/>
              </a:lnSpc>
              <a:buBlip>
                <a:blip r:embed="rId3"/>
              </a:buBlip>
              <a:defRPr/>
            </a:pPr>
            <a:r>
              <a:rPr lang="en-US" dirty="0" smtClean="0"/>
              <a:t>“Individualism stressed </a:t>
            </a:r>
            <a:r>
              <a:rPr lang="en-US" b="1" dirty="0" smtClean="0"/>
              <a:t>personality</a:t>
            </a:r>
            <a:r>
              <a:rPr lang="en-US" dirty="0" smtClean="0"/>
              <a:t>, </a:t>
            </a:r>
            <a:r>
              <a:rPr lang="en-US" sz="4000" b="1" dirty="0" smtClean="0"/>
              <a:t>genius</a:t>
            </a:r>
            <a:r>
              <a:rPr lang="en-US" dirty="0" smtClean="0"/>
              <a:t>, </a:t>
            </a:r>
            <a:r>
              <a:rPr lang="en-US" b="1" dirty="0" smtClean="0"/>
              <a:t>uniqueness</a:t>
            </a:r>
            <a:r>
              <a:rPr lang="en-US" dirty="0" smtClean="0"/>
              <a:t>, and the fullest development of capabilities and talents”</a:t>
            </a:r>
          </a:p>
          <a:p>
            <a:pPr eaLnBrk="1" hangingPunct="1">
              <a:lnSpc>
                <a:spcPct val="90000"/>
              </a:lnSpc>
              <a:buBlip>
                <a:blip r:embed="rId3"/>
              </a:buBlip>
              <a:defRPr/>
            </a:pPr>
            <a:r>
              <a:rPr lang="en-US" dirty="0" smtClean="0"/>
              <a:t>“</a:t>
            </a:r>
            <a:r>
              <a:rPr lang="en-US" b="1" dirty="0" smtClean="0"/>
              <a:t>Thirst for fame</a:t>
            </a:r>
            <a:r>
              <a:rPr lang="en-US" dirty="0" smtClean="0"/>
              <a:t>, a driving ambition, a burning desire for success drove such people to the complete achievement of their potential”</a:t>
            </a:r>
          </a:p>
          <a:p>
            <a:pPr eaLnBrk="1" hangingPunct="1">
              <a:lnSpc>
                <a:spcPct val="90000"/>
              </a:lnSpc>
              <a:buBlip>
                <a:blip r:embed="rId3"/>
              </a:buBlip>
              <a:defRPr/>
            </a:pPr>
            <a:r>
              <a:rPr lang="en-US" dirty="0" smtClean="0"/>
              <a:t>“The </a:t>
            </a:r>
            <a:r>
              <a:rPr lang="en-US" b="1" dirty="0" smtClean="0"/>
              <a:t>quest for glory</a:t>
            </a:r>
            <a:r>
              <a:rPr lang="en-US" dirty="0" smtClean="0"/>
              <a:t> was a central component of Renaissance Individualism”</a:t>
            </a:r>
          </a:p>
        </p:txBody>
      </p:sp>
      <p:sp>
        <p:nvSpPr>
          <p:cNvPr id="4" name="Title 3"/>
          <p:cNvSpPr txBox="1">
            <a:spLocks/>
          </p:cNvSpPr>
          <p:nvPr/>
        </p:nvSpPr>
        <p:spPr>
          <a:xfrm>
            <a:off x="914400" y="0"/>
            <a:ext cx="6936194" cy="1323439"/>
          </a:xfrm>
          <a:prstGeom prst="rect">
            <a:avLst/>
          </a:prstGeom>
          <a:noFill/>
        </p:spPr>
        <p:txBody>
          <a:bodyPr vert="horz" wrap="non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INDIVIDUALISM</a:t>
            </a:r>
            <a:endParaRPr kumimoji="0" lang="en-US" sz="80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dissolv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dissolve">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dissolve">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dissolve">
                                      <p:cBhvr>
                                        <p:cTn id="2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5867400" cy="5257800"/>
          </a:xfrm>
        </p:spPr>
        <p:txBody>
          <a:bodyPr>
            <a:normAutofit/>
          </a:bodyPr>
          <a:lstStyle/>
          <a:p>
            <a:pPr>
              <a:buBlip>
                <a:blip r:embed="rId3"/>
              </a:buBlip>
            </a:pPr>
            <a:r>
              <a:rPr lang="en-US" dirty="0" smtClean="0"/>
              <a:t>Departure from the Middle Ages</a:t>
            </a:r>
          </a:p>
          <a:p>
            <a:pPr>
              <a:buBlip>
                <a:blip r:embed="rId3"/>
              </a:buBlip>
            </a:pPr>
            <a:r>
              <a:rPr lang="en-US" dirty="0" smtClean="0"/>
              <a:t>“rebirth”</a:t>
            </a:r>
          </a:p>
          <a:p>
            <a:pPr>
              <a:buBlip>
                <a:blip r:embed="rId3"/>
              </a:buBlip>
            </a:pPr>
            <a:r>
              <a:rPr lang="en-US" dirty="0" smtClean="0"/>
              <a:t>Modern Era </a:t>
            </a:r>
          </a:p>
          <a:p>
            <a:pPr>
              <a:buBlip>
                <a:blip r:embed="rId3"/>
              </a:buBlip>
            </a:pPr>
            <a:r>
              <a:rPr lang="en-US" dirty="0" smtClean="0"/>
              <a:t>Changes in Art, Architecture, Literature, Science, Technology, Politics, Religion</a:t>
            </a:r>
          </a:p>
        </p:txBody>
      </p:sp>
      <p:sp>
        <p:nvSpPr>
          <p:cNvPr id="4" name="Rectangle 3"/>
          <p:cNvSpPr/>
          <p:nvPr/>
        </p:nvSpPr>
        <p:spPr>
          <a:xfrm>
            <a:off x="2362200" y="0"/>
            <a:ext cx="4418967"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THEMES</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5943600" y="2133600"/>
            <a:ext cx="3113786" cy="3124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Scale>
                                      <p:cBhvr>
                                        <p:cTn id="15"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xEl>
                                              <p:pRg st="0" end="0"/>
                                            </p:txEl>
                                          </p:spTgt>
                                        </p:tgtEl>
                                        <p:attrNameLst>
                                          <p:attrName>ppt_x</p:attrName>
                                          <p:attrName>ppt_y</p:attrName>
                                        </p:attrNameLst>
                                      </p:cBhvr>
                                    </p:animMotion>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Scale>
                                      <p:cBhvr>
                                        <p:cTn id="2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1" end="1"/>
                                            </p:txEl>
                                          </p:spTgt>
                                        </p:tgtEl>
                                        <p:attrNameLst>
                                          <p:attrName>ppt_x</p:attrName>
                                          <p:attrName>ppt_y</p:attrName>
                                        </p:attrNameLst>
                                      </p:cBhvr>
                                    </p:animMotion>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Scale>
                                      <p:cBhvr>
                                        <p:cTn id="2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
                                            <p:txEl>
                                              <p:pRg st="2" end="2"/>
                                            </p:txEl>
                                          </p:spTgt>
                                        </p:tgtEl>
                                        <p:attrNameLst>
                                          <p:attrName>ppt_x</p:attrName>
                                          <p:attrName>ppt_y</p:attrName>
                                        </p:attrNameLst>
                                      </p:cBhvr>
                                    </p:animMotion>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Scale>
                                      <p:cBhvr>
                                        <p:cTn id="3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
                                            <p:txEl>
                                              <p:pRg st="3" end="3"/>
                                            </p:txEl>
                                          </p:spTgt>
                                        </p:tgtEl>
                                        <p:attrNameLst>
                                          <p:attrName>ppt_x</p:attrName>
                                          <p:attrName>ppt_y</p:attrName>
                                        </p:attrNameLst>
                                      </p:cBhvr>
                                    </p:animMotion>
                                    <p:animEffect transition="in" filter="fade">
                                      <p:cBhvr>
                                        <p:cTn id="3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04800" y="1219200"/>
            <a:ext cx="8839200" cy="5638800"/>
          </a:xfrm>
        </p:spPr>
        <p:txBody>
          <a:bodyPr/>
          <a:lstStyle/>
          <a:p>
            <a:pPr>
              <a:buBlip>
                <a:blip r:embed="rId3"/>
              </a:buBlip>
              <a:defRPr/>
            </a:pPr>
            <a:r>
              <a:rPr lang="en-US" dirty="0" smtClean="0"/>
              <a:t>Material world &gt; Spiritual World </a:t>
            </a:r>
          </a:p>
          <a:p>
            <a:pPr>
              <a:buBlip>
                <a:blip r:embed="rId3"/>
              </a:buBlip>
              <a:defRPr/>
            </a:pPr>
            <a:r>
              <a:rPr lang="en-US" dirty="0" smtClean="0"/>
              <a:t>Again: DOESN’T MEAN YOU DON’T BELIEVE IN GOD</a:t>
            </a:r>
          </a:p>
          <a:p>
            <a:pPr lvl="1" eaLnBrk="1" hangingPunct="1">
              <a:defRPr/>
            </a:pPr>
            <a:endParaRPr lang="en-US" sz="3200" dirty="0" smtClean="0"/>
          </a:p>
        </p:txBody>
      </p:sp>
      <p:sp>
        <p:nvSpPr>
          <p:cNvPr id="5" name="Title 3"/>
          <p:cNvSpPr txBox="1">
            <a:spLocks noGrp="1"/>
          </p:cNvSpPr>
          <p:nvPr>
            <p:ph type="title"/>
          </p:nvPr>
        </p:nvSpPr>
        <p:spPr>
          <a:xfrm>
            <a:off x="1676400" y="0"/>
            <a:ext cx="6092758" cy="1323439"/>
          </a:xfrm>
          <a:prstGeom prst="rect">
            <a:avLst/>
          </a:prstGeom>
          <a:noFill/>
        </p:spPr>
        <p:txBody>
          <a:bodyPr vert="horz" wrap="non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SECULAR</a:t>
            </a:r>
            <a:r>
              <a:rPr kumimoji="0" lang="en-US" sz="80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LISM</a:t>
            </a:r>
            <a:endParaRPr kumimoji="0" lang="en-US" sz="80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pic>
        <p:nvPicPr>
          <p:cNvPr id="4" name="Picture 2"/>
          <p:cNvPicPr>
            <a:picLocks noChangeAspect="1" noChangeArrowheads="1"/>
          </p:cNvPicPr>
          <p:nvPr/>
        </p:nvPicPr>
        <p:blipFill>
          <a:blip r:embed="rId4" cstate="print"/>
          <a:srcRect/>
          <a:stretch>
            <a:fillRect/>
          </a:stretch>
        </p:blipFill>
        <p:spPr bwMode="auto">
          <a:xfrm>
            <a:off x="2743200" y="3200400"/>
            <a:ext cx="5638800" cy="33832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strips(downLeft)">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strips(downLeft)">
                                      <p:cBhvr>
                                        <p:cTn id="12"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04800" y="1447800"/>
            <a:ext cx="8534400" cy="5105400"/>
          </a:xfrm>
        </p:spPr>
        <p:txBody>
          <a:bodyPr>
            <a:normAutofit lnSpcReduction="10000"/>
          </a:bodyPr>
          <a:lstStyle/>
          <a:p>
            <a:pPr eaLnBrk="1" hangingPunct="1">
              <a:buBlip>
                <a:blip r:embed="rId2"/>
              </a:buBlip>
              <a:defRPr/>
            </a:pPr>
            <a:r>
              <a:rPr lang="en-US" dirty="0" smtClean="0"/>
              <a:t>Ability to analyze both pro and con</a:t>
            </a:r>
          </a:p>
          <a:p>
            <a:pPr eaLnBrk="1" hangingPunct="1">
              <a:buBlip>
                <a:blip r:embed="rId2"/>
              </a:buBlip>
              <a:defRPr/>
            </a:pPr>
            <a:r>
              <a:rPr lang="en-US" dirty="0" smtClean="0"/>
              <a:t>Don’t just take someone else’s word</a:t>
            </a:r>
          </a:p>
          <a:p>
            <a:pPr eaLnBrk="1" hangingPunct="1">
              <a:buBlip>
                <a:blip r:embed="rId2"/>
              </a:buBlip>
              <a:defRPr/>
            </a:pPr>
            <a:r>
              <a:rPr lang="en-US" dirty="0" smtClean="0"/>
              <a:t>“All this literary activity was of a scholarly type, in which authors broadened their understanding as much by reading as by personal experience of the world.  And scholarly activity, the habit of </a:t>
            </a:r>
            <a:r>
              <a:rPr lang="en-US" b="1" dirty="0" smtClean="0"/>
              <a:t>attending closely to what the page really said</a:t>
            </a:r>
            <a:r>
              <a:rPr lang="en-US" dirty="0" smtClean="0"/>
              <a:t>, had consequences that went beyond either pure literature or local patriotism.  A new critical attitude developed.” (Palmer, 55)</a:t>
            </a:r>
          </a:p>
        </p:txBody>
      </p:sp>
      <p:sp>
        <p:nvSpPr>
          <p:cNvPr id="5" name="Title 3"/>
          <p:cNvSpPr txBox="1">
            <a:spLocks noGrp="1"/>
          </p:cNvSpPr>
          <p:nvPr>
            <p:ph type="title"/>
          </p:nvPr>
        </p:nvSpPr>
        <p:spPr>
          <a:xfrm>
            <a:off x="2438400" y="0"/>
            <a:ext cx="4560865" cy="1323439"/>
          </a:xfrm>
          <a:prstGeom prst="rect">
            <a:avLst/>
          </a:prstGeom>
          <a:noFill/>
        </p:spPr>
        <p:txBody>
          <a:bodyPr vert="horz" wrap="non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CRITIC</a:t>
            </a:r>
            <a:r>
              <a:rPr kumimoji="0" lang="en-US" sz="80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ISM</a:t>
            </a:r>
            <a:endParaRPr kumimoji="0" lang="en-US" sz="80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9459">
                                            <p:txEl>
                                              <p:pRg st="0" end="0"/>
                                            </p:txEl>
                                          </p:spTgt>
                                        </p:tgtEl>
                                        <p:attrNameLst>
                                          <p:attrName>style.visibility</p:attrName>
                                        </p:attrNameLst>
                                      </p:cBhvr>
                                      <p:to>
                                        <p:strVal val="visible"/>
                                      </p:to>
                                    </p:set>
                                    <p:animEffect transition="in" filter="dissolve">
                                      <p:cBhvr>
                                        <p:cTn id="16" dur="500"/>
                                        <p:tgtEl>
                                          <p:spTgt spid="1945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9459">
                                            <p:txEl>
                                              <p:pRg st="1" end="1"/>
                                            </p:txEl>
                                          </p:spTgt>
                                        </p:tgtEl>
                                        <p:attrNameLst>
                                          <p:attrName>style.visibility</p:attrName>
                                        </p:attrNameLst>
                                      </p:cBhvr>
                                      <p:to>
                                        <p:strVal val="visible"/>
                                      </p:to>
                                    </p:set>
                                    <p:animEffect transition="in" filter="dissolve">
                                      <p:cBhvr>
                                        <p:cTn id="21" dur="500"/>
                                        <p:tgtEl>
                                          <p:spTgt spid="1945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9459">
                                            <p:txEl>
                                              <p:pRg st="2" end="2"/>
                                            </p:txEl>
                                          </p:spTgt>
                                        </p:tgtEl>
                                        <p:attrNameLst>
                                          <p:attrName>style.visibility</p:attrName>
                                        </p:attrNameLst>
                                      </p:cBhvr>
                                      <p:to>
                                        <p:strVal val="visible"/>
                                      </p:to>
                                    </p:set>
                                    <p:animEffect transition="in" filter="dissolve">
                                      <p:cBhvr>
                                        <p:cTn id="26"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143000"/>
            <a:ext cx="9144000" cy="4495800"/>
          </a:xfrm>
        </p:spPr>
        <p:txBody>
          <a:bodyPr>
            <a:noAutofit/>
          </a:bodyPr>
          <a:lstStyle/>
          <a:p>
            <a:pPr>
              <a:buBlip>
                <a:blip r:embed="rId3"/>
              </a:buBlip>
            </a:pPr>
            <a:r>
              <a:rPr lang="en-US" sz="2800" dirty="0" smtClean="0"/>
              <a:t>Weakening of Church Authority</a:t>
            </a:r>
          </a:p>
          <a:p>
            <a:pPr>
              <a:buBlip>
                <a:blip r:embed="rId3"/>
              </a:buBlip>
            </a:pPr>
            <a:r>
              <a:rPr lang="en-US" sz="2800" dirty="0" smtClean="0"/>
              <a:t>Modern frame of mind emerges</a:t>
            </a:r>
          </a:p>
          <a:p>
            <a:pPr>
              <a:buBlip>
                <a:blip r:embed="rId3"/>
              </a:buBlip>
            </a:pPr>
            <a:r>
              <a:rPr lang="en-US" sz="2800" dirty="0" smtClean="0"/>
              <a:t>Revival of Classical style, ideas, text</a:t>
            </a:r>
          </a:p>
          <a:p>
            <a:pPr>
              <a:buBlip>
                <a:blip r:embed="rId3"/>
              </a:buBlip>
            </a:pPr>
            <a:r>
              <a:rPr lang="en-US" sz="2800" dirty="0" smtClean="0"/>
              <a:t>Improved technology – Printing</a:t>
            </a:r>
          </a:p>
          <a:p>
            <a:pPr>
              <a:buBlip>
                <a:blip r:embed="rId3"/>
              </a:buBlip>
            </a:pPr>
            <a:r>
              <a:rPr lang="en-US" sz="2800" dirty="0" smtClean="0"/>
              <a:t>Use of vernacular</a:t>
            </a:r>
          </a:p>
          <a:p>
            <a:pPr>
              <a:buBlip>
                <a:blip r:embed="rId3"/>
              </a:buBlip>
            </a:pPr>
            <a:r>
              <a:rPr lang="en-US" sz="2800" dirty="0" smtClean="0"/>
              <a:t>Increasing self-awareness – “know thyself”</a:t>
            </a:r>
          </a:p>
          <a:p>
            <a:pPr>
              <a:buBlip>
                <a:blip r:embed="rId3"/>
              </a:buBlip>
            </a:pPr>
            <a:r>
              <a:rPr lang="en-US" sz="2800" dirty="0" smtClean="0"/>
              <a:t>Continued subordination of women</a:t>
            </a:r>
          </a:p>
          <a:p>
            <a:pPr>
              <a:buBlip>
                <a:blip r:embed="rId3"/>
              </a:buBlip>
            </a:pPr>
            <a:r>
              <a:rPr lang="en-US" sz="2800" dirty="0" smtClean="0"/>
              <a:t>Life in the present can be improved, not just in the hereafter</a:t>
            </a:r>
          </a:p>
          <a:p>
            <a:pPr>
              <a:buBlip>
                <a:blip r:embed="rId3"/>
              </a:buBlip>
            </a:pPr>
            <a:r>
              <a:rPr lang="en-US" sz="2800" dirty="0" smtClean="0"/>
              <a:t>Greater interest in science, exploring unknown </a:t>
            </a:r>
          </a:p>
          <a:p>
            <a:pPr>
              <a:buBlip>
                <a:blip r:embed="rId3"/>
              </a:buBlip>
            </a:pPr>
            <a:r>
              <a:rPr lang="en-US" sz="2800" dirty="0" smtClean="0"/>
              <a:t>Awesome ART!</a:t>
            </a:r>
            <a:endParaRPr lang="en-US" sz="2800" dirty="0"/>
          </a:p>
        </p:txBody>
      </p:sp>
      <p:sp>
        <p:nvSpPr>
          <p:cNvPr id="7" name="Title 3"/>
          <p:cNvSpPr txBox="1">
            <a:spLocks noGrp="1"/>
          </p:cNvSpPr>
          <p:nvPr>
            <p:ph type="title"/>
          </p:nvPr>
        </p:nvSpPr>
        <p:spPr>
          <a:xfrm>
            <a:off x="304800" y="-228600"/>
            <a:ext cx="8516627" cy="1569660"/>
          </a:xfrm>
          <a:prstGeom prst="rect">
            <a:avLst/>
          </a:prstGeom>
          <a:noFill/>
        </p:spPr>
        <p:txBody>
          <a:bodyPr vert="horz" wrap="non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CONSEQUENCES</a:t>
            </a:r>
            <a:endParaRPr kumimoji="0" lang="en-US" sz="96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305800" cy="4724400"/>
          </a:xfrm>
        </p:spPr>
        <p:txBody>
          <a:bodyPr>
            <a:normAutofit/>
          </a:bodyPr>
          <a:lstStyle/>
          <a:p>
            <a:pPr>
              <a:buBlip>
                <a:blip r:embed="rId3"/>
              </a:buBlip>
            </a:pPr>
            <a:r>
              <a:rPr lang="en-US" dirty="0" smtClean="0"/>
              <a:t>Intellectual and cultural transformation of Europe</a:t>
            </a:r>
          </a:p>
          <a:p>
            <a:pPr>
              <a:buBlip>
                <a:blip r:embed="rId3"/>
              </a:buBlip>
            </a:pPr>
            <a:r>
              <a:rPr lang="en-US" dirty="0" smtClean="0"/>
              <a:t>Giorgio </a:t>
            </a:r>
            <a:r>
              <a:rPr lang="en-US" dirty="0" err="1" smtClean="0"/>
              <a:t>Visari</a:t>
            </a:r>
            <a:r>
              <a:rPr lang="en-US" dirty="0" smtClean="0"/>
              <a:t> (1511-1574) – </a:t>
            </a:r>
            <a:r>
              <a:rPr lang="en-US" b="1" i="1" dirty="0" smtClean="0"/>
              <a:t>Lives of the Most Excellent Italian Architects, Painter, Sculptors </a:t>
            </a:r>
            <a:r>
              <a:rPr lang="en-US" dirty="0" smtClean="0"/>
              <a:t>(1550) – </a:t>
            </a:r>
            <a:r>
              <a:rPr lang="en-US" i="1" dirty="0" err="1" smtClean="0"/>
              <a:t>rinascita</a:t>
            </a:r>
            <a:endParaRPr lang="en-US" dirty="0" smtClean="0"/>
          </a:p>
          <a:p>
            <a:pPr>
              <a:buBlip>
                <a:blip r:embed="rId3"/>
              </a:buBlip>
            </a:pPr>
            <a:r>
              <a:rPr lang="en-US" dirty="0" smtClean="0"/>
              <a:t>Jacob Burckhardt </a:t>
            </a:r>
            <a:r>
              <a:rPr lang="en-US" b="1" i="1" dirty="0" smtClean="0">
                <a:effectLst>
                  <a:outerShdw blurRad="38100" dist="38100" dir="2700000" algn="tl">
                    <a:srgbClr val="000000">
                      <a:alpha val="43137"/>
                    </a:srgbClr>
                  </a:outerShdw>
                </a:effectLst>
              </a:rPr>
              <a:t>The Civilization of the Renaissance of Italy </a:t>
            </a:r>
            <a:r>
              <a:rPr lang="en-US" dirty="0" smtClean="0">
                <a:effectLst>
                  <a:outerShdw blurRad="38100" dist="38100" dir="2700000" algn="tl">
                    <a:srgbClr val="000000">
                      <a:alpha val="43137"/>
                    </a:srgbClr>
                  </a:outerShdw>
                </a:effectLst>
              </a:rPr>
              <a:t>(1860)</a:t>
            </a:r>
          </a:p>
          <a:p>
            <a:endParaRPr lang="en-US" dirty="0"/>
          </a:p>
        </p:txBody>
      </p:sp>
      <p:sp>
        <p:nvSpPr>
          <p:cNvPr id="6" name="Title 5"/>
          <p:cNvSpPr>
            <a:spLocks noGrp="1"/>
          </p:cNvSpPr>
          <p:nvPr>
            <p:ph type="title"/>
          </p:nvPr>
        </p:nvSpPr>
        <p:spPr>
          <a:xfrm>
            <a:off x="1371600" y="152400"/>
            <a:ext cx="6176691"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DEFINITION</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0"/>
            <a:ext cx="7322262"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RENAISSANCE</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ontent Placeholder 2"/>
          <p:cNvSpPr>
            <a:spLocks noGrp="1"/>
          </p:cNvSpPr>
          <p:nvPr>
            <p:ph idx="1"/>
          </p:nvPr>
        </p:nvSpPr>
        <p:spPr>
          <a:xfrm>
            <a:off x="457200" y="1752600"/>
            <a:ext cx="4267200" cy="4373563"/>
          </a:xfrm>
        </p:spPr>
        <p:txBody>
          <a:bodyPr>
            <a:normAutofit/>
          </a:bodyPr>
          <a:lstStyle/>
          <a:p>
            <a:pPr>
              <a:buBlip>
                <a:blip r:embed="rId3"/>
              </a:buBlip>
            </a:pPr>
            <a:r>
              <a:rPr lang="en-US" dirty="0" smtClean="0"/>
              <a:t>Florence</a:t>
            </a:r>
          </a:p>
          <a:p>
            <a:pPr>
              <a:buBlip>
                <a:blip r:embed="rId3"/>
              </a:buBlip>
            </a:pPr>
            <a:r>
              <a:rPr lang="en-US" dirty="0" smtClean="0"/>
              <a:t>The Individual</a:t>
            </a:r>
          </a:p>
          <a:p>
            <a:pPr>
              <a:buBlip>
                <a:blip r:embed="rId3"/>
              </a:buBlip>
            </a:pPr>
            <a:r>
              <a:rPr lang="en-US" dirty="0" smtClean="0"/>
              <a:t>New World View </a:t>
            </a:r>
          </a:p>
          <a:p>
            <a:pPr>
              <a:buBlip>
                <a:blip r:embed="rId3"/>
              </a:buBlip>
            </a:pPr>
            <a:r>
              <a:rPr lang="en-US" b="1" i="1" u="sng" dirty="0" smtClean="0"/>
              <a:t>Gradual</a:t>
            </a:r>
            <a:r>
              <a:rPr lang="en-US" dirty="0" smtClean="0"/>
              <a:t> shift from religion</a:t>
            </a:r>
          </a:p>
        </p:txBody>
      </p:sp>
      <p:pic>
        <p:nvPicPr>
          <p:cNvPr id="2050" name="Picture 2"/>
          <p:cNvPicPr>
            <a:picLocks noChangeAspect="1" noChangeArrowheads="1"/>
          </p:cNvPicPr>
          <p:nvPr/>
        </p:nvPicPr>
        <p:blipFill>
          <a:blip r:embed="rId4" cstate="print"/>
          <a:srcRect/>
          <a:stretch>
            <a:fillRect/>
          </a:stretch>
        </p:blipFill>
        <p:spPr bwMode="auto">
          <a:xfrm>
            <a:off x="4800600" y="1883284"/>
            <a:ext cx="3962400" cy="4527017"/>
          </a:xfrm>
          <a:prstGeom prst="rect">
            <a:avLst/>
          </a:prstGeom>
          <a:noFill/>
          <a:ln w="9525">
            <a:noFill/>
            <a:miter lim="800000"/>
            <a:headEnd/>
            <a:tailEnd/>
          </a:ln>
          <a:effectLst/>
        </p:spPr>
      </p:pic>
      <p:sp>
        <p:nvSpPr>
          <p:cNvPr id="7" name="Down Arrow 6"/>
          <p:cNvSpPr/>
          <p:nvPr/>
        </p:nvSpPr>
        <p:spPr>
          <a:xfrm>
            <a:off x="5791200" y="2286000"/>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1" nodeType="clickEffect">
                                  <p:stCondLst>
                                    <p:cond delay="0"/>
                                  </p:stCondLst>
                                  <p:iterate type="lt">
                                    <p:tmPct val="0"/>
                                  </p:iterate>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1" nodeType="clickEffect">
                                  <p:stCondLst>
                                    <p:cond delay="0"/>
                                  </p:stCondLst>
                                  <p:iterate type="lt">
                                    <p:tmPct val="0"/>
                                  </p:iterate>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1" nodeType="clickEffect">
                                  <p:stCondLst>
                                    <p:cond delay="0"/>
                                  </p:stCondLst>
                                  <p:iterate type="lt">
                                    <p:tmPct val="0"/>
                                  </p:iterate>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additive="base">
                                        <p:cTn id="3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1" nodeType="clickEffect">
                                  <p:stCondLst>
                                    <p:cond delay="0"/>
                                  </p:stCondLst>
                                  <p:iterate type="lt">
                                    <p:tmPct val="0"/>
                                  </p:iterate>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additive="base">
                                        <p:cTn id="3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uild="p"/>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a:buBlip>
                <a:blip r:embed="rId3"/>
              </a:buBlip>
            </a:pPr>
            <a:r>
              <a:rPr lang="en-US" dirty="0" smtClean="0"/>
              <a:t>Capital of Tuscany</a:t>
            </a:r>
          </a:p>
          <a:p>
            <a:pPr>
              <a:buBlip>
                <a:blip r:embed="rId3"/>
              </a:buBlip>
            </a:pPr>
            <a:r>
              <a:rPr lang="en-US" dirty="0" smtClean="0"/>
              <a:t>Republic</a:t>
            </a:r>
          </a:p>
          <a:p>
            <a:pPr>
              <a:buBlip>
                <a:blip r:embed="rId3"/>
              </a:buBlip>
            </a:pPr>
            <a:r>
              <a:rPr lang="en-US" dirty="0" smtClean="0"/>
              <a:t>Guilds – Goldsmiths, Lawyers, Merchants (wool &amp; silk), Poets</a:t>
            </a:r>
          </a:p>
        </p:txBody>
      </p:sp>
      <p:sp>
        <p:nvSpPr>
          <p:cNvPr id="5" name="Title 3"/>
          <p:cNvSpPr>
            <a:spLocks noGrp="1"/>
          </p:cNvSpPr>
          <p:nvPr>
            <p:ph type="title"/>
          </p:nvPr>
        </p:nvSpPr>
        <p:spPr>
          <a:xfrm>
            <a:off x="1981200" y="0"/>
            <a:ext cx="5249485"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FLORENCE</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6" name="Picture 4"/>
          <p:cNvPicPr>
            <a:picLocks noChangeAspect="1" noChangeArrowheads="1"/>
          </p:cNvPicPr>
          <p:nvPr/>
        </p:nvPicPr>
        <p:blipFill>
          <a:blip r:embed="rId4" cstate="print"/>
          <a:srcRect/>
          <a:stretch>
            <a:fillRect/>
          </a:stretch>
        </p:blipFill>
        <p:spPr bwMode="auto">
          <a:xfrm>
            <a:off x="5257800" y="1066800"/>
            <a:ext cx="3657600" cy="2926080"/>
          </a:xfrm>
          <a:prstGeom prst="rect">
            <a:avLst/>
          </a:prstGeom>
          <a:noFill/>
          <a:ln w="9525">
            <a:noFill/>
            <a:miter lim="800000"/>
            <a:headEnd/>
            <a:tailEnd/>
          </a:ln>
          <a:effectLst/>
        </p:spPr>
      </p:pic>
      <p:pic>
        <p:nvPicPr>
          <p:cNvPr id="10" name="Picture 3"/>
          <p:cNvPicPr>
            <a:picLocks noGrp="1" noChangeAspect="1" noChangeArrowheads="1"/>
          </p:cNvPicPr>
          <p:nvPr>
            <p:ph sz="half" idx="2"/>
          </p:nvPr>
        </p:nvPicPr>
        <p:blipFill>
          <a:blip r:embed="rId5" cstate="print"/>
          <a:srcRect/>
          <a:stretch>
            <a:fillRect/>
          </a:stretch>
        </p:blipFill>
        <p:spPr bwMode="auto">
          <a:xfrm>
            <a:off x="4592420" y="3962400"/>
            <a:ext cx="4551580" cy="2895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3076"/>
                                        </p:tgtEl>
                                        <p:attrNameLst>
                                          <p:attrName>style.visibility</p:attrName>
                                        </p:attrNameLst>
                                      </p:cBhvr>
                                      <p:to>
                                        <p:strVal val="visible"/>
                                      </p:to>
                                    </p:set>
                                    <p:anim calcmode="lin" valueType="num">
                                      <p:cBhvr>
                                        <p:cTn id="38" dur="500" fill="hold"/>
                                        <p:tgtEl>
                                          <p:spTgt spid="3076"/>
                                        </p:tgtEl>
                                        <p:attrNameLst>
                                          <p:attrName>ppt_w</p:attrName>
                                        </p:attrNameLst>
                                      </p:cBhvr>
                                      <p:tavLst>
                                        <p:tav tm="0">
                                          <p:val>
                                            <p:fltVal val="0"/>
                                          </p:val>
                                        </p:tav>
                                        <p:tav tm="100000">
                                          <p:val>
                                            <p:strVal val="#ppt_w"/>
                                          </p:val>
                                        </p:tav>
                                      </p:tavLst>
                                    </p:anim>
                                    <p:anim calcmode="lin" valueType="num">
                                      <p:cBhvr>
                                        <p:cTn id="39" dur="500" fill="hold"/>
                                        <p:tgtEl>
                                          <p:spTgt spid="3076"/>
                                        </p:tgtEl>
                                        <p:attrNameLst>
                                          <p:attrName>ppt_h</p:attrName>
                                        </p:attrNameLst>
                                      </p:cBhvr>
                                      <p:tavLst>
                                        <p:tav tm="0">
                                          <p:val>
                                            <p:fltVal val="0"/>
                                          </p:val>
                                        </p:tav>
                                        <p:tav tm="100000">
                                          <p:val>
                                            <p:strVal val="#ppt_h"/>
                                          </p:val>
                                        </p:tav>
                                      </p:tavLst>
                                    </p:anim>
                                    <p:animEffect transition="in" filter="fade">
                                      <p:cBhvr>
                                        <p:cTn id="4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077200" cy="4449763"/>
          </a:xfrm>
        </p:spPr>
        <p:txBody>
          <a:bodyPr>
            <a:normAutofit lnSpcReduction="10000"/>
          </a:bodyPr>
          <a:lstStyle/>
          <a:p>
            <a:pPr>
              <a:buBlip>
                <a:blip r:embed="rId3"/>
              </a:buBlip>
            </a:pPr>
            <a:r>
              <a:rPr lang="en-US" dirty="0" smtClean="0"/>
              <a:t>Northern Italy</a:t>
            </a:r>
          </a:p>
          <a:p>
            <a:pPr>
              <a:buBlip>
                <a:blip r:embed="rId3"/>
              </a:buBlip>
            </a:pPr>
            <a:r>
              <a:rPr lang="en-US" dirty="0" smtClean="0"/>
              <a:t>Crusades (1095-?)</a:t>
            </a:r>
          </a:p>
          <a:p>
            <a:pPr>
              <a:buBlip>
                <a:blip r:embed="rId3"/>
              </a:buBlip>
            </a:pPr>
            <a:r>
              <a:rPr lang="en-US" dirty="0" smtClean="0"/>
              <a:t>Growing merchant class</a:t>
            </a:r>
          </a:p>
          <a:p>
            <a:pPr>
              <a:buBlip>
                <a:blip r:embed="rId3"/>
              </a:buBlip>
            </a:pPr>
            <a:r>
              <a:rPr lang="en-US" dirty="0" smtClean="0"/>
              <a:t>Government</a:t>
            </a:r>
          </a:p>
          <a:p>
            <a:pPr>
              <a:buBlip>
                <a:blip r:embed="rId3"/>
              </a:buBlip>
            </a:pPr>
            <a:r>
              <a:rPr lang="en-US" dirty="0" smtClean="0"/>
              <a:t>Rich &amp; Powerful</a:t>
            </a:r>
          </a:p>
          <a:p>
            <a:pPr>
              <a:buBlip>
                <a:blip r:embed="rId3"/>
              </a:buBlip>
            </a:pPr>
            <a:r>
              <a:rPr lang="en-US" dirty="0" smtClean="0"/>
              <a:t>Patronize the Arts</a:t>
            </a:r>
          </a:p>
          <a:p>
            <a:pPr>
              <a:buBlip>
                <a:blip r:embed="rId3"/>
              </a:buBlip>
            </a:pPr>
            <a:r>
              <a:rPr lang="en-US" dirty="0" smtClean="0"/>
              <a:t>“Economic growth laid the material basis for the Italian Renaissance” - McKay</a:t>
            </a:r>
          </a:p>
          <a:p>
            <a:pPr>
              <a:buBlip>
                <a:blip r:embed="rId3"/>
              </a:buBlip>
            </a:pPr>
            <a:endParaRPr lang="en-US" dirty="0"/>
          </a:p>
        </p:txBody>
      </p:sp>
      <p:sp>
        <p:nvSpPr>
          <p:cNvPr id="4" name="Title 3"/>
          <p:cNvSpPr>
            <a:spLocks noGrp="1"/>
          </p:cNvSpPr>
          <p:nvPr>
            <p:ph type="title"/>
          </p:nvPr>
        </p:nvSpPr>
        <p:spPr>
          <a:xfrm>
            <a:off x="1371600" y="0"/>
            <a:ext cx="6205738"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ITALY?</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4" cstate="email"/>
          <a:srcRect/>
          <a:stretch>
            <a:fillRect/>
          </a:stretch>
        </p:blipFill>
        <p:spPr bwMode="auto">
          <a:xfrm>
            <a:off x="5334000" y="1447800"/>
            <a:ext cx="3352800" cy="33602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4953000" cy="4525963"/>
          </a:xfrm>
        </p:spPr>
        <p:txBody>
          <a:bodyPr>
            <a:noAutofit/>
          </a:bodyPr>
          <a:lstStyle/>
          <a:p>
            <a:pPr>
              <a:buBlip>
                <a:blip r:embed="rId3"/>
              </a:buBlip>
            </a:pPr>
            <a:r>
              <a:rPr lang="en-US" dirty="0" smtClean="0"/>
              <a:t>Geographical position – crossroads of trade</a:t>
            </a:r>
          </a:p>
          <a:p>
            <a:pPr>
              <a:buBlip>
                <a:blip r:embed="rId3"/>
              </a:buBlip>
            </a:pPr>
            <a:r>
              <a:rPr lang="en-US" dirty="0" smtClean="0"/>
              <a:t>Commercial competition</a:t>
            </a:r>
          </a:p>
          <a:p>
            <a:pPr>
              <a:buBlip>
                <a:blip r:embed="rId3"/>
              </a:buBlip>
            </a:pPr>
            <a:r>
              <a:rPr lang="en-US" dirty="0" smtClean="0"/>
              <a:t>Venice, Genoa, Milan</a:t>
            </a:r>
          </a:p>
          <a:p>
            <a:pPr lvl="1">
              <a:buBlip>
                <a:blip r:embed="rId3"/>
              </a:buBlip>
            </a:pPr>
            <a:r>
              <a:rPr lang="en-US" dirty="0" smtClean="0"/>
              <a:t>Powerful merchants controlled politics</a:t>
            </a:r>
          </a:p>
          <a:p>
            <a:pPr lvl="1">
              <a:buBlip>
                <a:blip r:embed="rId3"/>
              </a:buBlip>
            </a:pPr>
            <a:r>
              <a:rPr lang="en-US" dirty="0" smtClean="0"/>
              <a:t>Medici Family</a:t>
            </a:r>
          </a:p>
          <a:p>
            <a:pPr lvl="1">
              <a:buBlip>
                <a:blip r:embed="rId3"/>
              </a:buBlip>
            </a:pPr>
            <a:r>
              <a:rPr lang="en-US" dirty="0" smtClean="0"/>
              <a:t>Politically unstable	</a:t>
            </a:r>
            <a:endParaRPr lang="en-US" dirty="0"/>
          </a:p>
        </p:txBody>
      </p:sp>
      <p:sp>
        <p:nvSpPr>
          <p:cNvPr id="8" name="Title 3"/>
          <p:cNvSpPr>
            <a:spLocks noGrp="1"/>
          </p:cNvSpPr>
          <p:nvPr>
            <p:ph type="title"/>
          </p:nvPr>
        </p:nvSpPr>
        <p:spPr>
          <a:xfrm>
            <a:off x="64292" y="184418"/>
            <a:ext cx="9015417"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ECONOMIC FACTORS</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Picture 2"/>
          <p:cNvPicPr>
            <a:picLocks noChangeAspect="1" noChangeArrowheads="1"/>
          </p:cNvPicPr>
          <p:nvPr/>
        </p:nvPicPr>
        <p:blipFill>
          <a:blip r:embed="rId4" cstate="print"/>
          <a:srcRect/>
          <a:stretch>
            <a:fillRect/>
          </a:stretch>
        </p:blipFill>
        <p:spPr bwMode="auto">
          <a:xfrm>
            <a:off x="5029200" y="1981200"/>
            <a:ext cx="3962400" cy="4527017"/>
          </a:xfrm>
          <a:prstGeom prst="rect">
            <a:avLst/>
          </a:prstGeom>
          <a:noFill/>
          <a:ln w="9525">
            <a:noFill/>
            <a:miter lim="800000"/>
            <a:headEnd/>
            <a:tailEnd/>
          </a:ln>
          <a:effectLst/>
        </p:spPr>
      </p:pic>
      <p:sp>
        <p:nvSpPr>
          <p:cNvPr id="10" name="Down Arrow 9"/>
          <p:cNvSpPr/>
          <p:nvPr/>
        </p:nvSpPr>
        <p:spPr>
          <a:xfrm>
            <a:off x="6400800" y="1600200"/>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1" name="Down Arrow 10"/>
          <p:cNvSpPr/>
          <p:nvPr/>
        </p:nvSpPr>
        <p:spPr>
          <a:xfrm>
            <a:off x="5410200" y="1676400"/>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2" name="Down Arrow 11"/>
          <p:cNvSpPr/>
          <p:nvPr/>
        </p:nvSpPr>
        <p:spPr>
          <a:xfrm>
            <a:off x="5029200" y="2209800"/>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3" name="Down Arrow 12"/>
          <p:cNvSpPr/>
          <p:nvPr/>
        </p:nvSpPr>
        <p:spPr>
          <a:xfrm>
            <a:off x="6019800" y="2362200"/>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2" fill="hold">
                      <p:stCondLst>
                        <p:cond delay="indefinite"/>
                      </p:stCondLst>
                      <p:childTnLst>
                        <p:par>
                          <p:cTn id="53" fill="hold">
                            <p:stCondLst>
                              <p:cond delay="0"/>
                            </p:stCondLst>
                            <p:childTnLst>
                              <p:par>
                                <p:cTn id="54" presetID="15"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0" fill="hold">
                      <p:stCondLst>
                        <p:cond delay="indefinite"/>
                      </p:stCondLst>
                      <p:childTnLst>
                        <p:par>
                          <p:cTn id="61" fill="hold">
                            <p:stCondLst>
                              <p:cond delay="0"/>
                            </p:stCondLst>
                            <p:childTnLst>
                              <p:par>
                                <p:cTn id="62" presetID="15"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8" fill="hold">
                      <p:stCondLst>
                        <p:cond delay="indefinite"/>
                      </p:stCondLst>
                      <p:childTnLst>
                        <p:par>
                          <p:cTn id="69" fill="hold">
                            <p:stCondLst>
                              <p:cond delay="0"/>
                            </p:stCondLst>
                            <p:childTnLst>
                              <p:par>
                                <p:cTn id="70" presetID="15"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1000" fill="hold"/>
                                        <p:tgtEl>
                                          <p:spTgt spid="13"/>
                                        </p:tgtEl>
                                        <p:attrNameLst>
                                          <p:attrName>ppt_w</p:attrName>
                                        </p:attrNameLst>
                                      </p:cBhvr>
                                      <p:tavLst>
                                        <p:tav tm="0">
                                          <p:val>
                                            <p:fltVal val="0"/>
                                          </p:val>
                                        </p:tav>
                                        <p:tav tm="100000">
                                          <p:val>
                                            <p:strVal val="#ppt_w"/>
                                          </p:val>
                                        </p:tav>
                                      </p:tavLst>
                                    </p:anim>
                                    <p:anim calcmode="lin" valueType="num">
                                      <p:cBhvr>
                                        <p:cTn id="73" dur="1000" fill="hold"/>
                                        <p:tgtEl>
                                          <p:spTgt spid="13"/>
                                        </p:tgtEl>
                                        <p:attrNameLst>
                                          <p:attrName>ppt_h</p:attrName>
                                        </p:attrNameLst>
                                      </p:cBhvr>
                                      <p:tavLst>
                                        <p:tav tm="0">
                                          <p:val>
                                            <p:fltVal val="0"/>
                                          </p:val>
                                        </p:tav>
                                        <p:tav tm="100000">
                                          <p:val>
                                            <p:strVal val="#ppt_h"/>
                                          </p:val>
                                        </p:tav>
                                      </p:tavLst>
                                    </p:anim>
                                    <p:anim calcmode="lin" valueType="num">
                                      <p:cBhvr>
                                        <p:cTn id="74"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5562600" cy="4525963"/>
          </a:xfrm>
        </p:spPr>
        <p:txBody>
          <a:bodyPr>
            <a:normAutofit fontScale="92500" lnSpcReduction="20000"/>
          </a:bodyPr>
          <a:lstStyle/>
          <a:p>
            <a:pPr>
              <a:buBlip>
                <a:blip r:embed="rId3"/>
              </a:buBlip>
            </a:pPr>
            <a:r>
              <a:rPr lang="en-US" dirty="0" smtClean="0"/>
              <a:t>Status and power thru COMMERCE (banking)</a:t>
            </a:r>
          </a:p>
          <a:p>
            <a:pPr>
              <a:buBlip>
                <a:blip r:embed="rId3"/>
              </a:buBlip>
            </a:pPr>
            <a:r>
              <a:rPr lang="en-US" dirty="0" smtClean="0"/>
              <a:t>Giovanni de Medici (1360-1429) – Founder</a:t>
            </a:r>
          </a:p>
          <a:p>
            <a:pPr>
              <a:buBlip>
                <a:blip r:embed="rId3"/>
              </a:buBlip>
            </a:pPr>
            <a:r>
              <a:rPr lang="en-US" dirty="0" err="1" smtClean="0"/>
              <a:t>Cosimo</a:t>
            </a:r>
            <a:r>
              <a:rPr lang="en-US" dirty="0" smtClean="0"/>
              <a:t> de Medici (r. 1434-1464) – “The Elder”</a:t>
            </a:r>
          </a:p>
          <a:p>
            <a:pPr>
              <a:buBlip>
                <a:blip r:embed="rId3"/>
              </a:buBlip>
            </a:pPr>
            <a:r>
              <a:rPr lang="en-US" dirty="0" smtClean="0"/>
              <a:t>Lorenzo de Medici ( r. 1469-1492) – “The Magnificent”</a:t>
            </a:r>
          </a:p>
          <a:p>
            <a:pPr>
              <a:buBlip>
                <a:blip r:embed="rId3"/>
              </a:buBlip>
            </a:pPr>
            <a:r>
              <a:rPr lang="en-US" dirty="0" smtClean="0"/>
              <a:t>Pope Leo X (1513-1521), Pope Clement VII (1523-1534) </a:t>
            </a:r>
            <a:endParaRPr lang="en-US" dirty="0"/>
          </a:p>
        </p:txBody>
      </p:sp>
      <p:sp>
        <p:nvSpPr>
          <p:cNvPr id="6" name="Title 3"/>
          <p:cNvSpPr>
            <a:spLocks noGrp="1"/>
          </p:cNvSpPr>
          <p:nvPr>
            <p:ph type="title"/>
          </p:nvPr>
        </p:nvSpPr>
        <p:spPr>
          <a:xfrm>
            <a:off x="310642" y="184419"/>
            <a:ext cx="8522718"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MEDICI FAMILY</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p:cNvPicPr>
            <a:picLocks noChangeAspect="1" noChangeArrowheads="1"/>
          </p:cNvPicPr>
          <p:nvPr/>
        </p:nvPicPr>
        <p:blipFill>
          <a:blip r:embed="rId4" cstate="email"/>
          <a:srcRect/>
          <a:stretch>
            <a:fillRect/>
          </a:stretch>
        </p:blipFill>
        <p:spPr bwMode="auto">
          <a:xfrm>
            <a:off x="5800725" y="1752600"/>
            <a:ext cx="3343275" cy="455295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657326" y="1905000"/>
            <a:ext cx="3486674" cy="4343400"/>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5438775" y="1676400"/>
            <a:ext cx="3705225" cy="4629150"/>
          </a:xfrm>
          <a:prstGeom prst="rect">
            <a:avLst/>
          </a:prstGeom>
          <a:noFill/>
          <a:ln w="9525">
            <a:noFill/>
            <a:miter lim="800000"/>
            <a:headEnd/>
            <a:tailEnd/>
          </a:ln>
        </p:spPr>
      </p:pic>
      <p:pic>
        <p:nvPicPr>
          <p:cNvPr id="1026" name="Picture 2"/>
          <p:cNvPicPr>
            <a:picLocks noChangeAspect="1" noChangeArrowheads="1"/>
          </p:cNvPicPr>
          <p:nvPr/>
        </p:nvPicPr>
        <p:blipFill>
          <a:blip r:embed="rId7" cstate="email"/>
          <a:srcRect/>
          <a:stretch>
            <a:fillRect/>
          </a:stretch>
        </p:blipFill>
        <p:spPr bwMode="auto">
          <a:xfrm>
            <a:off x="5715000" y="1447800"/>
            <a:ext cx="3429000" cy="4762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 calcmode="lin" valueType="num">
                                      <p:cBhvr>
                                        <p:cTn id="35" dur="500" fill="hold"/>
                                        <p:tgtEl>
                                          <p:spTgt spid="2051"/>
                                        </p:tgtEl>
                                        <p:attrNameLst>
                                          <p:attrName>ppt_w</p:attrName>
                                        </p:attrNameLst>
                                      </p:cBhvr>
                                      <p:tavLst>
                                        <p:tav tm="0">
                                          <p:val>
                                            <p:fltVal val="0"/>
                                          </p:val>
                                        </p:tav>
                                        <p:tav tm="100000">
                                          <p:val>
                                            <p:strVal val="#ppt_w"/>
                                          </p:val>
                                        </p:tav>
                                      </p:tavLst>
                                    </p:anim>
                                    <p:anim calcmode="lin" valueType="num">
                                      <p:cBhvr>
                                        <p:cTn id="36" dur="500" fill="hold"/>
                                        <p:tgtEl>
                                          <p:spTgt spid="2051"/>
                                        </p:tgtEl>
                                        <p:attrNameLst>
                                          <p:attrName>ppt_h</p:attrName>
                                        </p:attrNameLst>
                                      </p:cBhvr>
                                      <p:tavLst>
                                        <p:tav tm="0">
                                          <p:val>
                                            <p:fltVal val="0"/>
                                          </p:val>
                                        </p:tav>
                                        <p:tav tm="100000">
                                          <p:val>
                                            <p:strVal val="#ppt_h"/>
                                          </p:val>
                                        </p:tav>
                                      </p:tavLst>
                                    </p:anim>
                                    <p:animEffect transition="in" filter="fade">
                                      <p:cBhvr>
                                        <p:cTn id="37" dur="500"/>
                                        <p:tgtEl>
                                          <p:spTgt spid="205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052"/>
                                        </p:tgtEl>
                                        <p:attrNameLst>
                                          <p:attrName>style.visibility</p:attrName>
                                        </p:attrNameLst>
                                      </p:cBhvr>
                                      <p:to>
                                        <p:strVal val="visible"/>
                                      </p:to>
                                    </p:set>
                                    <p:anim calcmode="lin" valueType="num">
                                      <p:cBhvr>
                                        <p:cTn id="49" dur="500" fill="hold"/>
                                        <p:tgtEl>
                                          <p:spTgt spid="2052"/>
                                        </p:tgtEl>
                                        <p:attrNameLst>
                                          <p:attrName>ppt_w</p:attrName>
                                        </p:attrNameLst>
                                      </p:cBhvr>
                                      <p:tavLst>
                                        <p:tav tm="0">
                                          <p:val>
                                            <p:fltVal val="0"/>
                                          </p:val>
                                        </p:tav>
                                        <p:tav tm="100000">
                                          <p:val>
                                            <p:strVal val="#ppt_w"/>
                                          </p:val>
                                        </p:tav>
                                      </p:tavLst>
                                    </p:anim>
                                    <p:anim calcmode="lin" valueType="num">
                                      <p:cBhvr>
                                        <p:cTn id="50" dur="500" fill="hold"/>
                                        <p:tgtEl>
                                          <p:spTgt spid="2052"/>
                                        </p:tgtEl>
                                        <p:attrNameLst>
                                          <p:attrName>ppt_h</p:attrName>
                                        </p:attrNameLst>
                                      </p:cBhvr>
                                      <p:tavLst>
                                        <p:tav tm="0">
                                          <p:val>
                                            <p:fltVal val="0"/>
                                          </p:val>
                                        </p:tav>
                                        <p:tav tm="100000">
                                          <p:val>
                                            <p:strVal val="#ppt_h"/>
                                          </p:val>
                                        </p:tav>
                                      </p:tavLst>
                                    </p:anim>
                                    <p:animEffect transition="in" filter="fade">
                                      <p:cBhvr>
                                        <p:cTn id="51" dur="500"/>
                                        <p:tgtEl>
                                          <p:spTgt spid="205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1000"/>
                                        <p:tgtEl>
                                          <p:spTgt spid="3">
                                            <p:txEl>
                                              <p:pRg st="4" end="4"/>
                                            </p:txEl>
                                          </p:spTgt>
                                        </p:tgtEl>
                                      </p:cBhvr>
                                    </p:animEffect>
                                    <p:anim calcmode="lin" valueType="num">
                                      <p:cBhvr>
                                        <p:cTn id="5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026"/>
                                        </p:tgtEl>
                                        <p:attrNameLst>
                                          <p:attrName>style.visibility</p:attrName>
                                        </p:attrNameLst>
                                      </p:cBhvr>
                                      <p:to>
                                        <p:strVal val="visible"/>
                                      </p:to>
                                    </p:set>
                                    <p:anim calcmode="lin" valueType="num">
                                      <p:cBhvr>
                                        <p:cTn id="63" dur="500" fill="hold"/>
                                        <p:tgtEl>
                                          <p:spTgt spid="1026"/>
                                        </p:tgtEl>
                                        <p:attrNameLst>
                                          <p:attrName>ppt_w</p:attrName>
                                        </p:attrNameLst>
                                      </p:cBhvr>
                                      <p:tavLst>
                                        <p:tav tm="0">
                                          <p:val>
                                            <p:fltVal val="0"/>
                                          </p:val>
                                        </p:tav>
                                        <p:tav tm="100000">
                                          <p:val>
                                            <p:strVal val="#ppt_w"/>
                                          </p:val>
                                        </p:tav>
                                      </p:tavLst>
                                    </p:anim>
                                    <p:anim calcmode="lin" valueType="num">
                                      <p:cBhvr>
                                        <p:cTn id="64" dur="500" fill="hold"/>
                                        <p:tgtEl>
                                          <p:spTgt spid="1026"/>
                                        </p:tgtEl>
                                        <p:attrNameLst>
                                          <p:attrName>ppt_h</p:attrName>
                                        </p:attrNameLst>
                                      </p:cBhvr>
                                      <p:tavLst>
                                        <p:tav tm="0">
                                          <p:val>
                                            <p:fltVal val="0"/>
                                          </p:val>
                                        </p:tav>
                                        <p:tav tm="100000">
                                          <p:val>
                                            <p:strVal val="#ppt_h"/>
                                          </p:val>
                                        </p:tav>
                                      </p:tavLst>
                                    </p:anim>
                                    <p:animEffect transition="in" filter="fade">
                                      <p:cBhvr>
                                        <p:cTn id="6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81000" y="152400"/>
            <a:ext cx="8622632" cy="6553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819400" y="1066800"/>
            <a:ext cx="4029075" cy="5143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dissolve">
                                      <p:cBhvr>
                                        <p:cTn id="1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1060</TotalTime>
  <Words>980</Words>
  <Application>Microsoft Office PowerPoint</Application>
  <PresentationFormat>On-screen Show (4:3)</PresentationFormat>
  <Paragraphs>169</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DEFINITION</vt:lpstr>
      <vt:lpstr>RENAISSANCE</vt:lpstr>
      <vt:lpstr>FLORENCE</vt:lpstr>
      <vt:lpstr>WHY ITALY?</vt:lpstr>
      <vt:lpstr>ECONOMIC FACTORS</vt:lpstr>
      <vt:lpstr>THE MEDICI FAMILY</vt:lpstr>
      <vt:lpstr>Slide 9</vt:lpstr>
      <vt:lpstr>PATRONAGE</vt:lpstr>
      <vt:lpstr>MEDICI CHAPEL</vt:lpstr>
      <vt:lpstr>Slide 12</vt:lpstr>
      <vt:lpstr>SAVONAROLA</vt:lpstr>
      <vt:lpstr>Slide 14</vt:lpstr>
      <vt:lpstr>Slide 15</vt:lpstr>
      <vt:lpstr>Slide 16</vt:lpstr>
      <vt:lpstr>HUMANISM</vt:lpstr>
      <vt:lpstr>WELL-ROUNDED MAN</vt:lpstr>
      <vt:lpstr>Slide 19</vt:lpstr>
      <vt:lpstr>SECULARLISM</vt:lpstr>
      <vt:lpstr>CRITICISM</vt:lpstr>
      <vt:lpstr>CONSEQUENCES</vt:lpstr>
    </vt:vector>
  </TitlesOfParts>
  <Company>WJHSD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LSydeski</dc:creator>
  <cp:lastModifiedBy>Owner</cp:lastModifiedBy>
  <cp:revision>104</cp:revision>
  <dcterms:created xsi:type="dcterms:W3CDTF">2011-05-12T14:19:25Z</dcterms:created>
  <dcterms:modified xsi:type="dcterms:W3CDTF">2016-09-12T13:16:42Z</dcterms:modified>
</cp:coreProperties>
</file>