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7" r:id="rId1"/>
  </p:sldMasterIdLst>
  <p:sldIdLst>
    <p:sldId id="256" r:id="rId2"/>
    <p:sldId id="257" r:id="rId3"/>
    <p:sldId id="258" r:id="rId4"/>
    <p:sldId id="259" r:id="rId5"/>
    <p:sldId id="272" r:id="rId6"/>
    <p:sldId id="261" r:id="rId7"/>
    <p:sldId id="271" r:id="rId8"/>
    <p:sldId id="262" r:id="rId9"/>
    <p:sldId id="263" r:id="rId10"/>
    <p:sldId id="264" r:id="rId11"/>
    <p:sldId id="273" r:id="rId12"/>
    <p:sldId id="274" r:id="rId13"/>
    <p:sldId id="275" r:id="rId14"/>
    <p:sldId id="276" r:id="rId15"/>
    <p:sldId id="265" r:id="rId16"/>
    <p:sldId id="270" r:id="rId17"/>
    <p:sldId id="266" r:id="rId18"/>
    <p:sldId id="279" r:id="rId19"/>
    <p:sldId id="267" r:id="rId20"/>
    <p:sldId id="268" r:id="rId21"/>
    <p:sldId id="26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94533" autoAdjust="0"/>
  </p:normalViewPr>
  <p:slideViewPr>
    <p:cSldViewPr snapToGrid="0">
      <p:cViewPr varScale="1">
        <p:scale>
          <a:sx n="74" d="100"/>
          <a:sy n="74" d="100"/>
        </p:scale>
        <p:origin x="-36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smtClean="0"/>
              <a:pPr/>
              <a:t>9/21/2016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6179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smtClean="0"/>
              <a:pPr/>
              <a:t>9/21/2016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731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smtClean="0"/>
              <a:pPr/>
              <a:t>9/21/2016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61767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smtClean="0"/>
              <a:pPr/>
              <a:t>9/21/2016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416874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smtClean="0"/>
              <a:pPr/>
              <a:t>9/21/2016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44104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smtClean="0"/>
              <a:pPr/>
              <a:t>9/21/2016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9839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smtClean="0"/>
              <a:pPr/>
              <a:t>9/21/2016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0447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pPr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40493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smtClean="0"/>
              <a:pPr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07614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pPr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7110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pPr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98970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pPr/>
              <a:t>9/21/2016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98097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pPr/>
              <a:t>9/21/2016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85017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pPr/>
              <a:t>9/21/2016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9338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pPr/>
              <a:t>9/21/2016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9881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pPr/>
              <a:t>9/21/2016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4609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pPr/>
              <a:t>9/21/2016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77638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smtClean="0"/>
              <a:pPr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32190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11" Type="http://schemas.openxmlformats.org/officeDocument/2006/relationships/image" Target="../media/image45.png"/><Relationship Id="rId5" Type="http://schemas.openxmlformats.org/officeDocument/2006/relationships/image" Target="../media/image39.jpeg"/><Relationship Id="rId10" Type="http://schemas.openxmlformats.org/officeDocument/2006/relationships/image" Target="../media/image44.png"/><Relationship Id="rId4" Type="http://schemas.openxmlformats.org/officeDocument/2006/relationships/image" Target="../media/image38.jpeg"/><Relationship Id="rId9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12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gif"/><Relationship Id="rId5" Type="http://schemas.openxmlformats.org/officeDocument/2006/relationships/image" Target="../media/image5.jpeg"/><Relationship Id="rId15" Type="http://schemas.microsoft.com/office/2007/relationships/hdphoto" Target="../media/hdphoto1.wdp"/><Relationship Id="rId10" Type="http://schemas.openxmlformats.org/officeDocument/2006/relationships/image" Target="../media/image10.jpeg"/><Relationship Id="rId4" Type="http://schemas.openxmlformats.org/officeDocument/2006/relationships/audio" Target="../media/audio3.wav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6.xml"/><Relationship Id="rId1" Type="http://schemas.openxmlformats.org/officeDocument/2006/relationships/video" Target="NULL" TargetMode="External"/><Relationship Id="rId5" Type="http://schemas.openxmlformats.org/officeDocument/2006/relationships/image" Target="../media/image20.png"/><Relationship Id="rId4" Type="http://schemas.microsoft.com/office/2007/relationships/media" Target="file:///C:\Users\rjones9\OneDrive\School\AP%20European%20History\Unit%201%20Renaissance\help_me.wav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New Monarchs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c. 1460-1550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233071">
            <a:off x="3277304" y="2850825"/>
            <a:ext cx="2933700" cy="195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200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 result for reconquist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42728" y="2606818"/>
            <a:ext cx="5485352" cy="405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Reconquista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0316" y="1690688"/>
            <a:ext cx="7068657" cy="4351338"/>
          </a:xfrm>
        </p:spPr>
        <p:txBody>
          <a:bodyPr/>
          <a:lstStyle/>
          <a:p>
            <a:r>
              <a:rPr lang="en-US" dirty="0" smtClean="0"/>
              <a:t>Spain is not unified </a:t>
            </a:r>
          </a:p>
          <a:p>
            <a:r>
              <a:rPr lang="en-US" dirty="0" smtClean="0"/>
              <a:t>Marriage of Ferdinand of Aragon (r. 1478-1516) &amp; Isabella of Castile (r.1474-1504) </a:t>
            </a:r>
          </a:p>
          <a:p>
            <a:r>
              <a:rPr lang="en-US" dirty="0" smtClean="0"/>
              <a:t>Goal: Christianize Spain</a:t>
            </a:r>
          </a:p>
          <a:p>
            <a:r>
              <a:rPr lang="en-US" dirty="0" smtClean="0"/>
              <a:t>Expulsion of the Jews &amp; Muslims (Moors) </a:t>
            </a:r>
          </a:p>
          <a:p>
            <a:pPr lvl="1"/>
            <a:r>
              <a:rPr lang="en-US" dirty="0" smtClean="0"/>
              <a:t>Decline of Spanish Middle Class </a:t>
            </a:r>
            <a:endParaRPr lang="en-US" dirty="0"/>
          </a:p>
        </p:txBody>
      </p:sp>
      <p:pic>
        <p:nvPicPr>
          <p:cNvPr id="14340" name="Picture 4" descr="http://www.enforex.com/images/culture/spanish-history-reconquis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2964" y="4612943"/>
            <a:ext cx="6516376" cy="205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62875">
            <a:off x="7859170" y="302042"/>
            <a:ext cx="3328555" cy="259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649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3" name="Picture 9" descr="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42698" y="1515232"/>
            <a:ext cx="7528446" cy="534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Aljafería</a:t>
            </a:r>
            <a:r>
              <a:rPr lang="en-US" dirty="0" smtClean="0"/>
              <a:t> Palace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8470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3" name="Picture 5" descr="Alhambra-annex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7425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7" name="Picture 5" descr="La-Alhambra-Gardens-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500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74346" y="0"/>
            <a:ext cx="9503391" cy="4425016"/>
          </a:xfrm>
          <a:prstGeom prst="rect">
            <a:avLst/>
          </a:prstGeom>
        </p:spPr>
      </p:pic>
      <p:pic>
        <p:nvPicPr>
          <p:cNvPr id="65541" name="Picture 5" descr="alhambr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5771" y="1194179"/>
            <a:ext cx="4727717" cy="566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3806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Ferdinand &amp; Isabella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 smtClean="0"/>
              <a:t>Hermandades</a:t>
            </a:r>
            <a:r>
              <a:rPr lang="en-US" i="1" dirty="0" smtClean="0"/>
              <a:t>:</a:t>
            </a:r>
            <a:r>
              <a:rPr lang="en-US" dirty="0" smtClean="0"/>
              <a:t> alliances of cities </a:t>
            </a:r>
          </a:p>
          <a:p>
            <a:r>
              <a:rPr lang="en-US" dirty="0" smtClean="0"/>
              <a:t>Travel throughout Spain</a:t>
            </a:r>
          </a:p>
          <a:p>
            <a:r>
              <a:rPr lang="en-US" dirty="0" smtClean="0"/>
              <a:t>Inquisition</a:t>
            </a:r>
          </a:p>
          <a:p>
            <a:pPr lvl="1"/>
            <a:r>
              <a:rPr lang="en-US" dirty="0" smtClean="0"/>
              <a:t>National Church</a:t>
            </a:r>
          </a:p>
          <a:p>
            <a:pPr lvl="1"/>
            <a:r>
              <a:rPr lang="en-US" dirty="0" err="1" smtClean="0"/>
              <a:t>Tomás</a:t>
            </a:r>
            <a:r>
              <a:rPr lang="en-US" dirty="0" smtClean="0"/>
              <a:t> de Torquemada </a:t>
            </a:r>
          </a:p>
          <a:p>
            <a:pPr lvl="1"/>
            <a:r>
              <a:rPr lang="en-US" dirty="0" smtClean="0"/>
              <a:t>Targets </a:t>
            </a:r>
            <a:r>
              <a:rPr lang="en-US" i="1" dirty="0" err="1" smtClean="0"/>
              <a:t>conversos</a:t>
            </a:r>
            <a:endParaRPr lang="en-US" dirty="0" smtClean="0"/>
          </a:p>
          <a:p>
            <a:pPr lvl="1"/>
            <a:r>
              <a:rPr lang="en-US" dirty="0" smtClean="0"/>
              <a:t>Leads to anti-Semitism throughout Europe</a:t>
            </a:r>
          </a:p>
          <a:p>
            <a:r>
              <a:rPr lang="en-US" dirty="0" smtClean="0"/>
              <a:t>Cardinal </a:t>
            </a:r>
            <a:r>
              <a:rPr lang="en-US" dirty="0" err="1" smtClean="0"/>
              <a:t>Ximenes</a:t>
            </a:r>
            <a:r>
              <a:rPr lang="en-US" dirty="0" smtClean="0"/>
              <a:t>: cleaned abuses &amp; reformed Spanish church </a:t>
            </a:r>
          </a:p>
          <a:p>
            <a:r>
              <a:rPr lang="en-US" dirty="0" smtClean="0"/>
              <a:t>Financed Columbus: begin Age of Exploration</a:t>
            </a:r>
            <a:endParaRPr lang="en-US" dirty="0"/>
          </a:p>
        </p:txBody>
      </p:sp>
      <p:pic>
        <p:nvPicPr>
          <p:cNvPr id="4" name="Picture 5" descr="KISH26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15554" y="829495"/>
            <a:ext cx="3853199" cy="346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23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628926" y="1522519"/>
            <a:ext cx="3092013" cy="49575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Juana La </a:t>
            </a:r>
            <a:r>
              <a:rPr lang="en-US" dirty="0" err="1" smtClean="0"/>
              <a:t>Loca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7920" y="1825624"/>
            <a:ext cx="8310603" cy="4351338"/>
          </a:xfrm>
        </p:spPr>
        <p:txBody>
          <a:bodyPr/>
          <a:lstStyle/>
          <a:p>
            <a:r>
              <a:rPr lang="en-US" dirty="0" smtClean="0"/>
              <a:t>Inherited Castile &amp; Aragon (united under one monarch)</a:t>
            </a:r>
          </a:p>
          <a:p>
            <a:r>
              <a:rPr lang="en-US" dirty="0" smtClean="0"/>
              <a:t>Marries Hapsburg Philip the Handsome </a:t>
            </a:r>
          </a:p>
          <a:p>
            <a:pPr lvl="1"/>
            <a:r>
              <a:rPr lang="en-US" dirty="0" smtClean="0"/>
              <a:t>Son of HRE </a:t>
            </a:r>
          </a:p>
          <a:p>
            <a:pPr lvl="1"/>
            <a:r>
              <a:rPr lang="en-US" dirty="0" smtClean="0"/>
              <a:t>Have son Charles </a:t>
            </a:r>
          </a:p>
          <a:p>
            <a:r>
              <a:rPr lang="en-US" dirty="0" smtClean="0"/>
              <a:t>Her father, husband, &amp; son consider her insane and she is confined </a:t>
            </a:r>
          </a:p>
          <a:p>
            <a:r>
              <a:rPr lang="en-US" dirty="0" smtClean="0"/>
              <a:t>When Philip dies she refused to bury the body</a:t>
            </a:r>
          </a:p>
          <a:p>
            <a:r>
              <a:rPr lang="en-US" dirty="0" smtClean="0"/>
              <a:t>Charles takes over her rule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2846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09436"/>
            <a:ext cx="9144000" cy="16414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Holy Roman Empire: </a:t>
            </a:r>
            <a:br>
              <a:rPr lang="en-US" dirty="0" smtClean="0"/>
            </a:br>
            <a:r>
              <a:rPr lang="en-US" dirty="0" smtClean="0"/>
              <a:t>The Hapsburgs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343" y="735653"/>
            <a:ext cx="4911412" cy="304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843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29100" y="-1"/>
            <a:ext cx="3929062" cy="68424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0" y="371475"/>
            <a:ext cx="3638124" cy="2047875"/>
          </a:xfrm>
          <a:prstGeom prst="rect">
            <a:avLst/>
          </a:prstGeom>
        </p:spPr>
      </p:pic>
      <p:pic>
        <p:nvPicPr>
          <p:cNvPr id="21510" name="Picture 6" descr="Image result for hapsburg chin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37308" y="371475"/>
            <a:ext cx="2212718" cy="245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Image result for hapsburg ch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355326" y="2419350"/>
            <a:ext cx="2087840" cy="311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Image result for hapsburg chin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634040" y="2685144"/>
            <a:ext cx="1873766" cy="259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17" y="4376737"/>
            <a:ext cx="1905000" cy="24003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0795" y="2052083"/>
            <a:ext cx="2247900" cy="26860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719897" y="144934"/>
            <a:ext cx="2344729" cy="30099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959761" y="4328924"/>
            <a:ext cx="2080996" cy="24034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168883" y="3159555"/>
            <a:ext cx="2023117" cy="368289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82834" y="3671887"/>
            <a:ext cx="224790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970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650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9000"/>
                            </p:stCondLst>
                            <p:childTnLst>
                              <p:par>
                                <p:cTn id="61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500"/>
                            </p:stCondLst>
                            <p:childTnLst>
                              <p:par>
                                <p:cTn id="68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Non-Holy, Non-Roman, Non-Imperial, HRE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98143" cy="4734832"/>
          </a:xfrm>
        </p:spPr>
        <p:txBody>
          <a:bodyPr>
            <a:normAutofit/>
          </a:bodyPr>
          <a:lstStyle/>
          <a:p>
            <a:r>
              <a:rPr lang="en-US" dirty="0" err="1" smtClean="0"/>
              <a:t>Apx</a:t>
            </a:r>
            <a:r>
              <a:rPr lang="en-US" dirty="0" smtClean="0"/>
              <a:t> 300 semi-autonomous German states</a:t>
            </a:r>
          </a:p>
          <a:p>
            <a:pPr lvl="1"/>
            <a:r>
              <a:rPr lang="en-US" dirty="0" smtClean="0"/>
              <a:t>Individual foreign policies, wars,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Center of Hapsburg power in Austria </a:t>
            </a:r>
          </a:p>
          <a:p>
            <a:r>
              <a:rPr lang="en-US" dirty="0" smtClean="0"/>
              <a:t>Eventually a branch of Hapsburgs rule Spain</a:t>
            </a:r>
            <a:endParaRPr lang="en-US" dirty="0"/>
          </a:p>
          <a:p>
            <a:r>
              <a:rPr lang="en-US" dirty="0" smtClean="0"/>
              <a:t>NOT a “New Monarchy”</a:t>
            </a:r>
          </a:p>
          <a:p>
            <a:pPr lvl="1"/>
            <a:r>
              <a:rPr lang="en-US" dirty="0" smtClean="0"/>
              <a:t>No centralized control</a:t>
            </a:r>
          </a:p>
          <a:p>
            <a:pPr lvl="1"/>
            <a:r>
              <a:rPr lang="en-US" dirty="0" smtClean="0"/>
              <a:t>Couldn’t levy taxes/raise armies</a:t>
            </a:r>
          </a:p>
          <a:p>
            <a:pPr marL="342900" lvl="1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936343" y="1690688"/>
            <a:ext cx="6110982" cy="465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303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Monarchs?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Unity or Nation</a:t>
            </a:r>
          </a:p>
          <a:p>
            <a:r>
              <a:rPr lang="en-US" dirty="0" smtClean="0"/>
              <a:t>Feudal </a:t>
            </a:r>
          </a:p>
          <a:p>
            <a:r>
              <a:rPr lang="en-US" dirty="0" smtClean="0"/>
              <a:t>Not much control over laws or taxes </a:t>
            </a:r>
          </a:p>
          <a:p>
            <a:r>
              <a:rPr lang="en-US" dirty="0" smtClean="0"/>
              <a:t>Dependent on nobility </a:t>
            </a:r>
            <a:endParaRPr lang="en-US" dirty="0"/>
          </a:p>
        </p:txBody>
      </p:sp>
      <p:pic>
        <p:nvPicPr>
          <p:cNvPr id="2050" name="Picture 2" descr="Image result for medieval ki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86800" y="3056775"/>
            <a:ext cx="47625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0396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Maximilian I (r. 1493-1519)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4047086" cy="4351338"/>
          </a:xfrm>
        </p:spPr>
        <p:txBody>
          <a:bodyPr/>
          <a:lstStyle/>
          <a:p>
            <a:r>
              <a:rPr lang="en-US" dirty="0" smtClean="0"/>
              <a:t>Gained territory near France by marriage to Mary of Burgundy (Valois)</a:t>
            </a:r>
          </a:p>
          <a:p>
            <a:r>
              <a:rPr lang="en-US" dirty="0" smtClean="0"/>
              <a:t>Sparks dynastic struggle b/w Hapsburgs &amp; Valois </a:t>
            </a:r>
            <a:endParaRPr lang="en-US" dirty="0"/>
          </a:p>
        </p:txBody>
      </p:sp>
      <p:pic>
        <p:nvPicPr>
          <p:cNvPr id="19458" name="Picture 2" descr="Image result for maximilian i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05309" y="1690688"/>
            <a:ext cx="3853191" cy="500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9304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Charles V (r. 1519-1556)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4"/>
            <a:ext cx="6861950" cy="46513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Most powerful 16</a:t>
            </a:r>
            <a:r>
              <a:rPr lang="en-US" baseline="30000" dirty="0" smtClean="0"/>
              <a:t>th</a:t>
            </a:r>
            <a:r>
              <a:rPr lang="en-US" dirty="0" smtClean="0"/>
              <a:t> C. European ruler</a:t>
            </a:r>
          </a:p>
          <a:p>
            <a:pPr lvl="1"/>
            <a:r>
              <a:rPr lang="en-US" dirty="0" smtClean="0"/>
              <a:t>Heir to Valois-Burgundy, Hapsburgs, &amp; Spanish Empire</a:t>
            </a:r>
          </a:p>
          <a:p>
            <a:pPr lvl="1"/>
            <a:r>
              <a:rPr lang="en-US" dirty="0"/>
              <a:t>Grandson of Ferdinand &amp; Isabella, Son of Juana </a:t>
            </a:r>
          </a:p>
          <a:p>
            <a:pPr lvl="1"/>
            <a:r>
              <a:rPr lang="en-US" dirty="0" smtClean="0"/>
              <a:t>Grandson of Maximillian I </a:t>
            </a:r>
          </a:p>
          <a:p>
            <a:r>
              <a:rPr lang="en-US" dirty="0" smtClean="0"/>
              <a:t>1527: armies sacked Rome, symbolically ending Italian Renaissance </a:t>
            </a:r>
          </a:p>
          <a:p>
            <a:r>
              <a:rPr lang="en-US" dirty="0" smtClean="0"/>
              <a:t>Hapsburg-Valois Wars: Control over Burgundy, ends 1559</a:t>
            </a:r>
          </a:p>
          <a:p>
            <a:r>
              <a:rPr lang="en-US" dirty="0" smtClean="0"/>
              <a:t>Attempts to prevent Protestant Reformation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7832650" y="742950"/>
            <a:ext cx="4111700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00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Shift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Consolidated power</a:t>
            </a:r>
          </a:p>
          <a:p>
            <a:r>
              <a:rPr lang="en-US" dirty="0" smtClean="0"/>
              <a:t>Foundation for modern nation-state</a:t>
            </a:r>
          </a:p>
          <a:p>
            <a:r>
              <a:rPr lang="en-US" dirty="0" smtClean="0"/>
              <a:t>Made use of Roman Law</a:t>
            </a:r>
          </a:p>
          <a:p>
            <a:r>
              <a:rPr lang="en-US" dirty="0" smtClean="0"/>
              <a:t>“Will and Welfare of the People” </a:t>
            </a:r>
          </a:p>
          <a:p>
            <a:r>
              <a:rPr lang="en-US" dirty="0" smtClean="0"/>
              <a:t>“Sovereignty”—not Absolute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122695" y="1475896"/>
            <a:ext cx="4588923" cy="505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620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mage result for renaissance k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97629" y="1059543"/>
            <a:ext cx="3636969" cy="549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they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5005029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Reduced power of nobility</a:t>
            </a:r>
          </a:p>
          <a:p>
            <a:pPr lvl="1"/>
            <a:r>
              <a:rPr lang="en-US" dirty="0" smtClean="0"/>
              <a:t>Taxation</a:t>
            </a:r>
          </a:p>
          <a:p>
            <a:pPr lvl="1"/>
            <a:r>
              <a:rPr lang="en-US" dirty="0" smtClean="0"/>
              <a:t>Land confiscation</a:t>
            </a:r>
          </a:p>
          <a:p>
            <a:r>
              <a:rPr lang="en-US" dirty="0"/>
              <a:t>Reduced power of clergy </a:t>
            </a:r>
          </a:p>
          <a:p>
            <a:r>
              <a:rPr lang="en-US" dirty="0" smtClean="0"/>
              <a:t>Gun Powder</a:t>
            </a:r>
          </a:p>
          <a:p>
            <a:r>
              <a:rPr lang="en-US" dirty="0" smtClean="0"/>
              <a:t>Effective bureaucracies—central control </a:t>
            </a:r>
          </a:p>
          <a:p>
            <a:r>
              <a:rPr lang="en-US" dirty="0" smtClean="0"/>
              <a:t>Increased power of middle &amp; merchant classes</a:t>
            </a:r>
          </a:p>
          <a:p>
            <a:r>
              <a:rPr lang="en-US" dirty="0" smtClean="0"/>
              <a:t>Mostly Western Europe 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762751" y="5892800"/>
            <a:ext cx="911140" cy="6334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8470797" y="4663564"/>
            <a:ext cx="1257300" cy="1762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435527" y="3932477"/>
            <a:ext cx="1398142" cy="25792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653701" y="4469494"/>
            <a:ext cx="508000" cy="2150264"/>
          </a:xfrm>
          <a:prstGeom prst="rect">
            <a:avLst/>
          </a:prstGeom>
        </p:spPr>
      </p:pic>
      <p:pic>
        <p:nvPicPr>
          <p:cNvPr id="23556" name="Picture 4" descr="Image result for merchant renaissance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334500" y="3010106"/>
            <a:ext cx="2857500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9258980" y="3058348"/>
            <a:ext cx="2933020" cy="4285562"/>
            <a:chOff x="9258980" y="3058348"/>
            <a:chExt cx="2933020" cy="4285562"/>
          </a:xfrm>
        </p:grpSpPr>
        <p:pic>
          <p:nvPicPr>
            <p:cNvPr id="23560" name="Picture 8" descr="http://www.clipartbest.com/cliparts/ncX/oAe/ncXoAeodi.gif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5433" y="3058348"/>
              <a:ext cx="2836567" cy="11895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8" descr="http://www.clipartbest.com/cliparts/ncX/oAe/ncXoAeodi.gif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3282" y="4090359"/>
              <a:ext cx="2836567" cy="11895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8" descr="http://www.clipartbest.com/cliparts/ncX/oAe/ncXoAeodi.gif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1131" y="5122370"/>
              <a:ext cx="2836567" cy="11895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8" descr="http://www.clipartbest.com/cliparts/ncX/oAe/ncXoAeodi.gif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8980" y="6154381"/>
              <a:ext cx="2836567" cy="11895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562" name="Picture 10" descr="Image result for smoke gif"/>
          <p:cNvPicPr>
            <a:picLocks noChangeAspect="1" noChangeArrowheads="1" noCrop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677263" y="2516252"/>
            <a:ext cx="1602084" cy="90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theblaze.com/wp-content/uploads/2013/03/pistol-620x333.jpe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827689" y="2510153"/>
            <a:ext cx="2899789" cy="155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renaissance king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ackgroundRemoval t="8696" b="100000" l="0" r="100000">
                        <a14:foregroundMark x1="52500" y1="43478" x2="70000" y2="56522"/>
                        <a14:foregroundMark x1="17500" y1="21739" x2="52500" y2="65217"/>
                        <a14:foregroundMark x1="10000" y1="30435" x2="27500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721027" y="3264820"/>
            <a:ext cx="595086" cy="66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7478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" presetClass="exit" presetSubtype="3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3797__sweetneo85__wilhel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" presetClass="exit" presetSubtype="3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3797__sweetneo85__wilhel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84648__isaac200000__cannon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54532" y="0"/>
            <a:ext cx="6344109" cy="6838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160811" y="938685"/>
            <a:ext cx="5031189" cy="3866469"/>
          </a:xfrm>
          <a:prstGeom prst="rect">
            <a:avLst/>
          </a:prstGeom>
        </p:spPr>
      </p:pic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7982856" y="5951021"/>
            <a:ext cx="9144000" cy="754025"/>
          </a:xfrm>
        </p:spPr>
        <p:txBody>
          <a:bodyPr/>
          <a:lstStyle/>
          <a:p>
            <a:r>
              <a:rPr lang="en-US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Valois </a:t>
            </a:r>
            <a:r>
              <a:rPr lang="en-US" dirty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Dynasty 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7489370" y="5012543"/>
            <a:ext cx="3046189" cy="1485114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France</a:t>
            </a:r>
            <a:endParaRPr lang="en-US" dirty="0">
              <a:ln>
                <a:solidFill>
                  <a:schemeClr val="tx2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079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LouisXI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70848">
            <a:off x="9816433" y="2150244"/>
            <a:ext cx="2205065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52650" y="365127"/>
            <a:ext cx="8515351" cy="1325563"/>
          </a:xfrm>
        </p:spPr>
        <p:txBody>
          <a:bodyPr>
            <a:normAutofit/>
          </a:bodyPr>
          <a:lstStyle/>
          <a:p>
            <a:r>
              <a:rPr lang="en-US" sz="4300" dirty="0"/>
              <a:t>Louis XI: The Spider King (r. 1461-83)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royal army</a:t>
            </a:r>
          </a:p>
          <a:p>
            <a:r>
              <a:rPr lang="en-US" dirty="0" smtClean="0"/>
              <a:t>Ruthless with nobles, people, &amp; Estates-General </a:t>
            </a:r>
          </a:p>
          <a:p>
            <a:r>
              <a:rPr lang="en-US" dirty="0" smtClean="0"/>
              <a:t>Increased taxes</a:t>
            </a:r>
          </a:p>
          <a:p>
            <a:r>
              <a:rPr lang="en-US" dirty="0" smtClean="0"/>
              <a:t>Power over the clergy</a:t>
            </a:r>
          </a:p>
          <a:p>
            <a:r>
              <a:rPr lang="en-US" dirty="0" smtClean="0"/>
              <a:t>Economic Growth</a:t>
            </a:r>
          </a:p>
          <a:p>
            <a:pPr lvl="1"/>
            <a:r>
              <a:rPr lang="en-US" dirty="0" smtClean="0"/>
              <a:t>Promoted industries</a:t>
            </a:r>
          </a:p>
          <a:p>
            <a:pPr lvl="1"/>
            <a:r>
              <a:rPr lang="en-US" dirty="0" smtClean="0"/>
              <a:t>Merchants to immigrate </a:t>
            </a:r>
          </a:p>
          <a:p>
            <a:pPr lvl="1"/>
            <a:r>
              <a:rPr lang="en-US" dirty="0" smtClean="0"/>
              <a:t>Commercial treaties with England, Portugal, &amp; Hanseatic League</a:t>
            </a:r>
          </a:p>
          <a:p>
            <a:r>
              <a:rPr lang="en-US" i="1" dirty="0" smtClean="0"/>
              <a:t>The Prince? </a:t>
            </a:r>
            <a:endParaRPr lang="en-US" i="1" dirty="0"/>
          </a:p>
        </p:txBody>
      </p:sp>
      <p:pic>
        <p:nvPicPr>
          <p:cNvPr id="17414" name="Picture 6" descr="Image result for spider gif hallowe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924300" cy="39243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422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5" name="Picture 5" descr="12-Loch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438400" y="1671638"/>
            <a:ext cx="7200900" cy="518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4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/>
              <a:t>Supposedly, when </a:t>
            </a:r>
            <a:r>
              <a:rPr lang="en-US" altLang="en-US" sz="4000" dirty="0"/>
              <a:t>Cardinal </a:t>
            </a:r>
            <a:r>
              <a:rPr lang="en-US" altLang="en-US" sz="4000" dirty="0" err="1"/>
              <a:t>Balue</a:t>
            </a:r>
            <a:r>
              <a:rPr lang="en-US" altLang="en-US" sz="4000" dirty="0"/>
              <a:t> defied Louis, he was sentenced to live in a cage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7141028" y="2148114"/>
            <a:ext cx="2322285" cy="1567543"/>
          </a:xfrm>
          <a:prstGeom prst="wedgeEllipseCallout">
            <a:avLst>
              <a:gd name="adj1" fmla="val -50970"/>
              <a:gd name="adj2" fmla="val 80093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Help me!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help_me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link="rId4">
                  <p14:trim st="200" end="199.9773"/>
                </p14:media>
              </p:ext>
            </p:extLst>
          </p:nvPr>
        </p:nvPicPr>
        <p:blipFill>
          <a:blip r:embed="rId5" cstate="email"/>
          <a:stretch>
            <a:fillRect/>
          </a:stretch>
        </p:blipFill>
        <p:spPr>
          <a:xfrm>
            <a:off x="9804400" y="305888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840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6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Francis I (r. 1515-1547)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Concordat of Bologna (1516)</a:t>
            </a:r>
          </a:p>
          <a:p>
            <a:pPr lvl="1"/>
            <a:r>
              <a:rPr lang="en-US" dirty="0" smtClean="0"/>
              <a:t>King has power to appoint bishops </a:t>
            </a:r>
          </a:p>
          <a:p>
            <a:r>
              <a:rPr lang="en-US" i="1" dirty="0" err="1" smtClean="0"/>
              <a:t>Taille</a:t>
            </a:r>
            <a:r>
              <a:rPr lang="en-US" i="1" dirty="0" smtClean="0"/>
              <a:t>:</a:t>
            </a:r>
            <a:r>
              <a:rPr lang="en-US" dirty="0" smtClean="0"/>
              <a:t> direct tax on land and property</a:t>
            </a:r>
          </a:p>
          <a:p>
            <a:r>
              <a:rPr lang="en-US" dirty="0" smtClean="0"/>
              <a:t>Extravagant Court</a:t>
            </a:r>
          </a:p>
          <a:p>
            <a:pPr lvl="1"/>
            <a:r>
              <a:rPr lang="en-US" dirty="0" smtClean="0"/>
              <a:t>Rivals with Henry VIII of England</a:t>
            </a:r>
          </a:p>
          <a:p>
            <a:endParaRPr lang="en-US" i="1" dirty="0"/>
          </a:p>
        </p:txBody>
      </p:sp>
      <p:pic>
        <p:nvPicPr>
          <p:cNvPr id="16386" name="Picture 2" descr="Image result for francis i concordat of bologn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1445" y="4108391"/>
            <a:ext cx="3018504" cy="220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681300" y="493931"/>
            <a:ext cx="2954386" cy="3833667"/>
          </a:xfrm>
          <a:prstGeom prst="rect">
            <a:avLst/>
          </a:prstGeom>
        </p:spPr>
      </p:pic>
      <p:pic>
        <p:nvPicPr>
          <p:cNvPr id="16390" name="Picture 6" descr="Image result for field of the cloth of gold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63966" y="4108391"/>
            <a:ext cx="6352340" cy="258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0028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Spain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reconquist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36872" y="731075"/>
            <a:ext cx="4652155" cy="569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1366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1587</TotalTime>
  <Words>458</Words>
  <Application>Microsoft Office PowerPoint</Application>
  <PresentationFormat>Custom</PresentationFormat>
  <Paragraphs>88</Paragraphs>
  <Slides>21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Depth</vt:lpstr>
      <vt:lpstr>New Monarchs</vt:lpstr>
      <vt:lpstr>Old Monarchs? </vt:lpstr>
      <vt:lpstr>The Shift</vt:lpstr>
      <vt:lpstr>What did they look like?</vt:lpstr>
      <vt:lpstr>France</vt:lpstr>
      <vt:lpstr>Louis XI: The Spider King (r. 1461-83) </vt:lpstr>
      <vt:lpstr>Supposedly, when Cardinal Balue defied Louis, he was sentenced to live in a cage</vt:lpstr>
      <vt:lpstr>Francis I (r. 1515-1547)</vt:lpstr>
      <vt:lpstr>Spain</vt:lpstr>
      <vt:lpstr>Reconquista </vt:lpstr>
      <vt:lpstr>Aljafería Palace</vt:lpstr>
      <vt:lpstr>Slide 12</vt:lpstr>
      <vt:lpstr>Slide 13</vt:lpstr>
      <vt:lpstr>Slide 14</vt:lpstr>
      <vt:lpstr>Ferdinand &amp; Isabella </vt:lpstr>
      <vt:lpstr>Juana La Loca</vt:lpstr>
      <vt:lpstr>Holy Roman Empire:  The Hapsburgs</vt:lpstr>
      <vt:lpstr>Slide 18</vt:lpstr>
      <vt:lpstr>The Non-Holy, Non-Roman, Non-Imperial, HRE </vt:lpstr>
      <vt:lpstr>Maximilian I (r. 1493-1519)</vt:lpstr>
      <vt:lpstr>Charles V (r. 1519-1556)</vt:lpstr>
    </vt:vector>
  </TitlesOfParts>
  <Company>Wake County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Monarchs</dc:title>
  <dc:creator>Rebecca Jones</dc:creator>
  <cp:lastModifiedBy>Owner</cp:lastModifiedBy>
  <cp:revision>37</cp:revision>
  <dcterms:created xsi:type="dcterms:W3CDTF">2016-09-15T13:30:00Z</dcterms:created>
  <dcterms:modified xsi:type="dcterms:W3CDTF">2016-09-21T11:48:09Z</dcterms:modified>
</cp:coreProperties>
</file>