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5" r:id="rId2"/>
    <p:sldId id="304" r:id="rId3"/>
    <p:sldId id="293" r:id="rId4"/>
    <p:sldId id="302" r:id="rId5"/>
    <p:sldId id="292" r:id="rId6"/>
    <p:sldId id="294" r:id="rId7"/>
    <p:sldId id="295" r:id="rId8"/>
    <p:sldId id="296" r:id="rId9"/>
    <p:sldId id="297" r:id="rId10"/>
    <p:sldId id="298" r:id="rId11"/>
    <p:sldId id="303" r:id="rId12"/>
    <p:sldId id="316" r:id="rId13"/>
    <p:sldId id="317" r:id="rId14"/>
    <p:sldId id="299" r:id="rId15"/>
    <p:sldId id="305" r:id="rId16"/>
    <p:sldId id="307" r:id="rId17"/>
    <p:sldId id="308" r:id="rId18"/>
    <p:sldId id="309" r:id="rId19"/>
    <p:sldId id="310" r:id="rId20"/>
    <p:sldId id="311" r:id="rId21"/>
    <p:sldId id="312" r:id="rId22"/>
    <p:sldId id="314" r:id="rId23"/>
    <p:sldId id="313" r:id="rId24"/>
    <p:sldId id="30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1" autoAdjust="0"/>
    <p:restoredTop sz="90123" autoAdjust="0"/>
  </p:normalViewPr>
  <p:slideViewPr>
    <p:cSldViewPr>
      <p:cViewPr varScale="1">
        <p:scale>
          <a:sx n="65" d="100"/>
          <a:sy n="65" d="100"/>
        </p:scale>
        <p:origin x="7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3ABFC-9584-4439-B089-89DF91166BA9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25BB3-02DD-4969-9822-F517612B1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</a:t>
            </a:r>
            <a:r>
              <a:rPr lang="en-US" baseline="0" dirty="0" smtClean="0"/>
              <a:t> different portraits of Venice, the first from the Middle Ages, the second from The Renaissance. Shows the differences in MA &amp; Rena art. Perspective, colors, realism, sizes of figures,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21F8-E52A-465D-81D0-401071E6E6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59F4-B2C4-412C-9584-6F45E62B020B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A6DE-80EF-4AE5-94DB-5D8C763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59F4-B2C4-412C-9584-6F45E62B020B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A6DE-80EF-4AE5-94DB-5D8C763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59F4-B2C4-412C-9584-6F45E62B020B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A6DE-80EF-4AE5-94DB-5D8C763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18E1-C4A8-42FF-83E9-520896A4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59F4-B2C4-412C-9584-6F45E62B020B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A6DE-80EF-4AE5-94DB-5D8C763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59F4-B2C4-412C-9584-6F45E62B020B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A6DE-80EF-4AE5-94DB-5D8C763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59F4-B2C4-412C-9584-6F45E62B020B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A6DE-80EF-4AE5-94DB-5D8C763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59F4-B2C4-412C-9584-6F45E62B020B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A6DE-80EF-4AE5-94DB-5D8C763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59F4-B2C4-412C-9584-6F45E62B020B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A6DE-80EF-4AE5-94DB-5D8C763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59F4-B2C4-412C-9584-6F45E62B020B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A6DE-80EF-4AE5-94DB-5D8C763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59F4-B2C4-412C-9584-6F45E62B020B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A6DE-80EF-4AE5-94DB-5D8C763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59F4-B2C4-412C-9584-6F45E62B020B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A6DE-80EF-4AE5-94DB-5D8C763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59F4-B2C4-412C-9584-6F45E62B020B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CA6DE-80EF-4AE5-94DB-5D8C763A7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0" Type="http://schemas.openxmlformats.org/officeDocument/2006/relationships/hyperlink" Target="https://www.youtube.com/watch?v=3kQ_p2EZX4Q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upload.wikimedia.org/wikipedia/commons/f/f3/The_Arnolfini_Portrait,_d%C3%A9tail_(3)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3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Da Vinci-The Dreyfus Madonna with the Pomegranate-1469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590800" y="1695450"/>
            <a:ext cx="4191000" cy="51625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1256" name="AutoShape 8"/>
          <p:cNvSpPr>
            <a:spLocks noChangeArrowheads="1"/>
          </p:cNvSpPr>
          <p:nvPr/>
        </p:nvSpPr>
        <p:spPr bwMode="auto">
          <a:xfrm>
            <a:off x="3124200" y="2133600"/>
            <a:ext cx="3124200" cy="2895600"/>
          </a:xfrm>
          <a:prstGeom prst="triangle">
            <a:avLst>
              <a:gd name="adj" fmla="val 37125"/>
            </a:avLst>
          </a:prstGeom>
          <a:noFill/>
          <a:ln w="38100">
            <a:solidFill>
              <a:srgbClr val="FFFF9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1257" name="AutoShape 9"/>
          <p:cNvSpPr>
            <a:spLocks noChangeArrowheads="1"/>
          </p:cNvSpPr>
          <p:nvPr/>
        </p:nvSpPr>
        <p:spPr bwMode="auto">
          <a:xfrm>
            <a:off x="3200400" y="1371600"/>
            <a:ext cx="4267200" cy="4876800"/>
          </a:xfrm>
          <a:prstGeom prst="triangle">
            <a:avLst>
              <a:gd name="adj" fmla="val 45051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Maiandra GD" pitchFamily="34" charset="0"/>
                <a:ea typeface="+mj-ea"/>
                <a:cs typeface="+mj-cs"/>
              </a:rPr>
              <a:t>GEOMETRIC ARRANGEMENTS</a:t>
            </a:r>
            <a:endParaRPr lang="en-US" sz="6000" dirty="0">
              <a:latin typeface="Maiandra G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6" grpId="0" animBg="1"/>
      <p:bldP spid="1812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13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r="2000"/>
          <a:stretch>
            <a:fillRect/>
          </a:stretch>
        </p:blipFill>
        <p:spPr bwMode="auto">
          <a:xfrm>
            <a:off x="2133600" y="1524000"/>
            <a:ext cx="50260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0" y="3352800"/>
            <a:ext cx="20208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i="1" dirty="0" smtClean="0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Chiaroscuro</a:t>
            </a:r>
            <a:endParaRPr lang="en-US" sz="2600" b="1" i="1" dirty="0">
              <a:solidFill>
                <a:srgbClr val="2C2C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 flipV="1">
            <a:off x="1981200" y="2971800"/>
            <a:ext cx="1676400" cy="609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1981200" y="3657600"/>
            <a:ext cx="16764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Maiandra GD" pitchFamily="34" charset="0"/>
                <a:ea typeface="+mj-ea"/>
                <a:cs typeface="+mj-cs"/>
              </a:rPr>
              <a:t>LIGHT AND SHADOWING</a:t>
            </a:r>
            <a:endParaRPr lang="en-US" sz="6000" dirty="0"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405277" y="5486400"/>
            <a:ext cx="15295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1" i="1" dirty="0" err="1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Sfumato</a:t>
            </a:r>
            <a:r>
              <a:rPr lang="en-US" sz="2600" b="1" i="1" dirty="0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endParaRPr lang="en-US" sz="2600" b="1" i="1" dirty="0">
              <a:solidFill>
                <a:srgbClr val="2C2C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8" grpId="0" animBg="1"/>
      <p:bldP spid="182279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ndrea del Verrocchio, Leonardo da Vinci - Baptism of Christ - Uffi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36565"/>
            <a:ext cx="3714135" cy="442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Illegitimate son, 1466</a:t>
            </a:r>
            <a:r>
              <a:rPr lang="en-US" dirty="0"/>
              <a:t>: apprenticed to </a:t>
            </a:r>
            <a:r>
              <a:rPr lang="en-US" dirty="0" smtClean="0"/>
              <a:t>Verrocchio </a:t>
            </a:r>
          </a:p>
          <a:p>
            <a:r>
              <a:rPr lang="en-US" dirty="0" smtClean="0"/>
              <a:t>Patronized by the Borgias in Milan</a:t>
            </a:r>
          </a:p>
          <a:p>
            <a:r>
              <a:rPr lang="en-US" dirty="0" smtClean="0"/>
              <a:t>Professional rivalry with Michelangelo </a:t>
            </a:r>
          </a:p>
          <a:p>
            <a:r>
              <a:rPr lang="en-US" dirty="0" smtClean="0"/>
              <a:t>Scientist, painter, engineer, architect, musician, sculptor, inventor </a:t>
            </a:r>
          </a:p>
          <a:p>
            <a:r>
              <a:rPr lang="en-US" dirty="0" smtClean="0"/>
              <a:t>Later life hired by French King Francis I, died in France</a:t>
            </a:r>
          </a:p>
          <a:p>
            <a:endParaRPr lang="en-US" dirty="0"/>
          </a:p>
        </p:txBody>
      </p:sp>
      <p:sp>
        <p:nvSpPr>
          <p:cNvPr id="4" name="Rectangle 102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46704" y="27643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Maiandra GD" pitchFamily="34" charset="0"/>
                <a:ea typeface="+mj-ea"/>
                <a:cs typeface="+mj-cs"/>
              </a:rPr>
              <a:t>The Renaissance Man: Leonardo da Vinci</a:t>
            </a:r>
            <a:endParaRPr lang="en-US" sz="6000" dirty="0">
              <a:latin typeface="Maiandra GD" pitchFamily="34" charset="0"/>
              <a:ea typeface="+mj-ea"/>
              <a:cs typeface="+mj-cs"/>
            </a:endParaRPr>
          </a:p>
        </p:txBody>
      </p:sp>
      <p:pic>
        <p:nvPicPr>
          <p:cNvPr id="1028" name="Picture 4" descr="Image result for da vin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817546"/>
            <a:ext cx="2211161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0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unfinished painting showing the Virgin Mary and Christ Child surrounded by many figures who are all crowding to look at the baby. Behind the figures are a distant landscape and a large ruined building. More people are coming, in the dist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6" y="0"/>
            <a:ext cx="224885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4/49/Leonardo_da_Vinci_Virgin_of_the_Rocks_%28National_Gallery_London%29.jpg/800px-Leonardo_da_Vinci_Virgin_of_the_Rocks_%28National_Gallery_London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25" y="806763"/>
            <a:ext cx="2171257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6/63/Leonardo_da_Vinci_-_Studies_of_the_foetus_in_the_womb.jpg/800px-Leonardo_da_Vinci_-_Studies_of_the_foetus_in_the_wom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12" y="243348"/>
            <a:ext cx="2742783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d/d4/Design_for_a_Flying_Mach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53" y="4305465"/>
            <a:ext cx="2606520" cy="227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da vinci diving su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69" y="4305465"/>
            <a:ext cx="29146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da vinci robotic knigh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01" y="0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0245" y="2600786"/>
            <a:ext cx="2634856" cy="1976142"/>
          </a:xfrm>
          <a:prstGeom prst="rect">
            <a:avLst/>
          </a:prstGeom>
        </p:spPr>
      </p:pic>
      <p:pic>
        <p:nvPicPr>
          <p:cNvPr id="2062" name="Picture 14" descr="Image result for mona lisa louv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7" y="-11205"/>
            <a:ext cx="8457144" cy="372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989" y="3679307"/>
            <a:ext cx="2001393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3600" b="1" dirty="0" smtClean="0">
                <a:latin typeface="Cambria" pitchFamily="18" charset="0"/>
              </a:rPr>
              <a:t>Gradual spread northward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3600" b="1" dirty="0" smtClean="0">
                <a:latin typeface="Cambria" pitchFamily="18" charset="0"/>
              </a:rPr>
              <a:t>late 15</a:t>
            </a:r>
            <a:r>
              <a:rPr lang="en-US" sz="3600" b="1" baseline="30000" dirty="0" smtClean="0">
                <a:latin typeface="Cambria" pitchFamily="18" charset="0"/>
              </a:rPr>
              <a:t>th</a:t>
            </a:r>
            <a:r>
              <a:rPr lang="en-US" sz="3600" b="1" dirty="0" smtClean="0">
                <a:latin typeface="Cambria" pitchFamily="18" charset="0"/>
              </a:rPr>
              <a:t> – 16</a:t>
            </a:r>
            <a:r>
              <a:rPr lang="en-US" sz="3600" b="1" baseline="30000" dirty="0" smtClean="0">
                <a:latin typeface="Cambria" pitchFamily="18" charset="0"/>
              </a:rPr>
              <a:t>th</a:t>
            </a:r>
            <a:r>
              <a:rPr lang="en-US" sz="3600" b="1" dirty="0" smtClean="0">
                <a:latin typeface="Cambria" pitchFamily="18" charset="0"/>
              </a:rPr>
              <a:t> centuries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3600" b="1" dirty="0" smtClean="0">
                <a:latin typeface="Cambria" pitchFamily="18" charset="0"/>
              </a:rPr>
              <a:t>Wealthy patrons importing Italian culture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Northern Renaissance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Characteristics of Northern Renaissance Art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905000"/>
            <a:ext cx="8458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3600" b="1" dirty="0" smtClean="0">
                <a:latin typeface="Cambria" pitchFamily="18" charset="0"/>
              </a:rPr>
              <a:t>Attention to detail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3600" b="1" dirty="0" smtClean="0">
                <a:latin typeface="Cambria" pitchFamily="18" charset="0"/>
              </a:rPr>
              <a:t>Realism &amp; naturalism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3600" b="1" dirty="0">
                <a:latin typeface="Cambria" pitchFamily="18" charset="0"/>
              </a:rPr>
              <a:t>L</a:t>
            </a:r>
            <a:r>
              <a:rPr lang="en-US" sz="3600" b="1" dirty="0" smtClean="0">
                <a:latin typeface="Cambria" pitchFamily="18" charset="0"/>
              </a:rPr>
              <a:t>ess emphasis classical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3600" b="1" dirty="0" smtClean="0">
                <a:latin typeface="Cambria" pitchFamily="18" charset="0"/>
              </a:rPr>
              <a:t>More landscapes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3600" b="1" dirty="0" smtClean="0">
                <a:latin typeface="Cambria" pitchFamily="18" charset="0"/>
              </a:rPr>
              <a:t>Middle-class and peasant life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3600" b="1" dirty="0" smtClean="0">
                <a:latin typeface="Cambria" pitchFamily="18" charset="0"/>
              </a:rPr>
              <a:t>Domestic interiors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3600" b="1" dirty="0" smtClean="0">
                <a:latin typeface="Cambria" pitchFamily="18" charset="0"/>
              </a:rPr>
              <a:t>Portraiture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3600" b="1" dirty="0" smtClean="0">
                <a:latin typeface="Cambria" pitchFamily="18" charset="0"/>
              </a:rPr>
              <a:t>Religious Conflict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3/33/Van_Eyck_-_Arnolfini_Portrait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905000" y="-918"/>
            <a:ext cx="5010289" cy="6858918"/>
          </a:xfrm>
          <a:prstGeom prst="rect">
            <a:avLst/>
          </a:prstGeom>
          <a:noFill/>
        </p:spPr>
      </p:pic>
      <p:sp>
        <p:nvSpPr>
          <p:cNvPr id="130060" name="Oval 12"/>
          <p:cNvSpPr>
            <a:spLocks noChangeArrowheads="1"/>
          </p:cNvSpPr>
          <p:nvPr/>
        </p:nvSpPr>
        <p:spPr bwMode="auto">
          <a:xfrm>
            <a:off x="3505200" y="5486400"/>
            <a:ext cx="1447800" cy="1371600"/>
          </a:xfrm>
          <a:prstGeom prst="ellipse">
            <a:avLst/>
          </a:prstGeom>
          <a:noFill/>
          <a:ln w="38100">
            <a:solidFill>
              <a:srgbClr val="F8F8F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215188" cy="69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3/33/Van_Eyck_-_Arnolfini_Portrait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923911" y="-918"/>
            <a:ext cx="5010289" cy="6858918"/>
          </a:xfrm>
          <a:prstGeom prst="rect">
            <a:avLst/>
          </a:prstGeom>
          <a:noFill/>
        </p:spPr>
      </p:pic>
      <p:sp>
        <p:nvSpPr>
          <p:cNvPr id="130060" name="Oval 12"/>
          <p:cNvSpPr>
            <a:spLocks noChangeArrowheads="1"/>
          </p:cNvSpPr>
          <p:nvPr/>
        </p:nvSpPr>
        <p:spPr bwMode="auto">
          <a:xfrm>
            <a:off x="3733800" y="152400"/>
            <a:ext cx="1447800" cy="1371600"/>
          </a:xfrm>
          <a:prstGeom prst="ellipse">
            <a:avLst/>
          </a:prstGeom>
          <a:noFill/>
          <a:ln w="38100">
            <a:solidFill>
              <a:srgbClr val="F8F8F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 descr="File:The Arnolfini Portrait, détail (3)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33795" name="Picture 4" descr="C:\Documents and Settings\lsydeski\My Documents\My Pictures\The_Arnolfini_Portrait%2C_d%C3%A9tail_%283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6" descr="http://upload.wikimedia.org/wikipedia/commons/7/74/The_Arnolfini_Portrait%2C_dÃ©tail_%282%29.jpg"/>
          <p:cNvSpPr>
            <a:spLocks noChangeAspect="1" noChangeArrowheads="1"/>
          </p:cNvSpPr>
          <p:nvPr/>
        </p:nvSpPr>
        <p:spPr bwMode="auto">
          <a:xfrm>
            <a:off x="1725613" y="1057275"/>
            <a:ext cx="56927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90500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RENAISSANCE ART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7" t="51111" r="2350" b="1111"/>
          <a:stretch/>
        </p:blipFill>
        <p:spPr>
          <a:xfrm>
            <a:off x="4613233" y="3581400"/>
            <a:ext cx="22860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51111" r="50000" b="1111"/>
          <a:stretch/>
        </p:blipFill>
        <p:spPr>
          <a:xfrm>
            <a:off x="2300655" y="3581400"/>
            <a:ext cx="23622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8" t="1111" r="2348" b="51111"/>
          <a:stretch/>
        </p:blipFill>
        <p:spPr>
          <a:xfrm>
            <a:off x="6878131" y="3581400"/>
            <a:ext cx="2285999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1111" r="50000" b="52223"/>
          <a:stretch/>
        </p:blipFill>
        <p:spPr>
          <a:xfrm>
            <a:off x="0" y="3581400"/>
            <a:ext cx="2362201" cy="3276600"/>
          </a:xfrm>
          <a:prstGeom prst="rect">
            <a:avLst/>
          </a:prstGeom>
        </p:spPr>
      </p:pic>
      <p:pic>
        <p:nvPicPr>
          <p:cNvPr id="3" name="Teenage Mutant Ninja Turtles Theme S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6554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3/33/Van_Eyck_-_Arnolfini_Portrait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905000" y="0"/>
            <a:ext cx="5010289" cy="6858918"/>
          </a:xfrm>
          <a:prstGeom prst="rect">
            <a:avLst/>
          </a:prstGeom>
          <a:noFill/>
        </p:spPr>
      </p:pic>
      <p:sp>
        <p:nvSpPr>
          <p:cNvPr id="130060" name="Oval 12"/>
          <p:cNvSpPr>
            <a:spLocks noChangeArrowheads="1"/>
          </p:cNvSpPr>
          <p:nvPr/>
        </p:nvSpPr>
        <p:spPr bwMode="auto">
          <a:xfrm>
            <a:off x="3733800" y="1371600"/>
            <a:ext cx="1447800" cy="1371600"/>
          </a:xfrm>
          <a:prstGeom prst="ellipse">
            <a:avLst/>
          </a:prstGeom>
          <a:noFill/>
          <a:ln w="38100">
            <a:solidFill>
              <a:srgbClr val="F8F8F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 descr="http://upload.wikimedia.org/wikipedia/commons/7/74/The_Arnolfini_Portrait%2C_dÃ©tail_%282%29.jpg"/>
          <p:cNvSpPr>
            <a:spLocks noChangeAspect="1" noChangeArrowheads="1"/>
          </p:cNvSpPr>
          <p:nvPr/>
        </p:nvSpPr>
        <p:spPr bwMode="auto">
          <a:xfrm>
            <a:off x="1725613" y="1057275"/>
            <a:ext cx="56927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29600" cy="6855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3/33/Van_Eyck_-_Arnolfini_Portrait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905000" y="-918"/>
            <a:ext cx="5010289" cy="6858918"/>
          </a:xfrm>
          <a:prstGeom prst="rect">
            <a:avLst/>
          </a:prstGeom>
          <a:noFill/>
        </p:spPr>
      </p:pic>
      <p:sp>
        <p:nvSpPr>
          <p:cNvPr id="130060" name="Oval 12"/>
          <p:cNvSpPr>
            <a:spLocks noChangeArrowheads="1"/>
          </p:cNvSpPr>
          <p:nvPr/>
        </p:nvSpPr>
        <p:spPr bwMode="auto">
          <a:xfrm>
            <a:off x="3886200" y="1066800"/>
            <a:ext cx="1066800" cy="762000"/>
          </a:xfrm>
          <a:prstGeom prst="ellipse">
            <a:avLst/>
          </a:prstGeom>
          <a:noFill/>
          <a:ln w="38100">
            <a:solidFill>
              <a:srgbClr val="F8F8F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3" descr="http://upload.wikimedia.org/wikipedia/commons/7/74/The_Arnolfini_Portrait%2C_dÃ©tail_%282%29.jpg"/>
          <p:cNvSpPr>
            <a:spLocks noChangeAspect="1" noChangeArrowheads="1"/>
          </p:cNvSpPr>
          <p:nvPr/>
        </p:nvSpPr>
        <p:spPr bwMode="auto">
          <a:xfrm>
            <a:off x="1725613" y="1057275"/>
            <a:ext cx="56927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867" name="Picture 4" descr="C:\Documents and Settings\lsydeski\My Documents\My Pictures\The_Arnolfini_Portrait%2C_d%C3%A9tail_%28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4163"/>
            <a:ext cx="8382000" cy="62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376863" cy="4267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OPTIC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</a:t>
            </a:r>
            <a:r>
              <a:rPr lang="en-US" sz="3600" b="1" dirty="0" smtClean="0">
                <a:latin typeface="Maiandra GD" pitchFamily="34" charset="0"/>
              </a:rPr>
              <a:t>bserve?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</a:t>
            </a:r>
            <a:r>
              <a:rPr lang="en-US" sz="3600" b="1" dirty="0" smtClean="0">
                <a:latin typeface="Maiandra GD" pitchFamily="34" charset="0"/>
              </a:rPr>
              <a:t>arts?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</a:t>
            </a:r>
            <a:r>
              <a:rPr lang="en-US" sz="3600" b="1" dirty="0" smtClean="0">
                <a:latin typeface="Maiandra GD" pitchFamily="34" charset="0"/>
              </a:rPr>
              <a:t>itle?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</a:t>
            </a:r>
            <a:r>
              <a:rPr lang="en-US" sz="3600" b="1" dirty="0" smtClean="0">
                <a:latin typeface="Maiandra GD" pitchFamily="34" charset="0"/>
              </a:rPr>
              <a:t>nterpretations?</a:t>
            </a:r>
          </a:p>
          <a:p>
            <a:pPr lvl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</a:t>
            </a:r>
            <a:r>
              <a:rPr lang="en-US" sz="3600" b="1" dirty="0" smtClean="0">
                <a:latin typeface="Maiandra GD" pitchFamily="34" charset="0"/>
              </a:rPr>
              <a:t>onclusions?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en-US" b="1" dirty="0">
              <a:latin typeface="Maiandra GD" pitchFamily="34" charset="0"/>
            </a:endParaRPr>
          </a:p>
        </p:txBody>
      </p:sp>
      <p:pic>
        <p:nvPicPr>
          <p:cNvPr id="88066" name="Picture 2" descr="https://upload.wikimedia.org/wikipedia/commons/3/33/Van_Eyck_-_Arnolfini_Portrait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133711" y="-918"/>
            <a:ext cx="5010289" cy="685891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8200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Arnolfini</a:t>
            </a:r>
            <a:r>
              <a:rPr lang="en-US" dirty="0"/>
              <a:t> </a:t>
            </a:r>
            <a:r>
              <a:rPr lang="en-US" dirty="0" smtClean="0"/>
              <a:t>Portrait, 1434, Van Eyck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Maiandra GD" pitchFamily="34" charset="0"/>
                <a:ea typeface="+mj-ea"/>
                <a:cs typeface="+mj-cs"/>
              </a:rPr>
              <a:t>MEDIEVAL ART</a:t>
            </a:r>
            <a:endParaRPr lang="en-US" sz="66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Image result for medieval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15" y="1534500"/>
            <a:ext cx="3962400" cy="53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eval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621289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webexhibits.org/feast/i/Z/marco-polo-600v.jpg"/>
          <p:cNvPicPr>
            <a:picLocks noChangeAspect="1" noChangeArrowheads="1"/>
          </p:cNvPicPr>
          <p:nvPr/>
        </p:nvPicPr>
        <p:blipFill>
          <a:blip r:embed="rId3" cstate="print"/>
          <a:srcRect l="3598" t="5333" r="4048" b="10667"/>
          <a:stretch>
            <a:fillRect/>
          </a:stretch>
        </p:blipFill>
        <p:spPr bwMode="auto">
          <a:xfrm>
            <a:off x="457200" y="0"/>
            <a:ext cx="8382001" cy="6858000"/>
          </a:xfrm>
          <a:prstGeom prst="rect">
            <a:avLst/>
          </a:prstGeom>
          <a:noFill/>
        </p:spPr>
      </p:pic>
      <p:pic>
        <p:nvPicPr>
          <p:cNvPr id="23556" name="Picture 4" descr="http://everypainterpaintshimself.com/gallery_images_new/The_Healing_of_the_Madmanc1496Tempera_on_canvasAccademia_Ven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0"/>
            <a:ext cx="7391400" cy="6841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Maiandra GD" pitchFamily="34" charset="0"/>
              </a:rPr>
              <a:t>CHARACTERISTICS OF RENAISSANCE ART</a:t>
            </a:r>
            <a:endParaRPr lang="en-US" sz="6600" dirty="0"/>
          </a:p>
        </p:txBody>
      </p:sp>
      <p:sp>
        <p:nvSpPr>
          <p:cNvPr id="28675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1295400" y="2133600"/>
            <a:ext cx="6324600" cy="4114800"/>
          </a:xfrm>
        </p:spPr>
        <p:txBody>
          <a:bodyPr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3600" dirty="0" smtClean="0">
                <a:latin typeface="Book Antiqua" pitchFamily="18" charset="0"/>
              </a:rPr>
              <a:t>Realism &amp; Expression</a:t>
            </a:r>
          </a:p>
          <a:p>
            <a:pPr>
              <a:buFontTx/>
              <a:buBlip>
                <a:blip r:embed="rId2"/>
              </a:buBlip>
            </a:pPr>
            <a:r>
              <a:rPr lang="en-US" sz="3600" dirty="0" smtClean="0">
                <a:latin typeface="Book Antiqua" pitchFamily="18" charset="0"/>
              </a:rPr>
              <a:t>Perspective</a:t>
            </a:r>
          </a:p>
          <a:p>
            <a:pPr>
              <a:buFontTx/>
              <a:buBlip>
                <a:blip r:embed="rId2"/>
              </a:buBlip>
            </a:pPr>
            <a:r>
              <a:rPr lang="en-US" sz="3600" dirty="0" smtClean="0">
                <a:latin typeface="Book Antiqua" pitchFamily="18" charset="0"/>
              </a:rPr>
              <a:t>Classicism</a:t>
            </a:r>
          </a:p>
          <a:p>
            <a:pPr>
              <a:buFontTx/>
              <a:buBlip>
                <a:blip r:embed="rId2"/>
              </a:buBlip>
            </a:pPr>
            <a:r>
              <a:rPr lang="en-US" sz="3600" dirty="0" smtClean="0">
                <a:latin typeface="Book Antiqua" pitchFamily="18" charset="0"/>
              </a:rPr>
              <a:t>Emphasis on the individual</a:t>
            </a:r>
          </a:p>
          <a:p>
            <a:pPr>
              <a:buFontTx/>
              <a:buBlip>
                <a:blip r:embed="rId2"/>
              </a:buBlip>
            </a:pPr>
            <a:r>
              <a:rPr lang="en-US" sz="3600" dirty="0" smtClean="0">
                <a:latin typeface="Book Antiqua" pitchFamily="18" charset="0"/>
              </a:rPr>
              <a:t>Geometric arrangements</a:t>
            </a:r>
          </a:p>
          <a:p>
            <a:pPr>
              <a:buFontTx/>
              <a:buBlip>
                <a:blip r:embed="rId2"/>
              </a:buBlip>
            </a:pPr>
            <a:r>
              <a:rPr lang="en-US" sz="3600" dirty="0" smtClean="0">
                <a:latin typeface="Book Antiqua" pitchFamily="18" charset="0"/>
              </a:rPr>
              <a:t>Light, Shadowing</a:t>
            </a:r>
          </a:p>
          <a:p>
            <a:pPr>
              <a:buFontTx/>
              <a:buBlip>
                <a:blip r:embed="rId2"/>
              </a:buBlip>
            </a:pPr>
            <a:endParaRPr lang="en-US" sz="3600" dirty="0" smtClean="0">
              <a:latin typeface="Book Antiqua" pitchFamily="18" charset="0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Maiandra GD" pitchFamily="34" charset="0"/>
              </a:rPr>
              <a:t>REALISM &amp; EXPRESSIONISM</a:t>
            </a:r>
            <a:endParaRPr lang="en-US" sz="6000" dirty="0" smtClean="0">
              <a:latin typeface="Maiandra GD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438400"/>
            <a:ext cx="4305300" cy="4132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Maiandra GD" pitchFamily="34" charset="0"/>
              </a:rPr>
              <a:t>PERSPECTIVE</a:t>
            </a:r>
            <a:endParaRPr lang="en-US" sz="8800" dirty="0" smtClean="0">
              <a:latin typeface="Maiandra GD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2640013"/>
            <a:ext cx="914400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3886200" y="3200400"/>
            <a:ext cx="2362200" cy="12954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86200" y="3048000"/>
            <a:ext cx="3962400" cy="14478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4495800"/>
            <a:ext cx="3886200" cy="16764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0" y="4495800"/>
            <a:ext cx="914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Maiandra GD" pitchFamily="34" charset="0"/>
              </a:rPr>
              <a:t>CLASSICISM</a:t>
            </a:r>
            <a:endParaRPr lang="en-US" sz="8800" dirty="0" smtClean="0">
              <a:latin typeface="Maiandra GD" pitchFamily="34" charset="0"/>
            </a:endParaRP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ltGray">
          <a:xfrm>
            <a:off x="1143000" y="2355850"/>
            <a:ext cx="7239000" cy="4502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29" descr="1por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182813"/>
            <a:ext cx="348615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Ghiberti&amp;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3929063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1143000" y="1447800"/>
            <a:ext cx="2286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2057400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Ghiberti</a:t>
            </a: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457200" y="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8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Maiandra GD" pitchFamily="34" charset="0"/>
                <a:ea typeface="+mj-ea"/>
                <a:cs typeface="+mj-cs"/>
              </a:rPr>
              <a:t>INDIVIDUALISM</a:t>
            </a:r>
            <a:endParaRPr lang="en-US" sz="8800" dirty="0">
              <a:latin typeface="Maiandra G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186</Words>
  <Application>Microsoft Office PowerPoint</Application>
  <PresentationFormat>On-screen Show (4:3)</PresentationFormat>
  <Paragraphs>47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Book Antiqua</vt:lpstr>
      <vt:lpstr>Calibri</vt:lpstr>
      <vt:lpstr>Cambria</vt:lpstr>
      <vt:lpstr>Maiandra GD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CHARACTERISTICS OF RENAISSANCE ART</vt:lpstr>
      <vt:lpstr>REALISM &amp; EXPRESSIONISM</vt:lpstr>
      <vt:lpstr>PERSPECTIVE</vt:lpstr>
      <vt:lpstr>CLASSICISM</vt:lpstr>
      <vt:lpstr>PowerPoint Presentation</vt:lpstr>
      <vt:lpstr>PowerPoint Presentation</vt:lpstr>
      <vt:lpstr>PowerPoint Presentation</vt:lpstr>
      <vt:lpstr>The Renaissance Man: Leonardo da Vinci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WJHSD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LSydeski</dc:creator>
  <cp:lastModifiedBy>Rebecca Jones</cp:lastModifiedBy>
  <cp:revision>120</cp:revision>
  <dcterms:created xsi:type="dcterms:W3CDTF">2011-05-12T14:19:25Z</dcterms:created>
  <dcterms:modified xsi:type="dcterms:W3CDTF">2017-08-31T15:04:49Z</dcterms:modified>
</cp:coreProperties>
</file>