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9" r:id="rId4"/>
    <p:sldId id="258" r:id="rId5"/>
    <p:sldId id="259" r:id="rId6"/>
    <p:sldId id="300" r:id="rId7"/>
    <p:sldId id="260" r:id="rId8"/>
    <p:sldId id="301" r:id="rId9"/>
    <p:sldId id="261" r:id="rId10"/>
    <p:sldId id="302" r:id="rId11"/>
    <p:sldId id="262" r:id="rId12"/>
    <p:sldId id="263" r:id="rId13"/>
    <p:sldId id="264" r:id="rId14"/>
    <p:sldId id="265" r:id="rId15"/>
    <p:sldId id="266" r:id="rId16"/>
    <p:sldId id="267" r:id="rId17"/>
    <p:sldId id="268" r:id="rId18"/>
    <p:sldId id="269" r:id="rId19"/>
    <p:sldId id="303" r:id="rId20"/>
    <p:sldId id="270" r:id="rId21"/>
    <p:sldId id="271" r:id="rId22"/>
    <p:sldId id="304" r:id="rId23"/>
    <p:sldId id="272" r:id="rId24"/>
    <p:sldId id="305" r:id="rId25"/>
    <p:sldId id="273" r:id="rId26"/>
    <p:sldId id="274" r:id="rId27"/>
    <p:sldId id="275" r:id="rId28"/>
    <p:sldId id="306" r:id="rId29"/>
    <p:sldId id="276" r:id="rId30"/>
    <p:sldId id="307" r:id="rId31"/>
    <p:sldId id="277" r:id="rId32"/>
    <p:sldId id="278" r:id="rId33"/>
    <p:sldId id="308" r:id="rId34"/>
    <p:sldId id="279" r:id="rId35"/>
    <p:sldId id="280" r:id="rId36"/>
    <p:sldId id="281" r:id="rId37"/>
    <p:sldId id="282" r:id="rId38"/>
    <p:sldId id="283" r:id="rId39"/>
    <p:sldId id="284" r:id="rId40"/>
    <p:sldId id="285" r:id="rId41"/>
    <p:sldId id="286" r:id="rId42"/>
    <p:sldId id="287" r:id="rId43"/>
    <p:sldId id="288" r:id="rId44"/>
    <p:sldId id="289" r:id="rId45"/>
    <p:sldId id="309" r:id="rId46"/>
    <p:sldId id="290" r:id="rId47"/>
    <p:sldId id="310" r:id="rId48"/>
    <p:sldId id="291" r:id="rId49"/>
    <p:sldId id="311" r:id="rId50"/>
    <p:sldId id="292" r:id="rId51"/>
    <p:sldId id="293" r:id="rId52"/>
    <p:sldId id="294" r:id="rId53"/>
    <p:sldId id="312" r:id="rId54"/>
    <p:sldId id="295" r:id="rId55"/>
    <p:sldId id="296" r:id="rId56"/>
    <p:sldId id="297" r:id="rId57"/>
    <p:sldId id="298" r:id="rId58"/>
    <p:sldId id="31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14E92A-BE86-4FF8-A063-897316065CDB}"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14E92A-BE86-4FF8-A063-897316065CD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8514E92A-BE86-4FF8-A063-897316065CD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14E92A-BE86-4FF8-A063-897316065CD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14E92A-BE86-4FF8-A063-897316065C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14E92A-BE86-4FF8-A063-897316065CD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14E92A-BE86-4FF8-A063-897316065CD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14E92A-BE86-4FF8-A063-897316065CD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14E92A-BE86-4FF8-A063-897316065CD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878838-B830-4CC4-97B7-96EA3C20DA66}" type="datetimeFigureOut">
              <a:rPr lang="en-US" smtClean="0"/>
              <a:t>5/8/2013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14E92A-BE86-4FF8-A063-897316065CDB}"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5878838-B830-4CC4-97B7-96EA3C20DA66}" type="datetimeFigureOut">
              <a:rPr lang="en-US" smtClean="0"/>
              <a:t>5/8/2013</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8514E92A-BE86-4FF8-A063-897316065CD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5878838-B830-4CC4-97B7-96EA3C20DA66}" type="datetimeFigureOut">
              <a:rPr lang="en-US" smtClean="0"/>
              <a:t>5/8/2013</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514E92A-BE86-4FF8-A063-897316065CDB}"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nYXbJ_bcLc" TargetMode="External"/><Relationship Id="rId2" Type="http://schemas.openxmlformats.org/officeDocument/2006/relationships/hyperlink" Target="https://www.youtube.com/watch?v=snsdDb7KDk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gXV85QWPs1k" TargetMode="External"/><Relationship Id="rId2" Type="http://schemas.openxmlformats.org/officeDocument/2006/relationships/hyperlink" Target="https://www.youtube.com/watch?v=V7lZKyDgMgo"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Id4wtBJHMd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upload.wikimedia.org/wikipedia/commons/b/b3/Russell_square_ambulances.jpg"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peT3-xSzj0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The Decline of Communism in Eastern Europe</a:t>
            </a:r>
          </a:p>
          <a:p>
            <a:pPr marL="971550" lvl="1" indent="-514350">
              <a:buAutoNum type="arabicPeriod"/>
            </a:pPr>
            <a:r>
              <a:rPr lang="en-US" dirty="0" smtClean="0"/>
              <a:t>USSR still oppressive through Brezhnev Era.</a:t>
            </a:r>
          </a:p>
          <a:p>
            <a:pPr marL="971550" lvl="1" indent="-514350">
              <a:buAutoNum type="arabicPeriod"/>
            </a:pPr>
            <a:r>
              <a:rPr lang="en-US" dirty="0" smtClean="0"/>
              <a:t>Thus the Soviet Union eventually crushed the Solidarity movement in Poland, the powerful peaceful challenge to Communist rule in Poland in the early 1980’s” McKay 1020</a:t>
            </a:r>
          </a:p>
          <a:p>
            <a:pPr marL="971550" lvl="1" indent="-514350">
              <a:buAutoNum type="arabicPeriod"/>
            </a:pPr>
            <a:r>
              <a:rPr lang="en-US" dirty="0" smtClean="0"/>
              <a:t>“And then Mikhail Gorbachev burst on the scene. The new Soviet leader opened an era of reform that was as sweeping as it was unexpected.” McKay 1020</a:t>
            </a:r>
          </a:p>
          <a:p>
            <a:pPr marL="971550" lvl="1" indent="-514350">
              <a:buAutoNum type="arabicPeriod"/>
            </a:pPr>
            <a:r>
              <a:rPr lang="en-US" dirty="0" smtClean="0"/>
              <a:t>Gorbachev wanted to revived communism, but it was failing throughout the Soviet Bloc.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Andropov to Gorbachev </a:t>
            </a:r>
            <a:endParaRPr lang="en-US" dirty="0"/>
          </a:p>
        </p:txBody>
      </p:sp>
      <p:pic>
        <p:nvPicPr>
          <p:cNvPr id="5122" name="Picture 2" descr="File:RIAN archive 101740 Yury Andropov, Chairman of KG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38177"/>
            <a:ext cx="3733800" cy="3379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4.bp.blogspot.com/-oy0Tx6YqAv8/T8UzwuntcQI/AAAAAAAAC3w/iYSDvlGDR60/s1600/gorbachev-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85999"/>
            <a:ext cx="3200400" cy="4280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303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Gorbachev and Perestroika </a:t>
            </a:r>
            <a:endParaRPr lang="en-US" dirty="0"/>
          </a:p>
        </p:txBody>
      </p:sp>
      <p:sp>
        <p:nvSpPr>
          <p:cNvPr id="6" name="Content Placeholder 5"/>
          <p:cNvSpPr>
            <a:spLocks noGrp="1"/>
          </p:cNvSpPr>
          <p:nvPr>
            <p:ph sz="half" idx="2"/>
          </p:nvPr>
        </p:nvSpPr>
        <p:spPr/>
        <p:txBody>
          <a:bodyPr>
            <a:normAutofit fontScale="85000" lnSpcReduction="20000"/>
          </a:bodyPr>
          <a:lstStyle/>
          <a:p>
            <a:pPr marL="633222" indent="-514350">
              <a:buAutoNum type="arabicPeriod"/>
            </a:pPr>
            <a:r>
              <a:rPr lang="en-US" dirty="0" smtClean="0"/>
              <a:t>“Restructuring”</a:t>
            </a:r>
          </a:p>
          <a:p>
            <a:pPr marL="633222" indent="-514350">
              <a:buAutoNum type="arabicPeriod"/>
            </a:pPr>
            <a:r>
              <a:rPr lang="en-US" dirty="0" smtClean="0"/>
              <a:t>Created to transform Soviet economy.</a:t>
            </a:r>
          </a:p>
          <a:p>
            <a:pPr marL="633222" indent="-514350">
              <a:buAutoNum type="arabicPeriod"/>
            </a:pPr>
            <a:r>
              <a:rPr lang="en-US" dirty="0" smtClean="0"/>
              <a:t>Easing of Gov. price controls, more independence for state enterprises, and the setting up of profit-seeking private cooperatives to provide personal services for consumers.</a:t>
            </a:r>
          </a:p>
          <a:p>
            <a:pPr marL="633222" indent="-514350">
              <a:buAutoNum type="arabicPeriod"/>
            </a:pPr>
            <a:r>
              <a:rPr lang="en-US" dirty="0" smtClean="0"/>
              <a:t>Little improvement, still widespread consumer dissatisfaction in 1988.</a:t>
            </a:r>
            <a:endParaRPr lang="en-US" dirty="0"/>
          </a:p>
        </p:txBody>
      </p:sp>
      <p:pic>
        <p:nvPicPr>
          <p:cNvPr id="7" name="Picture 4" descr="File:RIAN archive 850809 General Secretary of the CPSU CC M. Gorbachev (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0"/>
            <a:ext cx="3200400" cy="4044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Gorbachev and Glasnost</a:t>
            </a:r>
            <a:endParaRPr lang="en-US" dirty="0"/>
          </a:p>
        </p:txBody>
      </p:sp>
      <p:sp>
        <p:nvSpPr>
          <p:cNvPr id="4" name="Content Placeholder 3"/>
          <p:cNvSpPr>
            <a:spLocks noGrp="1"/>
          </p:cNvSpPr>
          <p:nvPr>
            <p:ph sz="half" idx="2"/>
          </p:nvPr>
        </p:nvSpPr>
        <p:spPr/>
        <p:txBody>
          <a:bodyPr>
            <a:normAutofit fontScale="92500" lnSpcReduction="20000"/>
          </a:bodyPr>
          <a:lstStyle/>
          <a:p>
            <a:pPr marL="633222" indent="-514350">
              <a:buAutoNum type="arabicPeriod"/>
            </a:pPr>
            <a:r>
              <a:rPr lang="en-US" dirty="0" smtClean="0"/>
              <a:t>“Openness”</a:t>
            </a:r>
          </a:p>
          <a:p>
            <a:pPr marL="633222" indent="-514350">
              <a:buAutoNum type="arabicPeriod"/>
            </a:pPr>
            <a:r>
              <a:rPr lang="en-US" dirty="0" smtClean="0"/>
              <a:t>“Openness of the government and the media marked astonishing break with the past.” 1022</a:t>
            </a:r>
          </a:p>
          <a:p>
            <a:pPr marL="633222" indent="-514350">
              <a:buAutoNum type="arabicPeriod"/>
            </a:pPr>
            <a:r>
              <a:rPr lang="en-US" dirty="0" smtClean="0"/>
              <a:t>Went further and Gorbachev thought—led to something approaching free speech and free expression, a cultural revolution.</a:t>
            </a:r>
            <a:endParaRPr lang="en-US" dirty="0"/>
          </a:p>
        </p:txBody>
      </p:sp>
      <p:pic>
        <p:nvPicPr>
          <p:cNvPr id="7172" name="Picture 4" descr="http://www.anglonautes.com/hist_us_20_cold_war/hist_us_20_cold_war_cov_time_gorbachev_27_july_19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362200"/>
            <a:ext cx="3218560" cy="4309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Democratization</a:t>
            </a:r>
            <a:endParaRPr lang="en-US" dirty="0"/>
          </a:p>
        </p:txBody>
      </p:sp>
      <p:sp>
        <p:nvSpPr>
          <p:cNvPr id="4" name="Content Placeholder 3"/>
          <p:cNvSpPr>
            <a:spLocks noGrp="1"/>
          </p:cNvSpPr>
          <p:nvPr>
            <p:ph sz="half" idx="2"/>
          </p:nvPr>
        </p:nvSpPr>
        <p:spPr/>
        <p:txBody>
          <a:bodyPr>
            <a:normAutofit fontScale="85000" lnSpcReduction="20000"/>
          </a:bodyPr>
          <a:lstStyle/>
          <a:p>
            <a:pPr marL="633222" indent="-514350">
              <a:buAutoNum type="arabicPeriod"/>
            </a:pPr>
            <a:r>
              <a:rPr lang="en-US" dirty="0" smtClean="0"/>
              <a:t>Attack on corruption led to first free elections.</a:t>
            </a:r>
          </a:p>
          <a:p>
            <a:pPr marL="633222" indent="-514350">
              <a:buAutoNum type="arabicPeriod"/>
            </a:pPr>
            <a:r>
              <a:rPr lang="en-US" dirty="0" smtClean="0"/>
              <a:t>Independents elected in 1989 to a revitalized Congress of People’s Deputies.  Gorbachev and party still in control.</a:t>
            </a:r>
          </a:p>
          <a:p>
            <a:pPr marL="633222" indent="-514350">
              <a:buAutoNum type="arabicPeriod"/>
            </a:pPr>
            <a:r>
              <a:rPr lang="en-US" dirty="0" smtClean="0"/>
              <a:t>Open Debate.</a:t>
            </a:r>
          </a:p>
          <a:p>
            <a:pPr marL="633222" indent="-514350">
              <a:buAutoNum type="arabicPeriod"/>
            </a:pPr>
            <a:r>
              <a:rPr lang="en-US" dirty="0" smtClean="0"/>
              <a:t>“The result was a new political culture at odds with the Communist Party’s monopoly of power and control.” McKay 1024</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lstStyle/>
          <a:p>
            <a:r>
              <a:rPr lang="en-US" dirty="0" smtClean="0"/>
              <a:t>The Non-Russian Territories </a:t>
            </a:r>
            <a:endParaRPr lang="en-US" dirty="0"/>
          </a:p>
        </p:txBody>
      </p:sp>
      <p:sp>
        <p:nvSpPr>
          <p:cNvPr id="4" name="Content Placeholder 3"/>
          <p:cNvSpPr>
            <a:spLocks noGrp="1"/>
          </p:cNvSpPr>
          <p:nvPr>
            <p:ph sz="half" idx="2"/>
          </p:nvPr>
        </p:nvSpPr>
        <p:spPr/>
        <p:txBody>
          <a:bodyPr/>
          <a:lstStyle/>
          <a:p>
            <a:pPr marL="633222" indent="-514350">
              <a:buAutoNum type="arabicPeriod"/>
            </a:pPr>
            <a:r>
              <a:rPr lang="en-US" dirty="0" smtClean="0"/>
              <a:t>Democratization ignited demands for national autonomy—especially in the Baltic and Caucuses.</a:t>
            </a:r>
          </a:p>
          <a:p>
            <a:pPr marL="633222" indent="-514350">
              <a:buAutoNum type="arabicPeriod"/>
            </a:pPr>
            <a:r>
              <a:rPr lang="en-US" dirty="0" smtClean="0"/>
              <a:t>Repression and Pullback—Georgia in 1989 to China’s Tiananmen Square in 1989.</a:t>
            </a:r>
            <a:endParaRPr lang="en-US" dirty="0"/>
          </a:p>
        </p:txBody>
      </p:sp>
      <p:pic>
        <p:nvPicPr>
          <p:cNvPr id="8194" name="Picture 2" descr="http://upload.wikimedia.org/wikipedia/commons/thumb/2/29/April9victims.jpg/250px-April9victi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3886200" cy="26892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ecretaryclinton.files.wordpress.com/2011/06/tiananmen-square-19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4876800"/>
            <a:ext cx="2362200" cy="1731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“New Political Thinking”</a:t>
            </a:r>
            <a:endParaRPr lang="en-US" dirty="0"/>
          </a:p>
        </p:txBody>
      </p:sp>
      <p:sp>
        <p:nvSpPr>
          <p:cNvPr id="4" name="Content Placeholder 3"/>
          <p:cNvSpPr>
            <a:spLocks noGrp="1"/>
          </p:cNvSpPr>
          <p:nvPr>
            <p:ph sz="half" idx="2"/>
          </p:nvPr>
        </p:nvSpPr>
        <p:spPr/>
        <p:txBody>
          <a:bodyPr>
            <a:normAutofit fontScale="85000" lnSpcReduction="10000"/>
          </a:bodyPr>
          <a:lstStyle/>
          <a:p>
            <a:pPr marL="633222" indent="-514350">
              <a:buAutoNum type="arabicPeriod"/>
            </a:pPr>
            <a:r>
              <a:rPr lang="en-US" dirty="0" smtClean="0"/>
              <a:t>Withdrawal from Afghanistan.</a:t>
            </a:r>
          </a:p>
          <a:p>
            <a:pPr marL="633222" indent="-514350">
              <a:buAutoNum type="arabicPeriod"/>
            </a:pPr>
            <a:r>
              <a:rPr lang="en-US" dirty="0" smtClean="0"/>
              <a:t>Ease East-West Tensions.</a:t>
            </a:r>
          </a:p>
          <a:p>
            <a:pPr marL="633222" indent="-514350">
              <a:buAutoNum type="arabicPeriod"/>
            </a:pPr>
            <a:r>
              <a:rPr lang="en-US" dirty="0" smtClean="0"/>
              <a:t>Arms reduction—1987 agreement with Reagan to eliminate all land-based intermediate-range missiles in Europe.</a:t>
            </a:r>
          </a:p>
          <a:p>
            <a:pPr marL="633222" indent="-514350">
              <a:buAutoNum type="arabicPeriod"/>
            </a:pPr>
            <a:r>
              <a:rPr lang="en-US" dirty="0" smtClean="0"/>
              <a:t>Repudiated the Brezhnev Doctrine and allowed reforms of the people in Eastern Europe.</a:t>
            </a:r>
          </a:p>
          <a:p>
            <a:pPr marL="633222" indent="-514350">
              <a:buAutoNum type="arabicPeriod"/>
            </a:pPr>
            <a:endParaRPr lang="en-US" dirty="0"/>
          </a:p>
        </p:txBody>
      </p:sp>
      <p:pic>
        <p:nvPicPr>
          <p:cNvPr id="9218" name="Picture 2" descr="Soviet tanks leave afghanistan in 19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19400"/>
            <a:ext cx="443865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The Revolutions of 1989</a:t>
            </a:r>
          </a:p>
          <a:p>
            <a:pPr marL="971550" lvl="1" indent="-514350">
              <a:buAutoNum type="arabicPeriod"/>
            </a:pPr>
            <a:r>
              <a:rPr lang="en-US" dirty="0" smtClean="0"/>
              <a:t>A series of largely peaceful revolutions across Eastern Europe. </a:t>
            </a:r>
          </a:p>
          <a:p>
            <a:pPr marL="971550" lvl="1" indent="-514350">
              <a:buAutoNum type="arabicPeriod"/>
            </a:pPr>
            <a:r>
              <a:rPr lang="en-US" dirty="0" smtClean="0"/>
              <a:t>“The revolutions of 1989 had momentous consequences.  First the peoples of eastern Europe joyfully re-entered the mainstream of contemporary European life and culture, having been conquered and brutalized by Nazis and communists for almost sixty years.  Second, Gorbachev’s reforms boomeranged, and a complicated anti-communist revolution swept through the Soviet Union, as the multinational empire broke into a large Russia and fourteen other independent states...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lstStyle/>
          <a:p>
            <a:r>
              <a:rPr lang="en-US" dirty="0" smtClean="0"/>
              <a:t>The Revolutions of 1989</a:t>
            </a:r>
          </a:p>
          <a:p>
            <a:pPr lvl="1">
              <a:buNone/>
            </a:pPr>
            <a:r>
              <a:rPr lang="en-US" dirty="0" smtClean="0"/>
              <a:t>“...Third, West Germany quickly absorbed its East German rival and emerged as the most influential country in Europe.  Finally, the long Cold War came to and abrupt end and the United States suddenly stood as the world’s only superpower.” McKay 1024</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Collapse of Communism in Eastern Europe</a:t>
            </a:r>
          </a:p>
          <a:p>
            <a:pPr marL="971550" lvl="1" indent="-514350">
              <a:buAutoNum type="arabicPeriod"/>
            </a:pPr>
            <a:r>
              <a:rPr lang="en-US" dirty="0" smtClean="0"/>
              <a:t>Solidarity and the Polish people led the way.</a:t>
            </a:r>
          </a:p>
          <a:p>
            <a:pPr marL="971550" lvl="1" indent="-514350">
              <a:buAutoNum type="arabicPeriod"/>
            </a:pPr>
            <a:r>
              <a:rPr lang="en-US" dirty="0" smtClean="0"/>
              <a:t>Under pressure, the communist Gov. of Poland legalized Solidarity in 1989, allowed for a minority of reps to parliament be elected.</a:t>
            </a:r>
          </a:p>
          <a:p>
            <a:pPr marL="971550" lvl="1" indent="-514350">
              <a:buAutoNum type="arabicPeriod"/>
            </a:pPr>
            <a:r>
              <a:rPr lang="en-US" dirty="0" smtClean="0"/>
              <a:t>Polish Solidarity won nearly all of those seats.</a:t>
            </a:r>
          </a:p>
          <a:p>
            <a:pPr marL="971550" lvl="1" indent="-514350">
              <a:buAutoNum type="arabicPeriod"/>
            </a:pPr>
            <a:r>
              <a:rPr lang="en-US" dirty="0" smtClean="0"/>
              <a:t>Solidarity introduced revolutionary changes.  No secret police, no communist minsters, got rid of Jaruzelski.</a:t>
            </a:r>
          </a:p>
          <a:p>
            <a:pPr marL="971550" lvl="1" indent="-514350">
              <a:buAutoNum type="arabicPeriod"/>
            </a:pPr>
            <a:r>
              <a:rPr lang="en-US" dirty="0" smtClean="0"/>
              <a:t>Shock Therapy—Quick transfer to free-market capitalism.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Lech Walesa became president of Poland from 1990-1995</a:t>
            </a:r>
            <a:endParaRPr lang="en-US" dirty="0"/>
          </a:p>
        </p:txBody>
      </p:sp>
      <p:pic>
        <p:nvPicPr>
          <p:cNvPr id="10242" name="Picture 2" descr="http://www.achievement.org/achievers/wal1/large/wal1-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0"/>
            <a:ext cx="42862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44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4" name="Content Placeholder 3"/>
          <p:cNvSpPr>
            <a:spLocks noGrp="1"/>
          </p:cNvSpPr>
          <p:nvPr>
            <p:ph sz="half" idx="1"/>
          </p:nvPr>
        </p:nvSpPr>
        <p:spPr/>
        <p:txBody>
          <a:bodyPr>
            <a:normAutofit fontScale="85000" lnSpcReduction="20000"/>
          </a:bodyPr>
          <a:lstStyle/>
          <a:p>
            <a:r>
              <a:rPr lang="en-US" dirty="0" smtClean="0"/>
              <a:t>Solidarity in Poland</a:t>
            </a:r>
            <a:endParaRPr lang="en-US" dirty="0"/>
          </a:p>
        </p:txBody>
      </p:sp>
      <p:sp>
        <p:nvSpPr>
          <p:cNvPr id="5" name="Content Placeholder 4"/>
          <p:cNvSpPr>
            <a:spLocks noGrp="1"/>
          </p:cNvSpPr>
          <p:nvPr>
            <p:ph sz="half" idx="2"/>
          </p:nvPr>
        </p:nvSpPr>
        <p:spPr/>
        <p:txBody>
          <a:bodyPr>
            <a:normAutofit fontScale="85000" lnSpcReduction="20000"/>
          </a:bodyPr>
          <a:lstStyle/>
          <a:p>
            <a:pPr marL="633222" indent="-514350">
              <a:buAutoNum type="arabicPeriod"/>
            </a:pPr>
            <a:r>
              <a:rPr lang="en-US" dirty="0" smtClean="0"/>
              <a:t>Unruly satellite from the beginning.</a:t>
            </a:r>
          </a:p>
          <a:p>
            <a:pPr marL="633222" indent="-514350">
              <a:buAutoNum type="arabicPeriod"/>
            </a:pPr>
            <a:r>
              <a:rPr lang="en-US" dirty="0" smtClean="0"/>
              <a:t>Never able to collectivize Polish and remove the Catholic Church.</a:t>
            </a:r>
          </a:p>
          <a:p>
            <a:pPr marL="633222" indent="-514350">
              <a:buAutoNum type="arabicPeriod"/>
            </a:pPr>
            <a:r>
              <a:rPr lang="en-US" dirty="0" smtClean="0"/>
              <a:t>History of riots and protests—1956 and 1970.</a:t>
            </a:r>
          </a:p>
          <a:p>
            <a:pPr marL="633222" indent="-514350">
              <a:buAutoNum type="arabicPeriod"/>
            </a:pPr>
            <a:r>
              <a:rPr lang="en-US" dirty="0" smtClean="0"/>
              <a:t>Lack of good economy.</a:t>
            </a:r>
          </a:p>
          <a:p>
            <a:pPr marL="633222" indent="-514350">
              <a:buAutoNum type="arabicPeriod"/>
            </a:pPr>
            <a:r>
              <a:rPr lang="en-US" dirty="0" smtClean="0"/>
              <a:t>Election of Pole Karol Wojtyla as Pope John Paul II—focus on human rights.</a:t>
            </a:r>
          </a:p>
          <a:p>
            <a:pPr marL="633222" indent="-514350">
              <a:buAutoNum type="arabicPeriod"/>
            </a:pPr>
            <a:r>
              <a:rPr lang="en-US" dirty="0" smtClean="0"/>
              <a:t>Economic crisis became moral and spiritual.</a:t>
            </a:r>
            <a:endParaRPr lang="en-US" dirty="0"/>
          </a:p>
        </p:txBody>
      </p:sp>
      <p:pic>
        <p:nvPicPr>
          <p:cNvPr id="1026" name="Picture 2" descr="http://euroheritage.net/soli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14600"/>
            <a:ext cx="4182196" cy="2714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Hungary in 1989</a:t>
            </a:r>
          </a:p>
        </p:txBody>
      </p:sp>
      <p:sp>
        <p:nvSpPr>
          <p:cNvPr id="4" name="Content Placeholder 3"/>
          <p:cNvSpPr>
            <a:spLocks noGrp="1"/>
          </p:cNvSpPr>
          <p:nvPr>
            <p:ph sz="half" idx="2"/>
          </p:nvPr>
        </p:nvSpPr>
        <p:spPr/>
        <p:txBody>
          <a:bodyPr>
            <a:normAutofit fontScale="92500" lnSpcReduction="20000"/>
          </a:bodyPr>
          <a:lstStyle/>
          <a:p>
            <a:pPr marL="971550" lvl="1" indent="-514350">
              <a:buAutoNum type="arabicPeriod"/>
            </a:pPr>
            <a:r>
              <a:rPr lang="en-US" dirty="0" smtClean="0"/>
              <a:t>Replacing of Janos Kadar.</a:t>
            </a:r>
          </a:p>
          <a:p>
            <a:pPr marL="971550" lvl="1" indent="-514350">
              <a:buAutoNum type="arabicPeriod"/>
            </a:pPr>
            <a:r>
              <a:rPr lang="en-US" dirty="0" smtClean="0"/>
              <a:t>Hungarian Communist Party agreed to hold free elections in early 1990.</a:t>
            </a:r>
          </a:p>
          <a:p>
            <a:pPr marL="971550" lvl="1" indent="-514350">
              <a:buAutoNum type="arabicPeriod"/>
            </a:pPr>
            <a:r>
              <a:rPr lang="en-US" dirty="0" smtClean="0"/>
              <a:t>Western investment allowed.</a:t>
            </a:r>
          </a:p>
          <a:p>
            <a:pPr marL="971550" lvl="1" indent="-514350">
              <a:buAutoNum type="arabicPeriod"/>
            </a:pPr>
            <a:r>
              <a:rPr lang="en-US" dirty="0" smtClean="0"/>
              <a:t>Multiple parties allowed.</a:t>
            </a:r>
          </a:p>
          <a:p>
            <a:pPr marL="971550" lvl="1" indent="-514350">
              <a:buAutoNum type="arabicPeriod"/>
            </a:pPr>
            <a:r>
              <a:rPr lang="en-US" dirty="0" smtClean="0"/>
              <a:t>Barriers torn down along Austrian border.</a:t>
            </a:r>
          </a:p>
          <a:p>
            <a:pPr marL="971550" lvl="1" indent="-514350">
              <a:buAutoNum type="arabicPeriod"/>
            </a:pPr>
            <a:r>
              <a:rPr lang="en-US" dirty="0" smtClean="0"/>
              <a:t>Opened borders to E. German “vacationers” who then moved to W. Germany.</a:t>
            </a:r>
          </a:p>
          <a:p>
            <a:pPr>
              <a:buNone/>
            </a:pPr>
            <a:endParaRPr lang="en-US" dirty="0"/>
          </a:p>
        </p:txBody>
      </p:sp>
      <p:pic>
        <p:nvPicPr>
          <p:cNvPr id="11266" name="Picture 2" descr="http://germanhistorydocs.ghi-dc.org/images/242978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38399"/>
            <a:ext cx="4336033" cy="381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East Germany in 1989</a:t>
            </a:r>
            <a:endParaRPr lang="en-US" dirty="0"/>
          </a:p>
        </p:txBody>
      </p:sp>
      <p:sp>
        <p:nvSpPr>
          <p:cNvPr id="4" name="Content Placeholder 3"/>
          <p:cNvSpPr>
            <a:spLocks noGrp="1"/>
          </p:cNvSpPr>
          <p:nvPr>
            <p:ph sz="half" idx="2"/>
          </p:nvPr>
        </p:nvSpPr>
        <p:spPr/>
        <p:txBody>
          <a:bodyPr>
            <a:normAutofit fontScale="85000" lnSpcReduction="20000"/>
          </a:bodyPr>
          <a:lstStyle/>
          <a:p>
            <a:pPr marL="633222" indent="-514350">
              <a:buAutoNum type="arabicPeriod"/>
            </a:pPr>
            <a:r>
              <a:rPr lang="en-US" dirty="0" smtClean="0"/>
              <a:t>Flight of East Germans led to homegrown protest movement.</a:t>
            </a:r>
          </a:p>
          <a:p>
            <a:pPr marL="633222" indent="-514350">
              <a:buAutoNum type="arabicPeriod"/>
            </a:pPr>
            <a:r>
              <a:rPr lang="en-US" dirty="0" smtClean="0"/>
              <a:t>Led by intellectuals, environmentalists, and </a:t>
            </a:r>
            <a:r>
              <a:rPr lang="en-US" dirty="0" smtClean="0"/>
              <a:t>Protestant</a:t>
            </a:r>
            <a:r>
              <a:rPr lang="en-US" dirty="0" smtClean="0"/>
              <a:t> </a:t>
            </a:r>
            <a:r>
              <a:rPr lang="en-US" dirty="0" smtClean="0"/>
              <a:t>ministers.  Called for democratic socialism.</a:t>
            </a:r>
          </a:p>
          <a:p>
            <a:pPr marL="633222" indent="-514350">
              <a:buAutoNum type="arabicPeriod"/>
            </a:pPr>
            <a:r>
              <a:rPr lang="en-US" dirty="0" smtClean="0"/>
              <a:t>“Stayers” could not convince “Leavers.”</a:t>
            </a:r>
          </a:p>
          <a:p>
            <a:pPr marL="633222" indent="-514350">
              <a:buAutoNum type="arabicPeriod"/>
            </a:pPr>
            <a:r>
              <a:rPr lang="en-US" dirty="0" smtClean="0"/>
              <a:t>Attempted to stabilize the situation by opening the Berlin Wall in Nov. 1989, led to the quick fall of East German Gov.</a:t>
            </a:r>
            <a:endParaRPr lang="en-US" dirty="0"/>
          </a:p>
        </p:txBody>
      </p:sp>
      <p:pic>
        <p:nvPicPr>
          <p:cNvPr id="12290" name="Picture 2" descr="http://www.historytoday.com/sites/default/files/berlinwall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4416425" cy="3327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5" name="Content Placeholder 4"/>
          <p:cNvSpPr>
            <a:spLocks noGrp="1"/>
          </p:cNvSpPr>
          <p:nvPr>
            <p:ph idx="1"/>
          </p:nvPr>
        </p:nvSpPr>
        <p:spPr/>
        <p:txBody>
          <a:bodyPr/>
          <a:lstStyle/>
          <a:p>
            <a:r>
              <a:rPr lang="en-US" dirty="0" smtClean="0">
                <a:hlinkClick r:id="rId2"/>
              </a:rPr>
              <a:t>Jennings on the Berlin Wall</a:t>
            </a:r>
            <a:endParaRPr lang="en-US" dirty="0" smtClean="0"/>
          </a:p>
          <a:p>
            <a:r>
              <a:rPr lang="en-US" dirty="0" smtClean="0">
                <a:hlinkClick r:id="rId3"/>
              </a:rPr>
              <a:t>fall </a:t>
            </a:r>
            <a:r>
              <a:rPr lang="en-US" smtClean="0">
                <a:hlinkClick r:id="rId3"/>
              </a:rPr>
              <a:t>of </a:t>
            </a:r>
            <a:r>
              <a:rPr lang="en-US" smtClean="0">
                <a:hlinkClick r:id="rId3"/>
              </a:rPr>
              <a:t>Communism</a:t>
            </a:r>
            <a:endParaRPr lang="en-US" dirty="0" smtClean="0"/>
          </a:p>
        </p:txBody>
      </p:sp>
    </p:spTree>
    <p:extLst>
      <p:ext uri="{BB962C8B-B14F-4D97-AF65-F5344CB8AC3E}">
        <p14:creationId xmlns:p14="http://schemas.microsoft.com/office/powerpoint/2010/main" val="775877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Czechoslovakia: “The Velvet Revolution”</a:t>
            </a:r>
          </a:p>
          <a:p>
            <a:pPr marL="971550" lvl="1" indent="-514350">
              <a:buAutoNum type="arabicPeriod"/>
            </a:pPr>
            <a:r>
              <a:rPr lang="en-US" dirty="0" smtClean="0"/>
              <a:t>“In Czechoslovakia, communism died quickly in November-December 1989 in an almost good-humored ousting of communist bosses.  The so-called Velvet Revolution grew out of popular demonstrations led by students, intellectuals, and a dissident playwright turned moral revolutionary named Vaclav Havel.” McKay 1025</a:t>
            </a:r>
          </a:p>
          <a:p>
            <a:pPr marL="971550" lvl="1" indent="-514350">
              <a:buAutoNum type="arabicPeriod"/>
            </a:pPr>
            <a:r>
              <a:rPr lang="en-US" dirty="0" smtClean="0"/>
              <a:t>Protests led to power sharing, which led to the resignation of communist leaders.</a:t>
            </a:r>
          </a:p>
          <a:p>
            <a:pPr marL="971550" lvl="1" indent="-514350">
              <a:buAutoNum type="arabicPeriod"/>
            </a:pPr>
            <a:r>
              <a:rPr lang="en-US" dirty="0" smtClean="0"/>
              <a:t>In 1988, Havel was elected president.</a:t>
            </a:r>
          </a:p>
          <a:p>
            <a:pPr lvl="1">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The Velvet Revolution</a:t>
            </a:r>
          </a:p>
          <a:p>
            <a:pPr marL="118872" indent="0">
              <a:buNone/>
            </a:pPr>
            <a:endParaRPr lang="en-US" dirty="0"/>
          </a:p>
        </p:txBody>
      </p:sp>
      <p:pic>
        <p:nvPicPr>
          <p:cNvPr id="13316" name="Picture 4" descr="File:Praha 1989, Václavské náměstí, da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55" y="2566987"/>
            <a:ext cx="3502627" cy="233362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File:Praha 1989, Václavské náměstí, svatý Vojtěch s transparen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657600"/>
            <a:ext cx="1924050" cy="285273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File:Václav Havel - Freedom and its adversaries confer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9" y="2819400"/>
            <a:ext cx="3510337"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258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Romania in 1989</a:t>
            </a:r>
            <a:endParaRPr lang="en-US" dirty="0"/>
          </a:p>
        </p:txBody>
      </p:sp>
      <p:sp>
        <p:nvSpPr>
          <p:cNvPr id="5" name="Content Placeholder 4"/>
          <p:cNvSpPr>
            <a:spLocks noGrp="1"/>
          </p:cNvSpPr>
          <p:nvPr>
            <p:ph sz="half" idx="2"/>
          </p:nvPr>
        </p:nvSpPr>
        <p:spPr/>
        <p:txBody>
          <a:bodyPr>
            <a:normAutofit fontScale="92500" lnSpcReduction="20000"/>
          </a:bodyPr>
          <a:lstStyle/>
          <a:p>
            <a:pPr marL="633222" indent="-514350">
              <a:buAutoNum type="arabicPeriod"/>
            </a:pPr>
            <a:r>
              <a:rPr lang="en-US" dirty="0" smtClean="0"/>
              <a:t>Only the Romanian revolution was violent and bloody.</a:t>
            </a:r>
          </a:p>
          <a:p>
            <a:pPr marL="633222" indent="-514350">
              <a:buAutoNum type="arabicPeriod"/>
            </a:pPr>
            <a:r>
              <a:rPr lang="en-US" dirty="0" smtClean="0"/>
              <a:t>Communist dictator Nicolae Ceausescu.</a:t>
            </a:r>
          </a:p>
          <a:p>
            <a:pPr marL="633222" indent="-514350">
              <a:buAutoNum type="arabicPeriod"/>
            </a:pPr>
            <a:r>
              <a:rPr lang="en-US" dirty="0" smtClean="0"/>
              <a:t>Ordered his security forces to slaughter thousands of protestors.</a:t>
            </a:r>
          </a:p>
          <a:p>
            <a:pPr marL="633222" indent="-514350">
              <a:buAutoNum type="arabicPeriod"/>
            </a:pPr>
            <a:r>
              <a:rPr lang="en-US" dirty="0" smtClean="0"/>
              <a:t>Armed uprising occurred.</a:t>
            </a:r>
          </a:p>
          <a:p>
            <a:pPr marL="633222" indent="-514350">
              <a:buAutoNum type="arabicPeriod"/>
            </a:pPr>
            <a:r>
              <a:rPr lang="en-US" dirty="0" smtClean="0"/>
              <a:t>He and his wife were eventually captured and executed.</a:t>
            </a:r>
            <a:endParaRPr lang="en-US" dirty="0"/>
          </a:p>
        </p:txBody>
      </p:sp>
      <p:pic>
        <p:nvPicPr>
          <p:cNvPr id="14338" name="Picture 2" descr="Ceausescu arrested, Ceausescu execution, nicolae elena Ceausescu, nicolae Ceausescu, Ceausescu tr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971800"/>
            <a:ext cx="4343400" cy="2571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The Disintegration of the Soviet Union</a:t>
            </a:r>
          </a:p>
          <a:p>
            <a:pPr marL="971550" lvl="1" indent="-514350">
              <a:buAutoNum type="arabicPeriod"/>
            </a:pPr>
            <a:r>
              <a:rPr lang="en-US" dirty="0" smtClean="0"/>
              <a:t>“As 1990 began, revolutionary changes had triumphed in all but two Eastern European states—tiny Albania and the vast Soviet Union.” McKay 1026</a:t>
            </a:r>
          </a:p>
          <a:p>
            <a:pPr marL="971550" lvl="1" indent="-514350">
              <a:buAutoNum type="arabicPeriod"/>
            </a:pPr>
            <a:r>
              <a:rPr lang="en-US" dirty="0" smtClean="0"/>
              <a:t>Feb. 1990, nationalists in the non-Russian republics demanded autonomy and independence and the Communist Party suffered crippling defeats in local elections.</a:t>
            </a:r>
          </a:p>
          <a:p>
            <a:pPr marL="971550" lvl="1" indent="-514350">
              <a:buAutoNum type="arabicPeriod"/>
            </a:pPr>
            <a:r>
              <a:rPr lang="en-US" dirty="0" smtClean="0"/>
              <a:t>Lithuanian Parliament declared independence.  Gorbachev embargoed them but refused to send in troops.</a:t>
            </a:r>
          </a:p>
          <a:p>
            <a:pPr marL="971550" lvl="1" indent="-514350">
              <a:buAutoNum type="arabicPeriod"/>
            </a:pPr>
            <a:r>
              <a:rPr lang="en-US" dirty="0" smtClean="0"/>
              <a:t>Gorbachev abolished the Communist Party’s monopoly and was elected president of the Soviet Universal without universal suffrage.</a:t>
            </a:r>
          </a:p>
          <a:p>
            <a:pPr marL="971550" lvl="1" indent="-514350">
              <a:buAutoNum type="arabicPeriod"/>
            </a:pPr>
            <a:r>
              <a:rPr lang="en-US" dirty="0" smtClean="0"/>
              <a:t>Yeltsin strengthened.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normAutofit fontScale="92500"/>
          </a:bodyPr>
          <a:lstStyle/>
          <a:p>
            <a:r>
              <a:rPr lang="en-US" dirty="0" smtClean="0"/>
              <a:t>Boris Yeltsin</a:t>
            </a:r>
          </a:p>
          <a:p>
            <a:pPr marL="971550" lvl="1" indent="-514350">
              <a:buAutoNum type="arabicPeriod"/>
            </a:pPr>
            <a:r>
              <a:rPr lang="en-US" dirty="0" smtClean="0"/>
              <a:t>Reform communist who embraced democratization.</a:t>
            </a:r>
          </a:p>
          <a:p>
            <a:pPr marL="971550" lvl="1" indent="-514350">
              <a:buAutoNum type="arabicPeriod"/>
            </a:pPr>
            <a:r>
              <a:rPr lang="en-US" dirty="0" smtClean="0"/>
              <a:t>Pushed for “Independence of Russia.”</a:t>
            </a:r>
          </a:p>
          <a:p>
            <a:pPr marL="971550" lvl="1" indent="-514350">
              <a:buAutoNum type="arabicPeriod"/>
            </a:pPr>
            <a:r>
              <a:rPr lang="en-US" dirty="0" smtClean="0"/>
              <a:t>President of Russian Federation Parliament.</a:t>
            </a:r>
          </a:p>
          <a:p>
            <a:pPr marL="971550" lvl="1" indent="-514350">
              <a:buAutoNum type="arabicPeriod"/>
            </a:pPr>
            <a:r>
              <a:rPr lang="en-US" dirty="0" smtClean="0"/>
              <a:t>Gorbachev tried to convert the Soviet Union into a loose confederation, but 15 republics  rejected it.</a:t>
            </a:r>
          </a:p>
          <a:p>
            <a:pPr marL="971550" lvl="1" indent="-514350">
              <a:buAutoNum type="arabicPeriod"/>
            </a:pPr>
            <a:r>
              <a:rPr lang="en-US" dirty="0" smtClean="0"/>
              <a:t>“Opposed by democrats and nationalists, Gorbachev was also challenged again by the communist old guard.” McKay 1028</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Boris Yeltsin </a:t>
            </a:r>
            <a:endParaRPr lang="en-US" dirty="0"/>
          </a:p>
        </p:txBody>
      </p:sp>
      <p:pic>
        <p:nvPicPr>
          <p:cNvPr id="15362" name="Picture 2" descr="File:Борис Николаевич Ельци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16206"/>
            <a:ext cx="2692400" cy="412419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File:Boris Yeltsin 21 February 198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05000"/>
            <a:ext cx="47625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652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Attempted Coup—1991 </a:t>
            </a:r>
          </a:p>
          <a:p>
            <a:pPr marL="971550" lvl="1" indent="-514350">
              <a:buAutoNum type="arabicPeriod"/>
            </a:pPr>
            <a:r>
              <a:rPr lang="en-US" dirty="0" smtClean="0"/>
              <a:t>Defeated by the party congress and on vacation with his family, party hardliners kidnapped Gorbachev and tried to seize power in August 1991.</a:t>
            </a:r>
          </a:p>
          <a:p>
            <a:pPr marL="971550" lvl="1" indent="-514350">
              <a:buAutoNum type="arabicPeriod"/>
            </a:pPr>
            <a:r>
              <a:rPr lang="en-US" dirty="0" smtClean="0"/>
              <a:t>Failed and popular resistance rallied around Yeltsin. Yeltsin declared the “Re-birth of Russia.”</a:t>
            </a:r>
          </a:p>
          <a:p>
            <a:pPr marL="971550" lvl="1" indent="-514350">
              <a:buAutoNum type="arabicPeriod"/>
            </a:pPr>
            <a:r>
              <a:rPr lang="en-US" dirty="0" smtClean="0"/>
              <a:t>Communist party was outlawed.</a:t>
            </a:r>
          </a:p>
          <a:p>
            <a:pPr marL="971550" lvl="1" indent="-514350">
              <a:buAutoNum type="arabicPeriod"/>
            </a:pPr>
            <a:r>
              <a:rPr lang="en-US" dirty="0" smtClean="0"/>
              <a:t>The Soviet Union—and Gorbachev’s job—ceased to exist on December 25, 1991.</a:t>
            </a:r>
          </a:p>
          <a:p>
            <a:pPr marL="971550" lvl="1" indent="-514350">
              <a:buAutoNum type="arabicPeriod"/>
            </a:pPr>
            <a:r>
              <a:rPr lang="en-US" dirty="0" smtClean="0"/>
              <a:t>“Commonwealth of Independent States” in the 1990s.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Revolution, Rebuilding, and New Challenges: 1985 to Present</a:t>
            </a:r>
          </a:p>
        </p:txBody>
      </p:sp>
      <p:sp>
        <p:nvSpPr>
          <p:cNvPr id="6" name="Content Placeholder 5"/>
          <p:cNvSpPr>
            <a:spLocks noGrp="1"/>
          </p:cNvSpPr>
          <p:nvPr>
            <p:ph idx="1"/>
          </p:nvPr>
        </p:nvSpPr>
        <p:spPr/>
        <p:txBody>
          <a:bodyPr/>
          <a:lstStyle/>
          <a:p>
            <a:r>
              <a:rPr lang="en-US" dirty="0" smtClean="0"/>
              <a:t>JPII and Walesa– The Nine Day Pilgrimage  </a:t>
            </a:r>
            <a:endParaRPr lang="en-US" dirty="0"/>
          </a:p>
        </p:txBody>
      </p:sp>
      <p:pic>
        <p:nvPicPr>
          <p:cNvPr id="2050" name="Picture 2" descr="http://t2.gstatic.com/images?q=tbn:ANd9GcTJIMVJyoZ9TJIqo3D-sWxuJ127X6dvJo8tCjtDWOl8Ep0h2nfE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43199"/>
            <a:ext cx="4419600" cy="319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322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hlinkClick r:id="rId2"/>
              </a:rPr>
              <a:t>Attempted Coup of 1991</a:t>
            </a:r>
            <a:endParaRPr lang="en-US" dirty="0" smtClean="0"/>
          </a:p>
          <a:p>
            <a:r>
              <a:rPr lang="en-US" dirty="0" smtClean="0">
                <a:hlinkClick r:id="rId3"/>
              </a:rPr>
              <a:t>Coup Ends </a:t>
            </a:r>
            <a:endParaRPr lang="en-US" dirty="0" smtClean="0"/>
          </a:p>
        </p:txBody>
      </p:sp>
    </p:spTree>
    <p:extLst>
      <p:ext uri="{BB962C8B-B14F-4D97-AF65-F5344CB8AC3E}">
        <p14:creationId xmlns:p14="http://schemas.microsoft.com/office/powerpoint/2010/main" val="1174520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German Unification and the End of the Cold War</a:t>
            </a:r>
          </a:p>
          <a:p>
            <a:pPr marL="971550" lvl="1" indent="-514350">
              <a:buAutoNum type="arabicPeriod"/>
            </a:pPr>
            <a:r>
              <a:rPr lang="en-US" dirty="0" smtClean="0"/>
              <a:t>Reformers in East Germany argued for a “Third Way”.  Closer ties but preserve socialism and East Germany.</a:t>
            </a:r>
          </a:p>
          <a:p>
            <a:pPr marL="971550" lvl="1" indent="-514350">
              <a:buAutoNum type="arabicPeriod"/>
            </a:pPr>
            <a:r>
              <a:rPr lang="en-US" dirty="0" smtClean="0"/>
              <a:t>Failed and East Germany was absorbed into West Germany.</a:t>
            </a:r>
          </a:p>
          <a:p>
            <a:pPr marL="971550" lvl="1" indent="-514350">
              <a:buAutoNum type="arabicPeriod"/>
            </a:pPr>
            <a:r>
              <a:rPr lang="en-US" dirty="0" smtClean="0"/>
              <a:t>Factor One- ½ of East Germans had left for West Germany.  Although most returned, they were exposed to wealth of the west.</a:t>
            </a:r>
          </a:p>
          <a:p>
            <a:pPr marL="971550" lvl="1" indent="-514350">
              <a:buAutoNum type="arabicPeriod"/>
            </a:pPr>
            <a:r>
              <a:rPr lang="en-US" dirty="0" smtClean="0"/>
              <a:t>Factor Two- Chancellor Helmut Kohl and the formation of “The Alliance for Germany”.  Promise of one East Mark for one West Mark.</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lstStyle/>
          <a:p>
            <a:r>
              <a:rPr lang="en-US" dirty="0" smtClean="0"/>
              <a:t>German Unification and the End of the Cold War Cont.</a:t>
            </a:r>
          </a:p>
          <a:p>
            <a:pPr marL="971550" lvl="1" indent="-514350">
              <a:buFont typeface="+mj-lt"/>
              <a:buAutoNum type="arabicPeriod" startAt="5"/>
            </a:pPr>
            <a:r>
              <a:rPr lang="en-US" dirty="0" smtClean="0"/>
              <a:t>The Alliance beat communists in free elections in East Germany in 1990.</a:t>
            </a:r>
          </a:p>
          <a:p>
            <a:pPr marL="971550" lvl="1" indent="-514350">
              <a:buAutoNum type="arabicPeriod" startAt="5"/>
            </a:pPr>
            <a:r>
              <a:rPr lang="en-US" dirty="0" smtClean="0"/>
              <a:t>Gorbachev/ Kohl Deal, July 1990—Loans and promise of no German WMD’s.</a:t>
            </a:r>
          </a:p>
          <a:p>
            <a:pPr marL="971550" lvl="1" indent="-514350">
              <a:buAutoNum type="arabicPeriod" startAt="5"/>
            </a:pPr>
            <a:r>
              <a:rPr lang="en-US" dirty="0" smtClean="0"/>
              <a:t>October 1990, Germany re-unified.</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Chancellor Kohl and Unified Germany </a:t>
            </a:r>
            <a:endParaRPr lang="en-US" dirty="0"/>
          </a:p>
        </p:txBody>
      </p:sp>
      <p:pic>
        <p:nvPicPr>
          <p:cNvPr id="16386" name="Picture 2" descr="File:Bundesarchiv B 145 Bild-F074398-0021, Bonn, Pressekonferenz Bundestagswahlkampf, Koh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4181974" cy="261373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merriam-webster.com/maps/images/maps/germany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19400"/>
            <a:ext cx="352425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272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The Paris Accord</a:t>
            </a:r>
            <a:endParaRPr lang="en-US" dirty="0"/>
          </a:p>
        </p:txBody>
      </p:sp>
      <p:sp>
        <p:nvSpPr>
          <p:cNvPr id="4" name="Content Placeholder 3"/>
          <p:cNvSpPr>
            <a:spLocks noGrp="1"/>
          </p:cNvSpPr>
          <p:nvPr>
            <p:ph sz="half" idx="2"/>
          </p:nvPr>
        </p:nvSpPr>
        <p:spPr/>
        <p:txBody>
          <a:bodyPr>
            <a:normAutofit fontScale="77500" lnSpcReduction="20000"/>
          </a:bodyPr>
          <a:lstStyle/>
          <a:p>
            <a:pPr marL="633222" indent="-514350">
              <a:buAutoNum type="arabicPeriod"/>
            </a:pPr>
            <a:r>
              <a:rPr lang="en-US" dirty="0" smtClean="0"/>
              <a:t>Nov. 1990.</a:t>
            </a:r>
          </a:p>
          <a:p>
            <a:pPr marL="633222" indent="-514350">
              <a:buAutoNum type="arabicPeriod"/>
            </a:pPr>
            <a:r>
              <a:rPr lang="en-US" dirty="0" smtClean="0"/>
              <a:t>Delegates from 22 countries met with the US and USSR.</a:t>
            </a:r>
          </a:p>
          <a:p>
            <a:pPr marL="633222" indent="-514350">
              <a:buAutoNum type="arabicPeriod"/>
            </a:pPr>
            <a:r>
              <a:rPr lang="en-US" dirty="0" smtClean="0"/>
              <a:t>Agreed to scaling down armed forces.</a:t>
            </a:r>
          </a:p>
          <a:p>
            <a:pPr marL="633222" indent="-514350">
              <a:buAutoNum type="arabicPeriod"/>
            </a:pPr>
            <a:r>
              <a:rPr lang="en-US" dirty="0" smtClean="0"/>
              <a:t>Recognized new borders of Europe.</a:t>
            </a:r>
          </a:p>
          <a:p>
            <a:pPr marL="633222" indent="-514350">
              <a:buAutoNum type="arabicPeriod"/>
            </a:pPr>
            <a:r>
              <a:rPr lang="en-US" dirty="0" smtClean="0"/>
              <a:t>“The Paris Accord was for all practical purposes a general peace treaty, bringing an end to World War II and the Cold War that followed.” McKay 1030</a:t>
            </a:r>
          </a:p>
          <a:p>
            <a:pPr marL="633222" indent="-514350">
              <a:buAutoNum type="arabicPeriod"/>
            </a:pPr>
            <a:r>
              <a:rPr lang="en-US" dirty="0" smtClean="0"/>
              <a:t>Bush’s concept of the “New World Order.” 1991</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lstStyle/>
          <a:p>
            <a:r>
              <a:rPr lang="en-US" dirty="0" smtClean="0"/>
              <a:t>Building a New Europe—Common Problems in the 1990’s</a:t>
            </a:r>
            <a:endParaRPr lang="en-US" dirty="0"/>
          </a:p>
        </p:txBody>
      </p:sp>
      <p:sp>
        <p:nvSpPr>
          <p:cNvPr id="4" name="Content Placeholder 3"/>
          <p:cNvSpPr>
            <a:spLocks noGrp="1"/>
          </p:cNvSpPr>
          <p:nvPr>
            <p:ph sz="half" idx="2"/>
          </p:nvPr>
        </p:nvSpPr>
        <p:spPr/>
        <p:txBody>
          <a:bodyPr/>
          <a:lstStyle/>
          <a:p>
            <a:pPr marL="633222" indent="-514350">
              <a:buAutoNum type="arabicPeriod"/>
            </a:pPr>
            <a:r>
              <a:rPr lang="en-US" dirty="0" smtClean="0"/>
              <a:t>Eastern Europe shifted to free market capitalism.</a:t>
            </a:r>
          </a:p>
          <a:p>
            <a:pPr marL="633222" indent="-514350">
              <a:buAutoNum type="arabicPeriod"/>
            </a:pPr>
            <a:r>
              <a:rPr lang="en-US" dirty="0" smtClean="0"/>
              <a:t>Growth of a Globalized Capitalist Economy.</a:t>
            </a:r>
          </a:p>
          <a:p>
            <a:pPr marL="633222" indent="-514350">
              <a:buAutoNum type="arabicPeriod"/>
            </a:pPr>
            <a:r>
              <a:rPr lang="en-US" dirty="0" smtClean="0"/>
              <a:t>Technology played a role in growth of globalization.</a:t>
            </a:r>
          </a:p>
          <a:p>
            <a:pPr marL="633222" indent="-514350">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Resistance to Globalization</a:t>
            </a:r>
            <a:endParaRPr lang="en-US" dirty="0"/>
          </a:p>
        </p:txBody>
      </p:sp>
      <p:sp>
        <p:nvSpPr>
          <p:cNvPr id="4" name="Content Placeholder 3"/>
          <p:cNvSpPr>
            <a:spLocks noGrp="1"/>
          </p:cNvSpPr>
          <p:nvPr>
            <p:ph sz="half" idx="2"/>
          </p:nvPr>
        </p:nvSpPr>
        <p:spPr/>
        <p:txBody>
          <a:bodyPr>
            <a:normAutofit fontScale="85000" lnSpcReduction="20000"/>
          </a:bodyPr>
          <a:lstStyle/>
          <a:p>
            <a:pPr marL="633222" indent="-514350">
              <a:buAutoNum type="arabicPeriod"/>
            </a:pPr>
            <a:r>
              <a:rPr lang="en-US" dirty="0" smtClean="0"/>
              <a:t>“The emergence of a freer global economy, probably did speed up world economic growth as enthusiasts invariably claimed, but it also had powerful and quite negative social consequences.” McKay 1031</a:t>
            </a:r>
          </a:p>
          <a:p>
            <a:pPr marL="633222" indent="-514350">
              <a:buAutoNum type="arabicPeriod"/>
            </a:pPr>
            <a:r>
              <a:rPr lang="en-US" dirty="0" smtClean="0"/>
              <a:t>Unions, Socialists, Supporters of Gov. Programs.</a:t>
            </a:r>
          </a:p>
          <a:p>
            <a:pPr marL="633222" indent="-514350">
              <a:buAutoNum type="arabicPeriod"/>
            </a:pPr>
            <a:r>
              <a:rPr lang="en-US" dirty="0" smtClean="0"/>
              <a:t>Damaged workers in poor and rich countries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Triumph of Liberal Democracy</a:t>
            </a:r>
            <a:endParaRPr lang="en-US" dirty="0"/>
          </a:p>
        </p:txBody>
      </p:sp>
      <p:sp>
        <p:nvSpPr>
          <p:cNvPr id="4" name="Content Placeholder 3"/>
          <p:cNvSpPr>
            <a:spLocks noGrp="1"/>
          </p:cNvSpPr>
          <p:nvPr>
            <p:ph sz="half" idx="2"/>
          </p:nvPr>
        </p:nvSpPr>
        <p:spPr/>
        <p:txBody>
          <a:bodyPr>
            <a:normAutofit lnSpcReduction="10000"/>
          </a:bodyPr>
          <a:lstStyle/>
          <a:p>
            <a:pPr marL="633222" indent="-514350">
              <a:buAutoNum type="arabicPeriod"/>
            </a:pPr>
            <a:r>
              <a:rPr lang="en-US" dirty="0" smtClean="0"/>
              <a:t>Europe had seen the expansion of Liberal Democracy.</a:t>
            </a:r>
          </a:p>
          <a:p>
            <a:pPr marL="633222" indent="-514350">
              <a:buAutoNum type="arabicPeriod"/>
            </a:pPr>
            <a:r>
              <a:rPr lang="en-US" dirty="0" smtClean="0"/>
              <a:t>The Vote, Civil Liberties.</a:t>
            </a:r>
          </a:p>
          <a:p>
            <a:pPr marL="633222" indent="-514350">
              <a:buAutoNum type="arabicPeriod"/>
            </a:pPr>
            <a:r>
              <a:rPr lang="en-US" dirty="0" smtClean="0"/>
              <a:t>Nationalism and National History.  Although re-emergence of nationalism led to ethnic conflict.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6" name="Content Placeholder 5"/>
          <p:cNvSpPr>
            <a:spLocks noGrp="1"/>
          </p:cNvSpPr>
          <p:nvPr>
            <p:ph idx="1"/>
          </p:nvPr>
        </p:nvSpPr>
        <p:spPr/>
        <p:txBody>
          <a:bodyPr/>
          <a:lstStyle/>
          <a:p>
            <a:r>
              <a:rPr lang="en-US" dirty="0" smtClean="0"/>
              <a:t>How did the founding of the EU in 1993 prevent the spread of ethnic conflict?</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smtClean="0"/>
              <a:t>Recasting Russia</a:t>
            </a:r>
            <a:endParaRPr lang="en-US" dirty="0"/>
          </a:p>
        </p:txBody>
      </p:sp>
      <p:sp>
        <p:nvSpPr>
          <p:cNvPr id="6" name="Content Placeholder 5"/>
          <p:cNvSpPr>
            <a:spLocks noGrp="1"/>
          </p:cNvSpPr>
          <p:nvPr>
            <p:ph sz="half" idx="2"/>
          </p:nvPr>
        </p:nvSpPr>
        <p:spPr/>
        <p:txBody>
          <a:bodyPr>
            <a:normAutofit fontScale="77500" lnSpcReduction="20000"/>
          </a:bodyPr>
          <a:lstStyle/>
          <a:p>
            <a:pPr marL="633222" indent="-514350">
              <a:buAutoNum type="arabicPeriod"/>
            </a:pPr>
            <a:r>
              <a:rPr lang="en-US" dirty="0" smtClean="0"/>
              <a:t>President Yeltsin pushed “breakneck” liberalization.</a:t>
            </a:r>
          </a:p>
          <a:p>
            <a:pPr marL="633222" indent="-514350">
              <a:buAutoNum type="arabicPeriod"/>
            </a:pPr>
            <a:r>
              <a:rPr lang="en-US" dirty="0" smtClean="0"/>
              <a:t>Freeze prices, encourage private industry.</a:t>
            </a:r>
          </a:p>
          <a:p>
            <a:pPr marL="633222" indent="-514350">
              <a:buAutoNum type="arabicPeriod"/>
            </a:pPr>
            <a:r>
              <a:rPr lang="en-US" dirty="0" smtClean="0"/>
              <a:t>“Shock Therapy” could bring economic success. However, prices still rose uncontrollably and production fell.</a:t>
            </a:r>
          </a:p>
          <a:p>
            <a:pPr marL="633222" indent="-514350">
              <a:buAutoNum type="arabicPeriod"/>
            </a:pPr>
            <a:r>
              <a:rPr lang="en-US" dirty="0" smtClean="0"/>
              <a:t>“In 1996, the Russian economy produced at least one-third and possible as much as one-half less than in 1991.” McKay 1033</a:t>
            </a:r>
            <a:endParaRPr lang="en-US" dirty="0"/>
          </a:p>
        </p:txBody>
      </p:sp>
      <p:pic>
        <p:nvPicPr>
          <p:cNvPr id="18434" name="Picture 2" descr="File:Russia industrial growth chart Yo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4224770" cy="253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Origins of Polish Revolt</a:t>
            </a:r>
            <a:endParaRPr lang="en-US" dirty="0"/>
          </a:p>
        </p:txBody>
      </p:sp>
      <p:sp>
        <p:nvSpPr>
          <p:cNvPr id="4" name="Content Placeholder 3"/>
          <p:cNvSpPr>
            <a:spLocks noGrp="1"/>
          </p:cNvSpPr>
          <p:nvPr>
            <p:ph sz="half" idx="2"/>
          </p:nvPr>
        </p:nvSpPr>
        <p:spPr/>
        <p:txBody>
          <a:bodyPr>
            <a:normAutofit fontScale="92500" lnSpcReduction="20000"/>
          </a:bodyPr>
          <a:lstStyle/>
          <a:p>
            <a:pPr marL="633222" indent="-514350">
              <a:buAutoNum type="arabicPeriod"/>
            </a:pPr>
            <a:r>
              <a:rPr lang="en-US" dirty="0" smtClean="0"/>
              <a:t>August 1980, workers at the Lenin Shipyard in Gdansk (Danzig) occupied the plant.</a:t>
            </a:r>
          </a:p>
          <a:p>
            <a:pPr marL="633222" indent="-514350">
              <a:buAutoNum type="arabicPeriod"/>
            </a:pPr>
            <a:r>
              <a:rPr lang="en-US" dirty="0" smtClean="0"/>
              <a:t>Other workers joined in Solidarity.</a:t>
            </a:r>
          </a:p>
          <a:p>
            <a:pPr marL="633222" indent="-514350">
              <a:buAutoNum type="arabicPeriod"/>
            </a:pPr>
            <a:r>
              <a:rPr lang="en-US" dirty="0" smtClean="0"/>
              <a:t>Rights demanded—Unions, freedom of speech, release of political prisoners, economic reform.</a:t>
            </a:r>
          </a:p>
          <a:p>
            <a:pPr marL="633222" indent="-514350">
              <a:buAutoNum type="arabicPeriod"/>
            </a:pPr>
            <a:r>
              <a:rPr lang="en-US" dirty="0" smtClean="0"/>
              <a:t>The Gdansk Agreement—Gov. met demands.</a:t>
            </a:r>
            <a:endParaRPr lang="en-US" dirty="0"/>
          </a:p>
        </p:txBody>
      </p:sp>
      <p:pic>
        <p:nvPicPr>
          <p:cNvPr id="3074" name="Picture 2" descr="http://libcom.org/files/Strike_Gdansk_1980%5b1%5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4038600" cy="3571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Why did Russian Economic Liberalization Fail</a:t>
            </a:r>
          </a:p>
          <a:p>
            <a:pPr marL="971550" lvl="1" indent="-514350">
              <a:buAutoNum type="arabicPeriod"/>
            </a:pPr>
            <a:r>
              <a:rPr lang="en-US" dirty="0" smtClean="0"/>
              <a:t>State monopolies became private monopolies.</a:t>
            </a:r>
          </a:p>
          <a:p>
            <a:pPr marL="971550" lvl="1" indent="-514350">
              <a:buAutoNum type="arabicPeriod"/>
            </a:pPr>
            <a:r>
              <a:rPr lang="en-US" dirty="0" smtClean="0"/>
              <a:t>New capitalist elites gained great wealth while many fell into poverty.</a:t>
            </a:r>
          </a:p>
          <a:p>
            <a:pPr marL="971550" lvl="1" indent="-514350">
              <a:buAutoNum type="arabicPeriod"/>
            </a:pPr>
            <a:r>
              <a:rPr lang="en-US" dirty="0" smtClean="0"/>
              <a:t>Corruption of officials as well.  (most wealth concentrated in Moscow)</a:t>
            </a:r>
          </a:p>
          <a:p>
            <a:pPr marL="971550" lvl="1" indent="-514350">
              <a:buAutoNum type="arabicPeriod"/>
            </a:pPr>
            <a:r>
              <a:rPr lang="en-US" dirty="0" smtClean="0"/>
              <a:t>Savings of commoners lost value.</a:t>
            </a:r>
          </a:p>
          <a:p>
            <a:pPr marL="971550" lvl="1" indent="-514350">
              <a:buAutoNum type="arabicPeriod"/>
            </a:pPr>
            <a:r>
              <a:rPr lang="en-US" dirty="0" smtClean="0"/>
              <a:t>Dramatic decrease in life expectancy—male 69 to 58 in five years.</a:t>
            </a:r>
          </a:p>
          <a:p>
            <a:pPr marL="971550" lvl="1" indent="-514350">
              <a:buAutoNum type="arabicPeriod"/>
            </a:pPr>
            <a:r>
              <a:rPr lang="en-US" dirty="0" smtClean="0"/>
              <a:t>Yeltsin seen as in the hands of big business and put down opposition.</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lstStyle/>
          <a:p>
            <a:r>
              <a:rPr lang="en-US" dirty="0" smtClean="0"/>
              <a:t>Russians Lose Faith in Democracy</a:t>
            </a:r>
          </a:p>
          <a:p>
            <a:pPr lvl="1">
              <a:buNone/>
            </a:pPr>
            <a:endParaRPr lang="en-US" dirty="0" smtClean="0"/>
          </a:p>
          <a:p>
            <a:pPr lvl="1">
              <a:buNone/>
            </a:pPr>
            <a:r>
              <a:rPr lang="en-US" dirty="0" smtClean="0"/>
              <a:t>“Many Russians came to equate “democracy” with the corruption, poverty, and national decline they experienced throughout the 1990’s.” McKay 1034</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5" name="Content Placeholder 4"/>
          <p:cNvSpPr>
            <a:spLocks noGrp="1"/>
          </p:cNvSpPr>
          <p:nvPr>
            <p:ph sz="half" idx="1"/>
          </p:nvPr>
        </p:nvSpPr>
        <p:spPr/>
        <p:txBody>
          <a:bodyPr/>
          <a:lstStyle/>
          <a:p>
            <a:r>
              <a:rPr lang="en-US" dirty="0" smtClean="0"/>
              <a:t>Vladimir Putin </a:t>
            </a:r>
            <a:endParaRPr lang="en-US" dirty="0"/>
          </a:p>
        </p:txBody>
      </p:sp>
      <p:sp>
        <p:nvSpPr>
          <p:cNvPr id="6" name="Content Placeholder 5"/>
          <p:cNvSpPr>
            <a:spLocks noGrp="1"/>
          </p:cNvSpPr>
          <p:nvPr>
            <p:ph sz="half" idx="2"/>
          </p:nvPr>
        </p:nvSpPr>
        <p:spPr/>
        <p:txBody>
          <a:bodyPr/>
          <a:lstStyle/>
          <a:p>
            <a:pPr marL="633222" indent="-514350">
              <a:buAutoNum type="arabicPeriod"/>
            </a:pPr>
            <a:r>
              <a:rPr lang="en-US" dirty="0" smtClean="0"/>
              <a:t>“Managed Democracy”</a:t>
            </a:r>
          </a:p>
          <a:p>
            <a:pPr marL="633222" indent="-514350">
              <a:buAutoNum type="arabicPeriod"/>
            </a:pPr>
            <a:r>
              <a:rPr lang="en-US" dirty="0" smtClean="0"/>
              <a:t>Elected President in 2004.</a:t>
            </a:r>
          </a:p>
          <a:p>
            <a:pPr marL="633222" indent="-514350">
              <a:buAutoNum type="arabicPeriod"/>
            </a:pPr>
            <a:r>
              <a:rPr lang="en-US" dirty="0" smtClean="0"/>
              <a:t>Free Markets with Semi-Authoritarian Rule.</a:t>
            </a:r>
          </a:p>
          <a:p>
            <a:pPr marL="633222" indent="-514350">
              <a:buAutoNum type="arabicPeriod"/>
            </a:pPr>
            <a:r>
              <a:rPr lang="en-US" dirty="0" smtClean="0"/>
              <a:t>Liberals in retreat, conservative grew strong.</a:t>
            </a:r>
            <a:endParaRPr lang="en-US" dirty="0"/>
          </a:p>
        </p:txBody>
      </p:sp>
      <p:pic>
        <p:nvPicPr>
          <p:cNvPr id="19458" name="Picture 2" descr="File:Vladimir Putin 1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2743200" cy="3940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Progress in Eastern Europe</a:t>
            </a:r>
          </a:p>
          <a:p>
            <a:pPr marL="971550" lvl="1" indent="-514350">
              <a:buAutoNum type="arabicPeriod"/>
            </a:pPr>
            <a:r>
              <a:rPr lang="en-US" dirty="0" smtClean="0"/>
              <a:t>Many similar problems with shift to capitalism.</a:t>
            </a:r>
          </a:p>
          <a:p>
            <a:pPr marL="971550" lvl="1" indent="-514350">
              <a:buAutoNum type="arabicPeriod"/>
            </a:pPr>
            <a:r>
              <a:rPr lang="en-US" dirty="0" smtClean="0"/>
              <a:t>Growth of nationalism in opposition to communism.</a:t>
            </a:r>
          </a:p>
          <a:p>
            <a:pPr marL="971550" lvl="1" indent="-514350">
              <a:buAutoNum type="arabicPeriod"/>
            </a:pPr>
            <a:r>
              <a:rPr lang="en-US" dirty="0" smtClean="0"/>
              <a:t>Similarities  to WWI—Nationalism and Collapse of Empire.</a:t>
            </a:r>
          </a:p>
          <a:p>
            <a:pPr marL="971550" lvl="1" indent="-514350">
              <a:buAutoNum type="arabicPeriod"/>
            </a:pPr>
            <a:r>
              <a:rPr lang="en-US" dirty="0" smtClean="0"/>
              <a:t>Poland, Czech Republic, and Hungary most successful with transition—Joined NATO.</a:t>
            </a:r>
          </a:p>
          <a:p>
            <a:pPr marL="971550" lvl="1" indent="-514350">
              <a:buAutoNum type="arabicPeriod"/>
            </a:pPr>
            <a:r>
              <a:rPr lang="en-US" dirty="0" smtClean="0"/>
              <a:t>1993 “Velvet Divorce”- Split Czech Republic and Slovakia.</a:t>
            </a:r>
          </a:p>
          <a:p>
            <a:pPr marL="971550" lvl="1" indent="-514350">
              <a:buAutoNum type="arabicPeriod"/>
            </a:pPr>
            <a:r>
              <a:rPr lang="en-US" dirty="0" smtClean="0"/>
              <a:t>Romania and Bulgaria lagged behind.</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Tragedy in Yugoslavia</a:t>
            </a:r>
          </a:p>
          <a:p>
            <a:pPr marL="971550" lvl="1" indent="-514350">
              <a:buAutoNum type="arabicPeriod"/>
            </a:pPr>
            <a:r>
              <a:rPr lang="en-US" dirty="0" smtClean="0"/>
              <a:t>Break-up had origins in death of Tito in 1980.</a:t>
            </a:r>
          </a:p>
          <a:p>
            <a:pPr marL="971550" lvl="1" indent="-514350">
              <a:buAutoNum type="arabicPeriod"/>
            </a:pPr>
            <a:r>
              <a:rPr lang="en-US" dirty="0" smtClean="0"/>
              <a:t>Revolutions of 1989 increased break-up.</a:t>
            </a:r>
          </a:p>
          <a:p>
            <a:pPr marL="971550" lvl="1" indent="-514350">
              <a:buAutoNum type="arabicPeriod"/>
            </a:pPr>
            <a:r>
              <a:rPr lang="en-US" dirty="0" smtClean="0"/>
              <a:t>President Slobodan Milosevic wanted to unite all Serbs in a greater Serbia.</a:t>
            </a:r>
          </a:p>
          <a:p>
            <a:pPr marL="971550" lvl="1" indent="-514350">
              <a:buAutoNum type="arabicPeriod"/>
            </a:pPr>
            <a:r>
              <a:rPr lang="en-US" dirty="0" smtClean="0"/>
              <a:t>Milosevic abolished  self rule in Kosovo where Albanians were majority.</a:t>
            </a:r>
          </a:p>
          <a:p>
            <a:pPr marL="971550" lvl="1" indent="-514350">
              <a:buAutoNum type="arabicPeriod"/>
            </a:pPr>
            <a:r>
              <a:rPr lang="en-US" dirty="0" smtClean="0"/>
              <a:t>June 1991, Slovenia and Croatia declared independence led to attack from Serbia.</a:t>
            </a:r>
          </a:p>
          <a:p>
            <a:pPr marL="971550" lvl="1" indent="-514350">
              <a:buAutoNum type="arabicPeriod"/>
            </a:pPr>
            <a:r>
              <a:rPr lang="en-US" dirty="0" smtClean="0"/>
              <a:t>1992, fighting spread to Bosnia-Herzegovina were they declared Independence.  Serbs refused to live under the rule of a Muslim majority.</a:t>
            </a:r>
          </a:p>
          <a:p>
            <a:pPr marL="971550" lvl="1" indent="-514350">
              <a:buAutoNum type="arabicPeriod"/>
            </a:pPr>
            <a:r>
              <a:rPr lang="en-US" dirty="0" smtClean="0"/>
              <a:t>Bosnian Civil War broke out.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Milosevic and the Bosnian Civil War</a:t>
            </a:r>
            <a:endParaRPr lang="en-US" dirty="0"/>
          </a:p>
        </p:txBody>
      </p:sp>
      <p:pic>
        <p:nvPicPr>
          <p:cNvPr id="20482" name="Picture 2" descr="http://25.media.tumblr.com/tumblr_lmfk9xDjSd1qzezzfo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438400"/>
            <a:ext cx="3333750" cy="429577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mtholyoke.edu/~bonne20s/Bosnian_war_header.n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326" y="2554086"/>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437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5" name="Content Placeholder 4"/>
          <p:cNvSpPr>
            <a:spLocks noGrp="1"/>
          </p:cNvSpPr>
          <p:nvPr>
            <p:ph sz="half" idx="1"/>
          </p:nvPr>
        </p:nvSpPr>
        <p:spPr/>
        <p:txBody>
          <a:bodyPr/>
          <a:lstStyle/>
          <a:p>
            <a:r>
              <a:rPr lang="en-US" dirty="0" smtClean="0"/>
              <a:t>The West and the Bosnian Civil War</a:t>
            </a:r>
            <a:endParaRPr lang="en-US" dirty="0"/>
          </a:p>
        </p:txBody>
      </p:sp>
      <p:sp>
        <p:nvSpPr>
          <p:cNvPr id="6" name="Content Placeholder 5"/>
          <p:cNvSpPr>
            <a:spLocks noGrp="1"/>
          </p:cNvSpPr>
          <p:nvPr>
            <p:ph sz="half" idx="2"/>
          </p:nvPr>
        </p:nvSpPr>
        <p:spPr/>
        <p:txBody>
          <a:bodyPr/>
          <a:lstStyle/>
          <a:p>
            <a:pPr marL="633222" indent="-514350">
              <a:buAutoNum type="arabicPeriod"/>
            </a:pPr>
            <a:r>
              <a:rPr lang="en-US" dirty="0" smtClean="0"/>
              <a:t>The West dragged their feet until 1995 Srebrenica attack.</a:t>
            </a:r>
          </a:p>
          <a:p>
            <a:pPr marL="633222" indent="-514350">
              <a:buAutoNum type="arabicPeriod"/>
            </a:pPr>
            <a:r>
              <a:rPr lang="en-US" dirty="0" smtClean="0"/>
              <a:t>NATO acted and bombed Serbian military targets.</a:t>
            </a:r>
          </a:p>
          <a:p>
            <a:pPr marL="633222" indent="-514350">
              <a:buAutoNum type="arabicPeriod"/>
            </a:pPr>
            <a:r>
              <a:rPr lang="en-US" dirty="0" smtClean="0"/>
              <a:t>Compromise split land between Muslim Croats and Bosnian Serbs. </a:t>
            </a:r>
            <a:endParaRPr lang="en-US" dirty="0"/>
          </a:p>
        </p:txBody>
      </p:sp>
      <p:pic>
        <p:nvPicPr>
          <p:cNvPr id="21506" name="Picture 2" descr="http://www.niod.nl/sites/niod.nl/files/styles/large/public/Surivivors%20of%20the%20attack%20on%20Srebrenica%20arrive%20at%20a%20United%20Nations%20camp.%20Photo%20Ron%20Haviv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24200"/>
            <a:ext cx="4048125" cy="2714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Srebrenica Massacre/ Genocide </a:t>
            </a:r>
          </a:p>
          <a:p>
            <a:endParaRPr lang="en-US" dirty="0"/>
          </a:p>
          <a:p>
            <a:r>
              <a:rPr lang="en-US" dirty="0" smtClean="0">
                <a:hlinkClick r:id="rId2"/>
              </a:rPr>
              <a:t>BBC</a:t>
            </a:r>
            <a:endParaRPr lang="en-US" dirty="0"/>
          </a:p>
        </p:txBody>
      </p:sp>
    </p:spTree>
    <p:extLst>
      <p:ext uri="{BB962C8B-B14F-4D97-AF65-F5344CB8AC3E}">
        <p14:creationId xmlns:p14="http://schemas.microsoft.com/office/powerpoint/2010/main" val="2812156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5" name="Content Placeholder 4"/>
          <p:cNvSpPr>
            <a:spLocks noGrp="1"/>
          </p:cNvSpPr>
          <p:nvPr>
            <p:ph idx="1"/>
          </p:nvPr>
        </p:nvSpPr>
        <p:spPr/>
        <p:txBody>
          <a:bodyPr>
            <a:normAutofit/>
          </a:bodyPr>
          <a:lstStyle/>
          <a:p>
            <a:r>
              <a:rPr lang="en-US" dirty="0" smtClean="0"/>
              <a:t>Kosovo</a:t>
            </a:r>
          </a:p>
          <a:p>
            <a:pPr marL="971550" lvl="1" indent="-514350">
              <a:buAutoNum type="arabicPeriod"/>
            </a:pPr>
            <a:r>
              <a:rPr lang="en-US" dirty="0" smtClean="0"/>
              <a:t>Albanian Muslims in Kosovo gained nothing from Bosnian agreement.</a:t>
            </a:r>
          </a:p>
          <a:p>
            <a:pPr marL="971550" lvl="1" indent="-514350">
              <a:buAutoNum type="arabicPeriod"/>
            </a:pPr>
            <a:r>
              <a:rPr lang="en-US" dirty="0" smtClean="0"/>
              <a:t>Kosovo Liberation Army (KLA) formed in 1998.</a:t>
            </a:r>
          </a:p>
          <a:p>
            <a:pPr marL="971550" lvl="1" indent="-514350">
              <a:buAutoNum type="arabicPeriod"/>
            </a:pPr>
            <a:r>
              <a:rPr lang="en-US" dirty="0" smtClean="0"/>
              <a:t>Serbians attacked KLA militants and civilians.</a:t>
            </a:r>
          </a:p>
          <a:p>
            <a:pPr marL="971550" lvl="1" indent="-514350">
              <a:buAutoNum type="arabicPeriod"/>
            </a:pPr>
            <a:r>
              <a:rPr lang="en-US" dirty="0"/>
              <a:t> </a:t>
            </a:r>
            <a:r>
              <a:rPr lang="en-US" dirty="0" smtClean="0"/>
              <a:t>250,000 refugees.</a:t>
            </a:r>
          </a:p>
          <a:p>
            <a:pPr marL="971550" lvl="1" indent="-514350">
              <a:buAutoNum type="arabicPeriod"/>
            </a:pPr>
            <a:r>
              <a:rPr lang="en-US" dirty="0" smtClean="0"/>
              <a:t>Milosevic refused to give Kosovo self rule.</a:t>
            </a:r>
          </a:p>
          <a:p>
            <a:pPr marL="971550" lvl="1" indent="-514350">
              <a:buAutoNum type="arabicPeriod"/>
            </a:pPr>
            <a:r>
              <a:rPr lang="en-US" dirty="0" smtClean="0"/>
              <a:t>1999 NATO bombed Serbian targets.</a:t>
            </a:r>
          </a:p>
          <a:p>
            <a:pPr marL="457200" lvl="1" indent="0">
              <a:buNone/>
            </a:pPr>
            <a:endParaRPr lang="en-US" dirty="0"/>
          </a:p>
        </p:txBody>
      </p:sp>
    </p:spTree>
    <p:extLst>
      <p:ext uri="{BB962C8B-B14F-4D97-AF65-F5344CB8AC3E}">
        <p14:creationId xmlns:p14="http://schemas.microsoft.com/office/powerpoint/2010/main" val="2222564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The Kosovo War </a:t>
            </a:r>
            <a:endParaRPr lang="en-US" dirty="0"/>
          </a:p>
        </p:txBody>
      </p:sp>
      <p:pic>
        <p:nvPicPr>
          <p:cNvPr id="22532" name="Picture 4" descr="http://www.cnn.com/WORLD/europe/9906/27/kosovo.war.crimes/belgrade.kosovo.prist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06975"/>
            <a:ext cx="283845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File:RCMP in Kosov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439494"/>
            <a:ext cx="4963670" cy="372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11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6" name="Content Placeholder 5"/>
          <p:cNvSpPr>
            <a:spLocks noGrp="1"/>
          </p:cNvSpPr>
          <p:nvPr>
            <p:ph idx="1"/>
          </p:nvPr>
        </p:nvSpPr>
        <p:spPr/>
        <p:txBody>
          <a:bodyPr>
            <a:normAutofit lnSpcReduction="10000"/>
          </a:bodyPr>
          <a:lstStyle/>
          <a:p>
            <a:r>
              <a:rPr lang="en-US" dirty="0" smtClean="0"/>
              <a:t>Solidarity</a:t>
            </a:r>
          </a:p>
          <a:p>
            <a:pPr marL="971550" lvl="1" indent="-514350">
              <a:buAutoNum type="arabicPeriod"/>
            </a:pPr>
            <a:r>
              <a:rPr lang="en-US" dirty="0" smtClean="0"/>
              <a:t>“Led by feisty Lenin shipyards electrician and devout Catholic Lech Walesa, the workers proceeded to organize their free and democratic trade union.  They called it Solidarity.” McKay 1020</a:t>
            </a:r>
          </a:p>
          <a:p>
            <a:pPr marL="971550" lvl="1" indent="-514350">
              <a:buAutoNum type="arabicPeriod"/>
            </a:pPr>
            <a:r>
              <a:rPr lang="en-US" dirty="0" smtClean="0"/>
              <a:t>Became the trade union of the nation.</a:t>
            </a:r>
          </a:p>
          <a:p>
            <a:pPr marL="971550" lvl="1" indent="-514350">
              <a:buAutoNum type="arabicPeriod"/>
            </a:pPr>
            <a:r>
              <a:rPr lang="en-US" dirty="0" smtClean="0"/>
              <a:t>9.5 million members by 1981.</a:t>
            </a:r>
          </a:p>
          <a:p>
            <a:pPr marL="971550" lvl="1" indent="-514350">
              <a:buAutoNum type="arabicPeriod"/>
            </a:pPr>
            <a:r>
              <a:rPr lang="en-US" dirty="0" smtClean="0"/>
              <a:t>Published its own newspaper.</a:t>
            </a:r>
          </a:p>
          <a:p>
            <a:pPr marL="971550" lvl="1" indent="-514350">
              <a:buAutoNum type="arabicPeriod"/>
            </a:pPr>
            <a:r>
              <a:rPr lang="en-US" dirty="0" smtClean="0"/>
              <a:t>Threatened general strike to keep negotiations.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Kosovo and the Humanitarian Crisis </a:t>
            </a:r>
          </a:p>
          <a:p>
            <a:pPr marL="971550" lvl="1" indent="-514350">
              <a:buAutoNum type="arabicPeriod"/>
            </a:pPr>
            <a:r>
              <a:rPr lang="en-US" dirty="0" smtClean="0"/>
              <a:t>780,000 more Kosovars became refugees.</a:t>
            </a:r>
          </a:p>
          <a:p>
            <a:pPr marL="971550" lvl="1" indent="-514350">
              <a:buAutoNum type="arabicPeriod"/>
            </a:pPr>
            <a:r>
              <a:rPr lang="en-US" dirty="0" smtClean="0"/>
              <a:t>NATO eventually forced them out.</a:t>
            </a:r>
          </a:p>
          <a:p>
            <a:pPr marL="971550" lvl="1" indent="-514350">
              <a:buAutoNum type="arabicPeriod"/>
            </a:pPr>
            <a:r>
              <a:rPr lang="en-US" dirty="0"/>
              <a:t> </a:t>
            </a:r>
            <a:r>
              <a:rPr lang="en-US" dirty="0" smtClean="0"/>
              <a:t>Crimes of “Ethnic Cleansing” had occurred against ethnic Albanians in Bosnia and Kosovo. </a:t>
            </a:r>
          </a:p>
          <a:p>
            <a:pPr marL="971550" lvl="1" indent="-514350">
              <a:buAutoNum type="arabicPeriod"/>
            </a:pPr>
            <a:r>
              <a:rPr lang="en-US" dirty="0" smtClean="0"/>
              <a:t>Milosevic was put on trial at the Hague for crimes against humanity. </a:t>
            </a:r>
            <a:endParaRPr lang="en-US" dirty="0"/>
          </a:p>
        </p:txBody>
      </p:sp>
    </p:spTree>
    <p:extLst>
      <p:ext uri="{BB962C8B-B14F-4D97-AF65-F5344CB8AC3E}">
        <p14:creationId xmlns:p14="http://schemas.microsoft.com/office/powerpoint/2010/main" val="212878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Unity and Identity – The European Union and the Eurozone</a:t>
            </a:r>
          </a:p>
          <a:p>
            <a:pPr marL="971550" lvl="1" indent="-514350">
              <a:buAutoNum type="arabicPeriod"/>
            </a:pPr>
            <a:r>
              <a:rPr lang="en-US" dirty="0" smtClean="0"/>
              <a:t>The Single European Act of 1986.</a:t>
            </a:r>
          </a:p>
          <a:p>
            <a:pPr marL="971550" lvl="1" indent="-514350">
              <a:buAutoNum type="arabicPeriod"/>
            </a:pPr>
            <a:r>
              <a:rPr lang="en-US" dirty="0" smtClean="0"/>
              <a:t>European Community renamed itself the European Union in 1993.</a:t>
            </a:r>
          </a:p>
          <a:p>
            <a:pPr marL="971550" lvl="1" indent="-514350">
              <a:buAutoNum type="arabicPeriod"/>
            </a:pPr>
            <a:r>
              <a:rPr lang="en-US" dirty="0" smtClean="0"/>
              <a:t>December 1991, member states met a Maastricht, Netherlands.</a:t>
            </a:r>
          </a:p>
          <a:p>
            <a:pPr marL="971550" lvl="1" indent="-514350">
              <a:buAutoNum type="arabicPeriod"/>
            </a:pPr>
            <a:r>
              <a:rPr lang="en-US" dirty="0" smtClean="0"/>
              <a:t>Maastricht Treaty—Set economic standards and the goal of a common currency.</a:t>
            </a:r>
          </a:p>
          <a:p>
            <a:pPr marL="457200" lvl="1" indent="0">
              <a:buNone/>
            </a:pPr>
            <a:endParaRPr lang="en-US" dirty="0"/>
          </a:p>
        </p:txBody>
      </p:sp>
    </p:spTree>
    <p:extLst>
      <p:ext uri="{BB962C8B-B14F-4D97-AF65-F5344CB8AC3E}">
        <p14:creationId xmlns:p14="http://schemas.microsoft.com/office/powerpoint/2010/main" val="489887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The European Union and the Eurozone</a:t>
            </a:r>
          </a:p>
          <a:p>
            <a:pPr marL="118872" indent="0">
              <a:buNone/>
            </a:pPr>
            <a:endParaRPr lang="en-US" dirty="0" smtClean="0"/>
          </a:p>
          <a:p>
            <a:pPr marL="971550" lvl="1" indent="-514350">
              <a:buAutoNum type="arabicPeriod"/>
            </a:pPr>
            <a:r>
              <a:rPr lang="en-US" dirty="0" smtClean="0"/>
              <a:t>“Battles over budgets and high unemployment throughout the European Union in the 1990’s raised profound questions about the meaning of European identity.” McKay 1040</a:t>
            </a:r>
          </a:p>
          <a:p>
            <a:pPr marL="971550" lvl="1" indent="-514350">
              <a:buAutoNum type="arabicPeriod"/>
            </a:pPr>
            <a:r>
              <a:rPr lang="en-US" dirty="0" smtClean="0"/>
              <a:t>May 1, 2004—EU expanded to 25 countries.</a:t>
            </a:r>
          </a:p>
          <a:p>
            <a:pPr marL="971550" lvl="1" indent="-514350">
              <a:buAutoNum type="arabicPeriod"/>
            </a:pPr>
            <a:r>
              <a:rPr lang="en-US" dirty="0" smtClean="0"/>
              <a:t>2004 failure of a EU constitution. </a:t>
            </a:r>
            <a:endParaRPr lang="en-US" dirty="0"/>
          </a:p>
        </p:txBody>
      </p:sp>
    </p:spTree>
    <p:extLst>
      <p:ext uri="{BB962C8B-B14F-4D97-AF65-F5344CB8AC3E}">
        <p14:creationId xmlns:p14="http://schemas.microsoft.com/office/powerpoint/2010/main" val="435225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The European Union </a:t>
            </a:r>
            <a:endParaRPr lang="en-US" dirty="0"/>
          </a:p>
        </p:txBody>
      </p:sp>
      <p:pic>
        <p:nvPicPr>
          <p:cNvPr id="23556" name="Picture 4" descr="map of Europe showing eastern part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438400"/>
            <a:ext cx="5105400" cy="408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54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Revolution, Rebuilding, and New Challenges: 1985 to Present</a:t>
            </a:r>
          </a:p>
        </p:txBody>
      </p:sp>
      <p:sp>
        <p:nvSpPr>
          <p:cNvPr id="5" name="Content Placeholder 4"/>
          <p:cNvSpPr>
            <a:spLocks noGrp="1"/>
          </p:cNvSpPr>
          <p:nvPr>
            <p:ph sz="half" idx="1"/>
          </p:nvPr>
        </p:nvSpPr>
        <p:spPr/>
        <p:txBody>
          <a:bodyPr/>
          <a:lstStyle/>
          <a:p>
            <a:r>
              <a:rPr lang="en-US" dirty="0" smtClean="0"/>
              <a:t>The Prospect of Population Decline </a:t>
            </a:r>
            <a:endParaRPr lang="en-US" dirty="0"/>
          </a:p>
        </p:txBody>
      </p:sp>
      <p:sp>
        <p:nvSpPr>
          <p:cNvPr id="6" name="Content Placeholder 5"/>
          <p:cNvSpPr>
            <a:spLocks noGrp="1"/>
          </p:cNvSpPr>
          <p:nvPr>
            <p:ph sz="half" idx="2"/>
          </p:nvPr>
        </p:nvSpPr>
        <p:spPr/>
        <p:txBody>
          <a:bodyPr/>
          <a:lstStyle/>
          <a:p>
            <a:pPr marL="633222" indent="-514350">
              <a:buAutoNum type="arabicPeriod"/>
            </a:pPr>
            <a:r>
              <a:rPr lang="en-US" dirty="0" smtClean="0"/>
              <a:t>21</a:t>
            </a:r>
            <a:r>
              <a:rPr lang="en-US" baseline="30000" dirty="0" smtClean="0"/>
              <a:t>st</a:t>
            </a:r>
            <a:r>
              <a:rPr lang="en-US" dirty="0" smtClean="0"/>
              <a:t> century “Baby Bust”.</a:t>
            </a:r>
          </a:p>
          <a:p>
            <a:pPr marL="633222" indent="-514350">
              <a:buAutoNum type="arabicPeriod"/>
            </a:pPr>
            <a:r>
              <a:rPr lang="en-US" dirty="0" smtClean="0"/>
              <a:t>Birthrate in Europe dropped below 2 children per mother.</a:t>
            </a:r>
          </a:p>
          <a:p>
            <a:pPr marL="633222" indent="-514350">
              <a:buAutoNum type="arabicPeriod"/>
            </a:pPr>
            <a:r>
              <a:rPr lang="en-US" dirty="0" smtClean="0"/>
              <a:t>Could have huge impacts of social security and pension problems.</a:t>
            </a:r>
          </a:p>
          <a:p>
            <a:pPr marL="118872" indent="0">
              <a:buNone/>
            </a:pPr>
            <a:endParaRPr lang="en-US" dirty="0"/>
          </a:p>
        </p:txBody>
      </p:sp>
      <p:pic>
        <p:nvPicPr>
          <p:cNvPr id="24578" name="Picture 2" descr="http://www.scotland.gov.uk/Resource/Img/130954/00404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4407763"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572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Revolution, Rebuilding, and New Challenges: 1985 to Present</a:t>
            </a:r>
          </a:p>
        </p:txBody>
      </p:sp>
      <p:sp>
        <p:nvSpPr>
          <p:cNvPr id="6" name="Content Placeholder 5"/>
          <p:cNvSpPr>
            <a:spLocks noGrp="1"/>
          </p:cNvSpPr>
          <p:nvPr>
            <p:ph idx="1"/>
          </p:nvPr>
        </p:nvSpPr>
        <p:spPr/>
        <p:txBody>
          <a:bodyPr>
            <a:normAutofit lnSpcReduction="10000"/>
          </a:bodyPr>
          <a:lstStyle/>
          <a:p>
            <a:r>
              <a:rPr lang="en-US" dirty="0" smtClean="0"/>
              <a:t>The Growth of Immigration</a:t>
            </a:r>
          </a:p>
          <a:p>
            <a:pPr marL="971550" lvl="1" indent="-514350">
              <a:buAutoNum type="arabicPeriod"/>
            </a:pPr>
            <a:r>
              <a:rPr lang="en-US" dirty="0" smtClean="0"/>
              <a:t>Asia, Africa, and Eastern Europe to West Europe.</a:t>
            </a:r>
          </a:p>
          <a:p>
            <a:pPr marL="971550" lvl="1" indent="-514350">
              <a:buAutoNum type="arabicPeriod"/>
            </a:pPr>
            <a:r>
              <a:rPr lang="en-US" dirty="0" smtClean="0"/>
              <a:t>East Europe collapse of communism and Balkan Crisis.</a:t>
            </a:r>
          </a:p>
          <a:p>
            <a:pPr marL="971550" lvl="1" indent="-514350">
              <a:buAutoNum type="arabicPeriod"/>
            </a:pPr>
            <a:r>
              <a:rPr lang="en-US" dirty="0" smtClean="0"/>
              <a:t>Some legal, much illegal, more than U.S. undocumented immigration.</a:t>
            </a:r>
          </a:p>
          <a:p>
            <a:pPr marL="971550" lvl="1" indent="-514350">
              <a:buAutoNum type="arabicPeriod"/>
            </a:pPr>
            <a:r>
              <a:rPr lang="en-US" dirty="0" smtClean="0"/>
              <a:t>EU opening borders made immigration easier.</a:t>
            </a:r>
          </a:p>
          <a:p>
            <a:pPr marL="971550" lvl="1" indent="-514350">
              <a:buAutoNum type="arabicPeriod"/>
            </a:pPr>
            <a:r>
              <a:rPr lang="en-US" dirty="0" smtClean="0"/>
              <a:t>Trafficking of E. European women a problem.</a:t>
            </a:r>
          </a:p>
          <a:p>
            <a:pPr marL="971550" lvl="1" indent="-514350">
              <a:buAutoNum type="arabicPeriod"/>
            </a:pPr>
            <a:r>
              <a:rPr lang="en-US" dirty="0" smtClean="0"/>
              <a:t>W. Europeans resisted immigration especially Muslims from N. Africa and the Middle East. </a:t>
            </a:r>
          </a:p>
          <a:p>
            <a:pPr marL="971550" lvl="1" indent="-514350">
              <a:buAutoNum type="arabicPeriod"/>
            </a:pPr>
            <a:endParaRPr lang="en-US" dirty="0"/>
          </a:p>
        </p:txBody>
      </p:sp>
    </p:spTree>
    <p:extLst>
      <p:ext uri="{BB962C8B-B14F-4D97-AF65-F5344CB8AC3E}">
        <p14:creationId xmlns:p14="http://schemas.microsoft.com/office/powerpoint/2010/main" val="1345232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Revolution, Rebuilding, and New Challenges: 1985 to Present</a:t>
            </a:r>
          </a:p>
        </p:txBody>
      </p:sp>
      <p:sp>
        <p:nvSpPr>
          <p:cNvPr id="7" name="Content Placeholder 6"/>
          <p:cNvSpPr>
            <a:spLocks noGrp="1"/>
          </p:cNvSpPr>
          <p:nvPr>
            <p:ph sz="half" idx="1"/>
          </p:nvPr>
        </p:nvSpPr>
        <p:spPr/>
        <p:txBody>
          <a:bodyPr/>
          <a:lstStyle/>
          <a:p>
            <a:r>
              <a:rPr lang="en-US" dirty="0" smtClean="0"/>
              <a:t>The West and the Islamic World </a:t>
            </a:r>
            <a:endParaRPr lang="en-US" dirty="0"/>
          </a:p>
        </p:txBody>
      </p:sp>
      <p:sp>
        <p:nvSpPr>
          <p:cNvPr id="8" name="Content Placeholder 7"/>
          <p:cNvSpPr>
            <a:spLocks noGrp="1"/>
          </p:cNvSpPr>
          <p:nvPr>
            <p:ph sz="half" idx="2"/>
          </p:nvPr>
        </p:nvSpPr>
        <p:spPr/>
        <p:txBody>
          <a:bodyPr/>
          <a:lstStyle/>
          <a:p>
            <a:pPr marL="633222" indent="-514350">
              <a:buAutoNum type="arabicPeriod"/>
            </a:pPr>
            <a:r>
              <a:rPr lang="en-US" dirty="0" smtClean="0"/>
              <a:t>Post 9-11 world and suspicion of and invasions in the Middle East.</a:t>
            </a:r>
          </a:p>
          <a:p>
            <a:pPr marL="633222" indent="-514350">
              <a:buAutoNum type="arabicPeriod"/>
            </a:pPr>
            <a:r>
              <a:rPr lang="en-US" dirty="0" smtClean="0"/>
              <a:t>Unified over Afghanistan but not Iraq. </a:t>
            </a:r>
            <a:endParaRPr lang="en-US" dirty="0"/>
          </a:p>
        </p:txBody>
      </p:sp>
      <p:pic>
        <p:nvPicPr>
          <p:cNvPr id="25602" name="Picture 2" descr="http://4.bp.blogspot.com/-vnkGMpDoO1A/UTEoOxQaOfI/AAAAAAAAAVk/kDGb-bG6Bdk/s1600/iraq+pro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71800"/>
            <a:ext cx="3333750"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69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sz="half" idx="1"/>
          </p:nvPr>
        </p:nvSpPr>
        <p:spPr/>
        <p:txBody>
          <a:bodyPr>
            <a:normAutofit fontScale="92500" lnSpcReduction="20000"/>
          </a:bodyPr>
          <a:lstStyle/>
          <a:p>
            <a:r>
              <a:rPr lang="en-US" dirty="0" smtClean="0"/>
              <a:t>The West and its Muslim Citizens </a:t>
            </a:r>
            <a:endParaRPr lang="en-US" dirty="0"/>
          </a:p>
        </p:txBody>
      </p:sp>
      <p:sp>
        <p:nvSpPr>
          <p:cNvPr id="4" name="Content Placeholder 3"/>
          <p:cNvSpPr>
            <a:spLocks noGrp="1"/>
          </p:cNvSpPr>
          <p:nvPr>
            <p:ph sz="half" idx="2"/>
          </p:nvPr>
        </p:nvSpPr>
        <p:spPr/>
        <p:txBody>
          <a:bodyPr>
            <a:normAutofit fontScale="92500" lnSpcReduction="20000"/>
          </a:bodyPr>
          <a:lstStyle/>
          <a:p>
            <a:pPr marL="633222" indent="-514350">
              <a:buAutoNum type="arabicPeriod"/>
            </a:pPr>
            <a:r>
              <a:rPr lang="en-US" dirty="0" smtClean="0"/>
              <a:t>2004 and 2005, Madrid and London bombings created fear.</a:t>
            </a:r>
          </a:p>
          <a:p>
            <a:pPr marL="633222" indent="-514350">
              <a:buAutoNum type="arabicPeriod"/>
            </a:pPr>
            <a:r>
              <a:rPr lang="en-US" dirty="0" smtClean="0"/>
              <a:t>Murder of Theo van Gough created fear of loss of “freedoms.”</a:t>
            </a:r>
          </a:p>
          <a:p>
            <a:pPr marL="633222" indent="-514350">
              <a:buAutoNum type="arabicPeriod"/>
            </a:pPr>
            <a:r>
              <a:rPr lang="en-US" dirty="0" smtClean="0"/>
              <a:t>Europeans reacted against immigration.  Sense of loss of security and Enlightenment tradition.</a:t>
            </a:r>
          </a:p>
          <a:p>
            <a:pPr marL="633222" indent="-514350">
              <a:buAutoNum type="arabicPeriod"/>
            </a:pPr>
            <a:r>
              <a:rPr lang="en-US" dirty="0" smtClean="0"/>
              <a:t>Muslim immigrants have unequal share of poverty.  </a:t>
            </a:r>
            <a:endParaRPr lang="en-US" dirty="0"/>
          </a:p>
        </p:txBody>
      </p:sp>
      <p:pic>
        <p:nvPicPr>
          <p:cNvPr id="27650" name="Picture 2" descr="File:Russell square ambulanc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3654425" cy="27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0465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t>French Veil Law Controversy </a:t>
            </a:r>
            <a:endParaRPr lang="en-US" dirty="0"/>
          </a:p>
        </p:txBody>
      </p:sp>
      <p:pic>
        <p:nvPicPr>
          <p:cNvPr id="26626" name="Picture 2" descr="http://1.bp.blogspot.com/-S-DEkvk__hM/TaRx52vi80I/AAAAAAAAG5U/p7IIZO9lzgo/s1600/Niqab-F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19400"/>
            <a:ext cx="53721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66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smtClean="0">
                <a:hlinkClick r:id="rId2"/>
              </a:rPr>
              <a:t>Solidarity</a:t>
            </a:r>
            <a:endParaRPr lang="en-US" dirty="0"/>
          </a:p>
        </p:txBody>
      </p:sp>
    </p:spTree>
    <p:extLst>
      <p:ext uri="{BB962C8B-B14F-4D97-AF65-F5344CB8AC3E}">
        <p14:creationId xmlns:p14="http://schemas.microsoft.com/office/powerpoint/2010/main" val="1576627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lstStyle/>
          <a:p>
            <a:r>
              <a:rPr lang="en-US" dirty="0" smtClean="0"/>
              <a:t>Solidarity cont.</a:t>
            </a:r>
          </a:p>
          <a:p>
            <a:pPr marL="971550" lvl="1" indent="-514350">
              <a:buFont typeface="+mj-lt"/>
              <a:buAutoNum type="arabicPeriod" startAt="6"/>
            </a:pPr>
            <a:r>
              <a:rPr lang="en-US" dirty="0" smtClean="0"/>
              <a:t>“Self-limiting Rev.” to avoid USSR intervention.</a:t>
            </a:r>
          </a:p>
          <a:p>
            <a:pPr marL="971550" lvl="1" indent="-514350">
              <a:buAutoNum type="arabicPeriod" startAt="6"/>
            </a:pPr>
            <a:r>
              <a:rPr lang="en-US" dirty="0" smtClean="0"/>
              <a:t>But “In December 1981, Communist leader Gen. Wojciech Jaruzelski suddenly struck, proclaiming martial law, arresting Solidarity’s leader, and ‘saving’ the nation.” McKay 1021</a:t>
            </a:r>
          </a:p>
          <a:p>
            <a:pPr marL="971550" lvl="1" indent="-514350">
              <a:buAutoNum type="arabicPeriod" startAt="6"/>
            </a:pPr>
            <a:r>
              <a:rPr lang="en-US" dirty="0" smtClean="0"/>
              <a:t>Driven underground but alive.</a:t>
            </a:r>
          </a:p>
          <a:p>
            <a:pPr marL="971550" lvl="1" indent="-514350">
              <a:buAutoNum type="arabicPeriod" startAt="6"/>
            </a:pPr>
            <a:r>
              <a:rPr lang="en-US" dirty="0" smtClean="0"/>
              <a:t>Showed desire of Eastern Europe’s for freedom and national self-determination.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Revolution, Rebuilding, and New Challenges: 1985 to Present</a:t>
            </a:r>
          </a:p>
        </p:txBody>
      </p:sp>
      <p:sp>
        <p:nvSpPr>
          <p:cNvPr id="3" name="Content Placeholder 2"/>
          <p:cNvSpPr>
            <a:spLocks noGrp="1"/>
          </p:cNvSpPr>
          <p:nvPr>
            <p:ph idx="1"/>
          </p:nvPr>
        </p:nvSpPr>
        <p:spPr/>
        <p:txBody>
          <a:bodyPr/>
          <a:lstStyle/>
          <a:p>
            <a:r>
              <a:rPr lang="en-US" dirty="0"/>
              <a:t>Wojciech </a:t>
            </a:r>
            <a:r>
              <a:rPr lang="en-US" dirty="0" smtClean="0"/>
              <a:t>Jaruzelski and Martial Law in Poland</a:t>
            </a:r>
            <a:endParaRPr lang="en-US" dirty="0"/>
          </a:p>
        </p:txBody>
      </p:sp>
      <p:pic>
        <p:nvPicPr>
          <p:cNvPr id="4098" name="Picture 2" descr="http://www.eioba.org/files/user21238/a164420/4135pjaruzels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20" y="2438400"/>
            <a:ext cx="4267200" cy="425302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le:20061213 inscenizacja stan wojenny cztere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194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24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Rebuilding, and New Challenges: 1985 to Present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Gorbachev’s Reforms in the Soviet Union</a:t>
            </a:r>
          </a:p>
          <a:p>
            <a:pPr marL="971550" lvl="1" indent="-514350">
              <a:buAutoNum type="arabicPeriod"/>
            </a:pPr>
            <a:r>
              <a:rPr lang="en-US" dirty="0" smtClean="0"/>
              <a:t>“Yet the massive state and party bureaucracy was a mixed blessing.  It safeguarded the elite, but it promoted apathy in the masses.” McKay 1022</a:t>
            </a:r>
          </a:p>
          <a:p>
            <a:pPr marL="971550" lvl="1" indent="-514350">
              <a:buAutoNum type="arabicPeriod"/>
            </a:pPr>
            <a:r>
              <a:rPr lang="en-US" dirty="0" smtClean="0"/>
              <a:t>Transition from Brezhnev to Gorbachev—failure of Yuri Andropov.</a:t>
            </a:r>
          </a:p>
          <a:p>
            <a:pPr marL="971550" lvl="1" indent="-514350">
              <a:buAutoNum type="arabicPeriod"/>
            </a:pPr>
            <a:r>
              <a:rPr lang="en-US" dirty="0" smtClean="0"/>
              <a:t>Realized they were falling behind—save communism though reforms.</a:t>
            </a:r>
          </a:p>
          <a:p>
            <a:pPr marL="971550" lvl="1" indent="-514350">
              <a:buAutoNum type="arabicPeriod"/>
            </a:pPr>
            <a:r>
              <a:rPr lang="en-US" dirty="0" smtClean="0"/>
              <a:t>Stop of arms race with West to pay for improvement at home—better relations with West.</a:t>
            </a:r>
          </a:p>
          <a:p>
            <a:pPr marL="971550" lvl="1" indent="-514350">
              <a:buAutoNum type="arabicPeriod"/>
            </a:pPr>
            <a:r>
              <a:rPr lang="en-US" dirty="0" smtClean="0"/>
              <a:t>Attacked incompetence and corruption.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1233</TotalTime>
  <Words>3045</Words>
  <Application>Microsoft Office PowerPoint</Application>
  <PresentationFormat>On-screen Show (4:3)</PresentationFormat>
  <Paragraphs>293</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Module</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lpstr>Revolution, Rebuilding, and New Challenges: 1985 to Present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 Rebuilding, and New Challenges: 1985 to Present</dc:title>
  <dc:creator>Matthew Clifford</dc:creator>
  <cp:lastModifiedBy>VHHS</cp:lastModifiedBy>
  <cp:revision>112</cp:revision>
  <dcterms:created xsi:type="dcterms:W3CDTF">2013-05-04T19:52:14Z</dcterms:created>
  <dcterms:modified xsi:type="dcterms:W3CDTF">2013-05-08T17:31:49Z</dcterms:modified>
</cp:coreProperties>
</file>