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3" r:id="rId15"/>
    <p:sldId id="269" r:id="rId16"/>
    <p:sldId id="282" r:id="rId17"/>
    <p:sldId id="270" r:id="rId18"/>
    <p:sldId id="271" r:id="rId19"/>
    <p:sldId id="273" r:id="rId20"/>
    <p:sldId id="274" r:id="rId21"/>
    <p:sldId id="275" r:id="rId22"/>
    <p:sldId id="279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8FEFA-E626-457D-BFDA-4AB4C1626BD1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B92B1-233D-439A-8FF4-384C4A6BB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579-94B1-44D1-8D93-D1EEB939CF0C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FF4E-6F71-49AF-BDD0-89B2D541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5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579-94B1-44D1-8D93-D1EEB939CF0C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FF4E-6F71-49AF-BDD0-89B2D541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0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579-94B1-44D1-8D93-D1EEB939CF0C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FF4E-6F71-49AF-BDD0-89B2D541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6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579-94B1-44D1-8D93-D1EEB939CF0C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FF4E-6F71-49AF-BDD0-89B2D5410E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1326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579-94B1-44D1-8D93-D1EEB939CF0C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FF4E-6F71-49AF-BDD0-89B2D541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90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579-94B1-44D1-8D93-D1EEB939CF0C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FF4E-6F71-49AF-BDD0-89B2D541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37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579-94B1-44D1-8D93-D1EEB939CF0C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FF4E-6F71-49AF-BDD0-89B2D541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40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579-94B1-44D1-8D93-D1EEB939CF0C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FF4E-6F71-49AF-BDD0-89B2D541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56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579-94B1-44D1-8D93-D1EEB939CF0C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FF4E-6F71-49AF-BDD0-89B2D541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0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579-94B1-44D1-8D93-D1EEB939CF0C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FF4E-6F71-49AF-BDD0-89B2D541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4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579-94B1-44D1-8D93-D1EEB939CF0C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FF4E-6F71-49AF-BDD0-89B2D541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1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579-94B1-44D1-8D93-D1EEB939CF0C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FF4E-6F71-49AF-BDD0-89B2D541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6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579-94B1-44D1-8D93-D1EEB939CF0C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FF4E-6F71-49AF-BDD0-89B2D541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5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579-94B1-44D1-8D93-D1EEB939CF0C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FF4E-6F71-49AF-BDD0-89B2D541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3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579-94B1-44D1-8D93-D1EEB939CF0C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FF4E-6F71-49AF-BDD0-89B2D541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7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579-94B1-44D1-8D93-D1EEB939CF0C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FF4E-6F71-49AF-BDD0-89B2D541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0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579-94B1-44D1-8D93-D1EEB939CF0C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FF4E-6F71-49AF-BDD0-89B2D541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8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13A9579-94B1-44D1-8D93-D1EEB939CF0C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3FF4E-6F71-49AF-BDD0-89B2D541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0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Stewart Dynasty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100 years and a 180 change</a:t>
            </a:r>
          </a:p>
        </p:txBody>
      </p:sp>
    </p:spTree>
    <p:extLst>
      <p:ext uri="{BB962C8B-B14F-4D97-AF65-F5344CB8AC3E}">
        <p14:creationId xmlns:p14="http://schemas.microsoft.com/office/powerpoint/2010/main" val="4253301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Commonwealth (1649-1660)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244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200" dirty="0"/>
              <a:t>1649-1660 – period during which the Stuarts were out of power in England (Interregnum)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Parliament was dismissed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Cromwell becomes “Lord Protector”</a:t>
            </a:r>
          </a:p>
          <a:p>
            <a:pPr lvl="1">
              <a:defRPr/>
            </a:pPr>
            <a:r>
              <a:rPr lang="en-US" dirty="0"/>
              <a:t>Republican Constitution</a:t>
            </a:r>
          </a:p>
          <a:p>
            <a:pPr lvl="1">
              <a:defRPr/>
            </a:pPr>
            <a:r>
              <a:rPr lang="en-US" dirty="0"/>
              <a:t>But was it really? </a:t>
            </a:r>
          </a:p>
          <a:p>
            <a:pPr lvl="1">
              <a:defRPr/>
            </a:pPr>
            <a:r>
              <a:rPr lang="en-US" dirty="0"/>
              <a:t>Military districts, rips up the  new Constitution </a:t>
            </a:r>
          </a:p>
          <a:p>
            <a:pPr lvl="1">
              <a:defRPr/>
            </a:pPr>
            <a:endParaRPr lang="en-US" dirty="0"/>
          </a:p>
        </p:txBody>
      </p:sp>
      <p:pic>
        <p:nvPicPr>
          <p:cNvPr id="20482" name="Picture 2" descr="Image result for oliver cromwel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0119" y="3343275"/>
            <a:ext cx="3231805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/>
          </a:p>
        </p:txBody>
      </p:sp>
      <p:pic>
        <p:nvPicPr>
          <p:cNvPr id="10244" name="Picture 2" descr="http://i281.photobucket.com/albums/kk204/StudentHandoutsInc/People/CromwellRefusingtheEnglishCrown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1" y="0"/>
            <a:ext cx="100372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97" y="554318"/>
            <a:ext cx="10544403" cy="140053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Cromwell &amp; the Puritan Revolution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53142" y="1600200"/>
            <a:ext cx="11538858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Tried to create a Puritan society in England by banning “sinful” activities</a:t>
            </a:r>
          </a:p>
          <a:p>
            <a:pPr lvl="1"/>
            <a:r>
              <a:rPr lang="en-US" sz="2000" dirty="0"/>
              <a:t>Brothels </a:t>
            </a:r>
          </a:p>
          <a:p>
            <a:pPr lvl="1"/>
            <a:r>
              <a:rPr lang="en-US" sz="2000" dirty="0"/>
              <a:t>Alehouses</a:t>
            </a:r>
          </a:p>
          <a:p>
            <a:pPr lvl="1"/>
            <a:r>
              <a:rPr lang="en-US" sz="2000" dirty="0"/>
              <a:t>Cursing </a:t>
            </a:r>
          </a:p>
          <a:p>
            <a:pPr lvl="1"/>
            <a:r>
              <a:rPr lang="en-US" sz="2000" dirty="0"/>
              <a:t>Theater</a:t>
            </a:r>
          </a:p>
          <a:p>
            <a:pPr lvl="1"/>
            <a:r>
              <a:rPr lang="en-US" sz="2000" dirty="0"/>
              <a:t>Dancing</a:t>
            </a:r>
          </a:p>
          <a:p>
            <a:pPr lvl="1"/>
            <a:r>
              <a:rPr lang="en-US" sz="2000" dirty="0"/>
              <a:t>Sports</a:t>
            </a:r>
          </a:p>
          <a:p>
            <a:pPr lvl="1"/>
            <a:r>
              <a:rPr lang="en-US" sz="2000" dirty="0"/>
              <a:t>Basically…fun</a:t>
            </a:r>
          </a:p>
          <a:p>
            <a:pPr eaLnBrk="1" hangingPunct="1"/>
            <a:r>
              <a:rPr lang="en-US" sz="2400" dirty="0"/>
              <a:t>Some religious toleration</a:t>
            </a:r>
          </a:p>
          <a:p>
            <a:pPr lvl="1"/>
            <a:r>
              <a:rPr lang="en-US" sz="2200" dirty="0"/>
              <a:t>Protestants were tolerated; Catholics were not tolerated</a:t>
            </a:r>
          </a:p>
          <a:p>
            <a:pPr lvl="1"/>
            <a:r>
              <a:rPr lang="en-US" sz="2000" dirty="0"/>
              <a:t>Jews expelled in 1290; Cromwell let them back into England</a:t>
            </a:r>
          </a:p>
          <a:p>
            <a:pPr lvl="1" eaLnBrk="1" hangingPunct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29" y="217714"/>
            <a:ext cx="109728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Conquest of Ireland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5715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English had ruled and colonized Ireland for over 500 years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200" dirty="0"/>
              <a:t>But Irish disliked and fought against foreign rule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200" dirty="0"/>
              <a:t>Most Irish were Catholic and opposed to Protestant Puritan reforms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200" dirty="0"/>
              <a:t>Cromwell was extremely anti-Catholic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Irish rebelled against Cromwell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200" dirty="0"/>
              <a:t>Cromwell’s New Model Army landed in Ireland in 1649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200" dirty="0"/>
              <a:t>Fighting was bitter and violent</a:t>
            </a:r>
          </a:p>
          <a:p>
            <a:pPr lvl="1">
              <a:defRPr/>
            </a:pPr>
            <a:r>
              <a:rPr lang="en-US" sz="2200" dirty="0"/>
              <a:t>Forcibly evicted civilians and destroyed food supplies, sparking a large famine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/>
              <a:t>Act of Settlement </a:t>
            </a:r>
            <a:r>
              <a:rPr lang="en-US" sz="2400" dirty="0"/>
              <a:t>(1652)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200" dirty="0"/>
              <a:t>Cromwell’s forces won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200" dirty="0"/>
              <a:t>Catholic land confiscated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200" dirty="0"/>
              <a:t>Circa 12,000 soldiers were paid with confiscated Irish lands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200" dirty="0"/>
              <a:t>The class of Catholic landowners was destroyed in Ireland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900" dirty="0"/>
              <a:t>Irish came to work as tenant farmers on their ancestral lands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age result for ireland after cromw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225" y="0"/>
            <a:ext cx="109929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Restoration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403771" cy="464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Oliver Cromwell died in 1658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/>
              <a:t>His son, Richard Cromwell, briefly ruled after his death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Parliament invited Charles I’s son Charles II to be king</a:t>
            </a:r>
          </a:p>
          <a:p>
            <a:r>
              <a:rPr lang="en-US" sz="2400" dirty="0"/>
              <a:t>Nicknamed “the Merry Monarch” </a:t>
            </a:r>
          </a:p>
          <a:p>
            <a:pPr lvl="1"/>
            <a:r>
              <a:rPr lang="en-US" sz="2200" dirty="0"/>
              <a:t>Restored theatres (dirty comedies), sporting events, and dancing (… basically, fun)</a:t>
            </a:r>
          </a:p>
          <a:p>
            <a:pPr lvl="1"/>
            <a:r>
              <a:rPr lang="en-US" sz="2200" dirty="0"/>
              <a:t>Liked to have fun with the ladies (Scandals!)</a:t>
            </a:r>
          </a:p>
          <a:p>
            <a:r>
              <a:rPr lang="en-US" sz="2400" dirty="0"/>
              <a:t>Had the body of Cromwell disinterred, hanged, and beheaded in 1661.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6909" y="1620698"/>
            <a:ext cx="2305091" cy="287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6492" y="0"/>
            <a:ext cx="2061851" cy="249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4356" y="3931798"/>
            <a:ext cx="2282155" cy="290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9582" y="4165601"/>
            <a:ext cx="1688053" cy="240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795" y="5259080"/>
            <a:ext cx="1268984" cy="159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3/31/Charles_II_of_England_in_Coronation_rob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4743" y="841829"/>
            <a:ext cx="3817257" cy="38172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Restoration: Charles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Clarendon Code (1661-1665)</a:t>
            </a:r>
          </a:p>
          <a:p>
            <a:pPr lvl="1"/>
            <a:r>
              <a:rPr lang="en-US" sz="2000" dirty="0"/>
              <a:t>Restored Anglicanism as the established religion</a:t>
            </a:r>
          </a:p>
          <a:p>
            <a:r>
              <a:rPr lang="en-US" dirty="0"/>
              <a:t>The Test Act 1673 imposed stiff penalties on nonconformists</a:t>
            </a:r>
          </a:p>
          <a:p>
            <a:r>
              <a:rPr lang="en-US" dirty="0"/>
              <a:t>Anglo –Dutch Wars</a:t>
            </a:r>
            <a:r>
              <a:rPr lang="en-US" dirty="0">
                <a:sym typeface="Wingdings" pitchFamily="2" charset="2"/>
              </a:rPr>
              <a:t> who controls maritime commerce </a:t>
            </a:r>
            <a:endParaRPr lang="en-US" dirty="0"/>
          </a:p>
          <a:p>
            <a:r>
              <a:rPr lang="en-US" dirty="0"/>
              <a:t>Great Fire of London (September 2-March, 1666-7)</a:t>
            </a:r>
          </a:p>
          <a:p>
            <a:pPr lvl="1"/>
            <a:r>
              <a:rPr lang="en-US" dirty="0"/>
              <a:t>Destroyed 2/3 of the buildings of London.</a:t>
            </a:r>
          </a:p>
          <a:p>
            <a:pPr lvl="1"/>
            <a:r>
              <a:rPr lang="en-US" dirty="0"/>
              <a:t>Sir Christopher Wren, architect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2" name="Picture 4" descr="Image result for great fire of lond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4318" y="4779055"/>
            <a:ext cx="3533775" cy="1781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Political Parties Develop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0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Charles II died in 1685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/>
              <a:t>He had no legitimate son (though plenty illegitimate)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/>
              <a:t>Converts to Catholicism at death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First political parties in Parliament debated who’d be heir to the throne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Tories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 dirty="0"/>
              <a:t>Supported Charles II’s brother, James, who was a Catholic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Whigs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 dirty="0"/>
              <a:t>Did not want a Catholic monarch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James II came to the throne in 1685 when his brother, Charles II, died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s://upload.wikimedia.org/wikipedia/commons/d/dd/King_James_II_by_Sir_Godfrey_Kneller,_B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0886" y="1239519"/>
            <a:ext cx="3135935" cy="51782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Reign of James II (1685-1688)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83658"/>
            <a:ext cx="8946541" cy="456474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James II put Catholics in power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He dissolved Parliament when it objected</a:t>
            </a:r>
          </a:p>
          <a:p>
            <a:pPr>
              <a:defRPr/>
            </a:pPr>
            <a:r>
              <a:rPr lang="en-US" sz="2600" dirty="0"/>
              <a:t>Wife – Anne Hyde </a:t>
            </a:r>
          </a:p>
          <a:p>
            <a:pPr lvl="1">
              <a:defRPr/>
            </a:pPr>
            <a:r>
              <a:rPr lang="en-US" sz="2600" dirty="0"/>
              <a:t>Daughters Anne and Mary raised as Protestants</a:t>
            </a:r>
          </a:p>
          <a:p>
            <a:pPr lvl="2">
              <a:defRPr/>
            </a:pPr>
            <a:r>
              <a:rPr lang="en-US" sz="2200" dirty="0"/>
              <a:t>Mary marries cousin Prince William of Orange (Dutch)</a:t>
            </a:r>
          </a:p>
          <a:p>
            <a:pPr>
              <a:defRPr/>
            </a:pPr>
            <a:r>
              <a:rPr lang="en-US" sz="2600" dirty="0"/>
              <a:t>Second wife – Mary of Modena – Catholic </a:t>
            </a:r>
          </a:p>
          <a:p>
            <a:pPr lvl="1">
              <a:defRPr/>
            </a:pPr>
            <a:r>
              <a:rPr lang="en-US" sz="2200" dirty="0"/>
              <a:t>Gave birth to son, James Francis Edward Stuart</a:t>
            </a:r>
          </a:p>
        </p:txBody>
      </p:sp>
      <p:sp>
        <p:nvSpPr>
          <p:cNvPr id="14338" name="AutoShape 2" descr="Image result for james 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Image result for james 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29" y="406399"/>
            <a:ext cx="109728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Glorious Revolution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277256" y="1524000"/>
            <a:ext cx="10595429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William of Orange &amp; Mary invited to co-rule</a:t>
            </a:r>
          </a:p>
          <a:p>
            <a:pPr eaLnBrk="1" hangingPunct="1"/>
            <a:r>
              <a:rPr lang="en-US" sz="2800" dirty="0"/>
              <a:t>James II flees to France</a:t>
            </a:r>
          </a:p>
          <a:p>
            <a:pPr lvl="1"/>
            <a:r>
              <a:rPr lang="en-US" sz="2600" dirty="0"/>
              <a:t>“The Old Pretender”</a:t>
            </a:r>
          </a:p>
          <a:p>
            <a:pPr marL="457200" lvl="1" indent="0">
              <a:buNone/>
            </a:pPr>
            <a:endParaRPr lang="en-US" sz="2600" dirty="0"/>
          </a:p>
        </p:txBody>
      </p:sp>
      <p:pic>
        <p:nvPicPr>
          <p:cNvPr id="13314" name="Picture 2" descr="https://artemisiasroyalden.files.wordpress.com/2013/02/1-william-mar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197994"/>
            <a:ext cx="5943600" cy="4660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Death of Elizabeth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1601: England begins correspondence with James VI of Scotland </a:t>
            </a:r>
          </a:p>
          <a:p>
            <a:pPr lvl="1"/>
            <a:r>
              <a:rPr lang="en-US" sz="2000" dirty="0"/>
              <a:t>Son of Mary Queen of Scots</a:t>
            </a:r>
          </a:p>
          <a:p>
            <a:pPr lvl="1"/>
            <a:r>
              <a:rPr lang="en-US" sz="2000" dirty="0"/>
              <a:t>Named king of Scotland at 13 months old in 1567</a:t>
            </a:r>
          </a:p>
          <a:p>
            <a:r>
              <a:rPr lang="en-US" sz="2400" dirty="0"/>
              <a:t>1603: Elizabeth dies and James named Heir</a:t>
            </a:r>
          </a:p>
          <a:p>
            <a:r>
              <a:rPr lang="en-US" sz="2400" dirty="0"/>
              <a:t>Unifies England, Ireland, &amp; Scotland in name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289" y="2676169"/>
            <a:ext cx="2733261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4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English Bill of Rights (1689)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103312" y="1654630"/>
            <a:ext cx="9942059" cy="459377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dirty="0"/>
              <a:t>England became a constitutional monarchy</a:t>
            </a:r>
          </a:p>
          <a:p>
            <a:pPr lvl="1" eaLnBrk="1" hangingPunct="1"/>
            <a:r>
              <a:rPr lang="en-US" sz="2000" dirty="0"/>
              <a:t>Monarch’s power limited by laws</a:t>
            </a:r>
          </a:p>
          <a:p>
            <a:pPr lvl="1" eaLnBrk="1" hangingPunct="1"/>
            <a:r>
              <a:rPr lang="en-US" sz="2000" dirty="0"/>
              <a:t>William and Mary consented to these changes</a:t>
            </a:r>
          </a:p>
          <a:p>
            <a:pPr eaLnBrk="1" hangingPunct="1"/>
            <a:r>
              <a:rPr lang="en-US" sz="2400" dirty="0"/>
              <a:t>English Bill of Rights</a:t>
            </a:r>
          </a:p>
          <a:p>
            <a:pPr lvl="1" eaLnBrk="1" hangingPunct="1"/>
            <a:r>
              <a:rPr lang="en-US" sz="2000" dirty="0"/>
              <a:t>No taxation without consent of Parliament</a:t>
            </a:r>
          </a:p>
          <a:p>
            <a:pPr lvl="1" eaLnBrk="1" hangingPunct="1"/>
            <a:r>
              <a:rPr lang="en-US" sz="2000" dirty="0"/>
              <a:t>Monarch could not suspend the laws of Parliament</a:t>
            </a:r>
          </a:p>
          <a:p>
            <a:pPr lvl="1" eaLnBrk="1" hangingPunct="1"/>
            <a:r>
              <a:rPr lang="en-US" sz="2000" dirty="0"/>
              <a:t>Freedom of speech for parliamentary debates</a:t>
            </a:r>
          </a:p>
          <a:p>
            <a:pPr lvl="1" eaLnBrk="1" hangingPunct="1"/>
            <a:r>
              <a:rPr lang="en-US" sz="2000" dirty="0"/>
              <a:t>Citizens free to petition the monarch regarding grievances</a:t>
            </a:r>
          </a:p>
          <a:p>
            <a:r>
              <a:rPr lang="en-US" sz="2200" dirty="0"/>
              <a:t>Act of Settlement (1701)</a:t>
            </a:r>
          </a:p>
          <a:p>
            <a:pPr lvl="1"/>
            <a:r>
              <a:rPr lang="en-US" sz="2000" dirty="0"/>
              <a:t>Prevented heirs of James II from succeeding</a:t>
            </a:r>
          </a:p>
          <a:p>
            <a:r>
              <a:rPr lang="en-US" sz="2200" dirty="0"/>
              <a:t>Triennial Act (1694)</a:t>
            </a:r>
          </a:p>
          <a:p>
            <a:pPr lvl="1"/>
            <a:r>
              <a:rPr lang="en-US" sz="2000" dirty="0"/>
              <a:t>Required that a new Parliament should meet at least once every three years</a:t>
            </a:r>
          </a:p>
          <a:p>
            <a:pPr lvl="1" eaLnBrk="1" hangingPunct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Cabinet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Dilemma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/>
              <a:t>1688 – no monarch could hold the throne without Parliament’s consent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/>
              <a:t>But Parliament needed the monarch’s permission to rule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18</a:t>
            </a:r>
            <a:r>
              <a:rPr lang="en-US" sz="2400" baseline="30000" dirty="0"/>
              <a:t>th</a:t>
            </a:r>
            <a:r>
              <a:rPr lang="en-US" sz="2400" dirty="0"/>
              <a:t> century (1700s)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/>
              <a:t>Representatives of the majority party formed a </a:t>
            </a:r>
            <a:r>
              <a:rPr lang="en-US" sz="2000" b="1" dirty="0"/>
              <a:t>cabinet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/>
              <a:t>Cabinet worked closely with the monarch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/>
              <a:t>Leader of the cabinet – </a:t>
            </a:r>
            <a:r>
              <a:rPr lang="en-US" sz="2000" b="1" dirty="0"/>
              <a:t>Prime Minister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/>
              <a:t>Prime minister and cabinet are head of government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800" dirty="0"/>
              <a:t>Role of the monarch has weakened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800" dirty="0"/>
              <a:t>Now, ceremonial head of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29" y="274638"/>
            <a:ext cx="11451771" cy="1143000"/>
          </a:xfrm>
        </p:spPr>
        <p:txBody>
          <a:bodyPr>
            <a:normAutofit/>
          </a:bodyPr>
          <a:lstStyle/>
          <a:p>
            <a:r>
              <a:rPr lang="en-US" dirty="0"/>
              <a:t>ANNE I: </a:t>
            </a:r>
            <a:r>
              <a:rPr lang="en-US" dirty="0"/>
              <a:t>1702-1714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8971" y="1600201"/>
            <a:ext cx="8563429" cy="4525963"/>
          </a:xfrm>
        </p:spPr>
        <p:txBody>
          <a:bodyPr>
            <a:normAutofit/>
          </a:bodyPr>
          <a:lstStyle/>
          <a:p>
            <a:r>
              <a:rPr lang="en-US" dirty="0"/>
              <a:t>William &amp; Mary have no children</a:t>
            </a:r>
          </a:p>
          <a:p>
            <a:pPr lvl="1"/>
            <a:r>
              <a:rPr lang="en-US" dirty="0"/>
              <a:t>Sister of Mary (daughter of James II) </a:t>
            </a:r>
          </a:p>
          <a:p>
            <a:pPr lvl="1"/>
            <a:r>
              <a:rPr lang="en-US" dirty="0"/>
              <a:t>Last of the Stuart Dynasty</a:t>
            </a:r>
          </a:p>
          <a:p>
            <a:r>
              <a:rPr lang="en-US" dirty="0"/>
              <a:t>Anne adored husband, George of Denmark. </a:t>
            </a:r>
          </a:p>
          <a:p>
            <a:pPr lvl="1"/>
            <a:r>
              <a:rPr lang="en-US" dirty="0"/>
              <a:t>No children survived to adulthood</a:t>
            </a:r>
          </a:p>
          <a:p>
            <a:r>
              <a:rPr lang="en-US" dirty="0"/>
              <a:t>Constant ill health, overweight</a:t>
            </a:r>
          </a:p>
          <a:p>
            <a:r>
              <a:rPr lang="en-US" dirty="0"/>
              <a:t>Enjoyed cards and gossip as distractions</a:t>
            </a:r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9200" y="3409603"/>
            <a:ext cx="3149600" cy="29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70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74638"/>
            <a:ext cx="11640457" cy="1143000"/>
          </a:xfrm>
        </p:spPr>
        <p:txBody>
          <a:bodyPr>
            <a:normAutofit/>
          </a:bodyPr>
          <a:lstStyle/>
          <a:p>
            <a:r>
              <a:rPr lang="en-US" dirty="0"/>
              <a:t>ANNE 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1"/>
            <a:ext cx="8940800" cy="4525963"/>
          </a:xfrm>
        </p:spPr>
        <p:txBody>
          <a:bodyPr>
            <a:normAutofit/>
          </a:bodyPr>
          <a:lstStyle/>
          <a:p>
            <a:r>
              <a:rPr lang="en-US" dirty="0"/>
              <a:t>Aimed at improving her people’s welfare and they loved her</a:t>
            </a:r>
          </a:p>
          <a:p>
            <a:r>
              <a:rPr lang="en-US" dirty="0"/>
              <a:t>Last monarch to preside over cabinets and veto parliamentary legislation</a:t>
            </a:r>
          </a:p>
          <a:p>
            <a:r>
              <a:rPr lang="en-US" dirty="0"/>
              <a:t>England and Scotland united – United Kingdom of Great Britain </a:t>
            </a:r>
          </a:p>
          <a:p>
            <a:r>
              <a:rPr lang="en-US" dirty="0"/>
              <a:t>Died on August 1, 1714</a:t>
            </a:r>
          </a:p>
          <a:p>
            <a:r>
              <a:rPr lang="en-US" dirty="0"/>
              <a:t>She was succeeded by cousin George I of the House of Hanover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47" y1="5072" x2="32967" y2="9420"/>
                        <a14:foregroundMark x1="3846" y1="95652" x2="57143" y2="51087"/>
                        <a14:foregroundMark x1="2747" y1="74638" x2="72527" y2="89855"/>
                        <a14:foregroundMark x1="84615" y1="84783" x2="10440" y2="18116"/>
                        <a14:foregroundMark x1="4945" y1="9420" x2="92308" y2="51087"/>
                        <a14:foregroundMark x1="9890" y1="47101" x2="58242" y2="46739"/>
                        <a14:foregroundMark x1="52747" y1="72826" x2="43956" y2="65942"/>
                        <a14:foregroundMark x1="66484" y1="94928" x2="81868" y2="938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8197" y="4091595"/>
            <a:ext cx="23114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039" y="1417638"/>
            <a:ext cx="2376687" cy="392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6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36856" y="2574241"/>
            <a:ext cx="2955144" cy="4080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I: Not what we expected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2" y="1374959"/>
            <a:ext cx="9564915" cy="5076967"/>
          </a:xfrm>
        </p:spPr>
        <p:txBody>
          <a:bodyPr>
            <a:noAutofit/>
          </a:bodyPr>
          <a:lstStyle/>
          <a:p>
            <a:r>
              <a:rPr lang="en-US" sz="2400" dirty="0"/>
              <a:t>Firm believer in Divine Right of Kings</a:t>
            </a:r>
          </a:p>
          <a:p>
            <a:pPr lvl="1"/>
            <a:r>
              <a:rPr lang="en-US" dirty="0"/>
              <a:t>“kings are not only God’s lieutenants upon earth, and sit on God’s throne, but even by God himself they are called gods.” </a:t>
            </a:r>
          </a:p>
          <a:p>
            <a:r>
              <a:rPr lang="en-US" sz="2400" dirty="0"/>
              <a:t>Inherited massive debt</a:t>
            </a:r>
          </a:p>
          <a:p>
            <a:pPr lvl="1"/>
            <a:r>
              <a:rPr lang="en-US" sz="2000" dirty="0"/>
              <a:t>Levied custom duties called “impositions” without Parliament </a:t>
            </a:r>
          </a:p>
          <a:p>
            <a:r>
              <a:rPr lang="en-US" sz="2400" dirty="0"/>
              <a:t>Puritan parliament urges purification of Church of England</a:t>
            </a:r>
          </a:p>
          <a:p>
            <a:pPr lvl="1"/>
            <a:r>
              <a:rPr lang="en-US" dirty="0"/>
              <a:t>James opposed them, believed that church and monarchy were linked: “no bishops, no king.” </a:t>
            </a:r>
          </a:p>
          <a:p>
            <a:pPr lvl="1"/>
            <a:r>
              <a:rPr lang="en-US" sz="2000" dirty="0"/>
              <a:t>Religious dissenters begin leaving England </a:t>
            </a:r>
          </a:p>
          <a:p>
            <a:pPr lvl="1"/>
            <a:r>
              <a:rPr lang="en-US" sz="2000" dirty="0"/>
              <a:t>Increased tension between King and Parliament </a:t>
            </a:r>
          </a:p>
          <a:p>
            <a:r>
              <a:rPr lang="en-US" sz="2400" dirty="0"/>
              <a:t>Peace with Spain in 1604 &amp; Hesitant to help in 30 Year’s War</a:t>
            </a:r>
          </a:p>
          <a:p>
            <a:pPr lvl="1"/>
            <a:r>
              <a:rPr lang="en-US" sz="2000" dirty="0"/>
              <a:t>Seen as Pro-Catholic </a:t>
            </a:r>
          </a:p>
        </p:txBody>
      </p:sp>
    </p:spTree>
    <p:extLst>
      <p:ext uri="{BB962C8B-B14F-4D97-AF65-F5344CB8AC3E}">
        <p14:creationId xmlns:p14="http://schemas.microsoft.com/office/powerpoint/2010/main" val="28655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90712" y="719590"/>
            <a:ext cx="3490087" cy="5811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Scandalous!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7198859" cy="4195481"/>
          </a:xfrm>
        </p:spPr>
        <p:txBody>
          <a:bodyPr>
            <a:normAutofit/>
          </a:bodyPr>
          <a:lstStyle/>
          <a:p>
            <a:r>
              <a:rPr lang="en-US" sz="2400" dirty="0"/>
              <a:t>Favored George Villiers Duke of Buckingham </a:t>
            </a:r>
          </a:p>
          <a:p>
            <a:pPr lvl="1"/>
            <a:r>
              <a:rPr lang="en-US" sz="2000" dirty="0"/>
              <a:t>Controlled patronage </a:t>
            </a:r>
          </a:p>
          <a:p>
            <a:pPr lvl="1"/>
            <a:r>
              <a:rPr lang="en-US" sz="2000" dirty="0"/>
              <a:t>Seen as having too much power over the king</a:t>
            </a:r>
          </a:p>
          <a:p>
            <a:pPr lvl="1"/>
            <a:r>
              <a:rPr lang="en-US" sz="2000" dirty="0"/>
              <a:t>Maybe they were a little TOO close…</a:t>
            </a:r>
          </a:p>
        </p:txBody>
      </p:sp>
    </p:spTree>
    <p:extLst>
      <p:ext uri="{BB962C8B-B14F-4D97-AF65-F5344CB8AC3E}">
        <p14:creationId xmlns:p14="http://schemas.microsoft.com/office/powerpoint/2010/main" val="103847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Remember, Remember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Gunpowder Plot: Guy Fawkes &amp; team plan to blow up Parliament &amp; the king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361" y="3121675"/>
            <a:ext cx="5978013" cy="336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23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Charles I (1625-49)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791429" cy="4195481"/>
          </a:xfrm>
        </p:spPr>
        <p:txBody>
          <a:bodyPr>
            <a:normAutofit/>
          </a:bodyPr>
          <a:lstStyle/>
          <a:p>
            <a:r>
              <a:rPr lang="en-US" sz="2400" dirty="0"/>
              <a:t>James dies in 1625, leaving his son Charles to throne</a:t>
            </a:r>
          </a:p>
          <a:p>
            <a:r>
              <a:rPr lang="en-US" sz="2400" dirty="0"/>
              <a:t>Inherited daddy’s parliament problems </a:t>
            </a:r>
          </a:p>
          <a:p>
            <a:r>
              <a:rPr lang="en-US" sz="2400" dirty="0"/>
              <a:t>Married to Henrietta Maria, sister of Louis XIII (French Catholic) &amp; too fond of Daddy’s friend Buckingham</a:t>
            </a:r>
          </a:p>
          <a:p>
            <a:r>
              <a:rPr lang="en-US" sz="2400" dirty="0"/>
              <a:t>Back and forth with Parliament </a:t>
            </a:r>
          </a:p>
          <a:p>
            <a:pPr lvl="1"/>
            <a:r>
              <a:rPr lang="en-US" sz="2000" dirty="0"/>
              <a:t>Calls to ask for money</a:t>
            </a:r>
          </a:p>
          <a:p>
            <a:pPr lvl="1"/>
            <a:r>
              <a:rPr lang="en-US" sz="2000" dirty="0"/>
              <a:t>They refuse</a:t>
            </a:r>
          </a:p>
          <a:p>
            <a:pPr lvl="1"/>
            <a:r>
              <a:rPr lang="en-US" sz="2000" dirty="0"/>
              <a:t>He dissolves them </a:t>
            </a:r>
          </a:p>
          <a:p>
            <a:pPr lvl="1"/>
            <a:r>
              <a:rPr lang="en-US" sz="2000" dirty="0"/>
              <a:t>Happens 4 times </a:t>
            </a:r>
          </a:p>
        </p:txBody>
      </p:sp>
      <p:pic>
        <p:nvPicPr>
          <p:cNvPr id="24580" name="Picture 4" descr="Image result for charles i wif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7664" y="3610515"/>
            <a:ext cx="2648586" cy="3133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Petition of Right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67542"/>
            <a:ext cx="8946541" cy="4709885"/>
          </a:xfrm>
        </p:spPr>
        <p:txBody>
          <a:bodyPr>
            <a:normAutofit/>
          </a:bodyPr>
          <a:lstStyle/>
          <a:p>
            <a:r>
              <a:rPr lang="en-US" sz="2400" dirty="0"/>
              <a:t>Called parliament 1628, asked for taxes </a:t>
            </a:r>
          </a:p>
          <a:p>
            <a:r>
              <a:rPr lang="en-US" sz="2400" dirty="0"/>
              <a:t>Was forced to sign Petition of Right</a:t>
            </a:r>
          </a:p>
          <a:p>
            <a:pPr lvl="1"/>
            <a:r>
              <a:rPr lang="en-US" sz="2000" dirty="0"/>
              <a:t>No taxation w/o Parliament’s consent</a:t>
            </a:r>
          </a:p>
          <a:p>
            <a:pPr lvl="1"/>
            <a:r>
              <a:rPr lang="en-US" sz="2000" dirty="0"/>
              <a:t>No imprisonment w/o just cause (</a:t>
            </a:r>
            <a:r>
              <a:rPr lang="en-US" sz="2000" i="1" dirty="0"/>
              <a:t>Habeas Corpus) </a:t>
            </a:r>
            <a:endParaRPr lang="en-US" sz="2000" dirty="0"/>
          </a:p>
          <a:p>
            <a:pPr lvl="1"/>
            <a:r>
              <a:rPr lang="en-US" sz="2000" dirty="0"/>
              <a:t>No quartering soldiers w/o subjects’ consent</a:t>
            </a:r>
          </a:p>
          <a:p>
            <a:r>
              <a:rPr lang="en-US" sz="2400" dirty="0"/>
              <a:t>Signed Petition, got $, dissolved Parliament</a:t>
            </a:r>
          </a:p>
          <a:p>
            <a:r>
              <a:rPr lang="en-US" sz="2400" dirty="0"/>
              <a:t>Ruled without Parliament next 11 years </a:t>
            </a:r>
          </a:p>
        </p:txBody>
      </p:sp>
      <p:pic>
        <p:nvPicPr>
          <p:cNvPr id="4" name="Picture 2" descr="Image result for charles 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207046" y="1989819"/>
            <a:ext cx="2496456" cy="4309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 is coming!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43050"/>
            <a:ext cx="8946541" cy="4705349"/>
          </a:xfrm>
        </p:spPr>
        <p:txBody>
          <a:bodyPr>
            <a:normAutofit/>
          </a:bodyPr>
          <a:lstStyle/>
          <a:p>
            <a:r>
              <a:rPr lang="en-US" dirty="0"/>
              <a:t>Puritans angry at Charles for trying to make them Anglican</a:t>
            </a:r>
          </a:p>
          <a:p>
            <a:pPr lvl="1"/>
            <a:r>
              <a:rPr lang="en-US" dirty="0"/>
              <a:t>Threaten to invade</a:t>
            </a:r>
          </a:p>
          <a:p>
            <a:pPr lvl="1">
              <a:defRPr/>
            </a:pPr>
            <a:r>
              <a:rPr lang="en-US" dirty="0"/>
              <a:t>Calls Parliament</a:t>
            </a:r>
          </a:p>
          <a:p>
            <a:pPr lvl="1">
              <a:defRPr/>
            </a:pPr>
            <a:r>
              <a:rPr lang="en-US" dirty="0"/>
              <a:t>Again attempt to limit his power</a:t>
            </a:r>
          </a:p>
          <a:p>
            <a:pPr>
              <a:defRPr/>
            </a:pPr>
            <a:r>
              <a:rPr lang="en-US" dirty="0"/>
              <a:t>January, 1642 – Charles I tried to arrest the leaders of Parliament, but they got away</a:t>
            </a:r>
          </a:p>
          <a:p>
            <a:pPr>
              <a:defRPr/>
            </a:pPr>
            <a:r>
              <a:rPr lang="en-US" dirty="0"/>
              <a:t>Mob gathered outside of the palace</a:t>
            </a:r>
          </a:p>
          <a:p>
            <a:pPr>
              <a:defRPr/>
            </a:pPr>
            <a:r>
              <a:rPr lang="en-US" dirty="0"/>
              <a:t>Charles I fled to the north of England and raised an army of Irish Catholics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1252"/>
            <a:ext cx="109728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English Civil War (1642-1651)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64342"/>
            <a:ext cx="11379200" cy="549365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Charles I’s supporters – Royalists (a.k.a. Cavaliers)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Parliament’s supporters – Puritans (a.k.a. Roundheads or Parliamentarians)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/>
              <a:t>Led by John Pym &amp; Oliver Cromwell and his New Model Army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 dirty="0"/>
              <a:t>1647 – took Charles I prisoner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1649 – Charles I brought to trial and beheaded for treason against Parliament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/>
              <a:t>Dramatic challenge to concept of absolute monarchy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/>
              <a:t>Monarch was not “the state” because he/she was subject to the laws of the state</a:t>
            </a:r>
          </a:p>
          <a:p>
            <a:pPr>
              <a:defRPr/>
            </a:pPr>
            <a:r>
              <a:rPr lang="en-US" sz="2200" dirty="0"/>
              <a:t>Charles (son of Charles I) goes against Cromwell</a:t>
            </a:r>
          </a:p>
          <a:p>
            <a:pPr lvl="1">
              <a:defRPr/>
            </a:pPr>
            <a:r>
              <a:rPr lang="en-US" sz="2000" dirty="0"/>
              <a:t>defeated by New Model Army</a:t>
            </a:r>
          </a:p>
          <a:p>
            <a:pPr lvl="1">
              <a:defRPr/>
            </a:pPr>
            <a:r>
              <a:rPr lang="en-US" sz="2000" dirty="0"/>
              <a:t>Lived in exile in Europe until 1660</a:t>
            </a:r>
          </a:p>
        </p:txBody>
      </p:sp>
      <p:pic>
        <p:nvPicPr>
          <p:cNvPr id="21506" name="Picture 2" descr="Image result for english civil wa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75" y="4369344"/>
            <a:ext cx="4048125" cy="2488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9852</TotalTime>
  <Words>1229</Words>
  <Application>Microsoft Office PowerPoint</Application>
  <PresentationFormat>Widescreen</PresentationFormat>
  <Paragraphs>172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Wingdings</vt:lpstr>
      <vt:lpstr>Wingdings 3</vt:lpstr>
      <vt:lpstr>Ion</vt:lpstr>
      <vt:lpstr>Stewart Dynasty</vt:lpstr>
      <vt:lpstr>Death of Elizabeth I</vt:lpstr>
      <vt:lpstr>James I: Not what we expected</vt:lpstr>
      <vt:lpstr>Scandalous!</vt:lpstr>
      <vt:lpstr>Remember, Remember </vt:lpstr>
      <vt:lpstr>Charles I (1625-49)</vt:lpstr>
      <vt:lpstr>Petition of Right</vt:lpstr>
      <vt:lpstr>War is coming!</vt:lpstr>
      <vt:lpstr>English Civil War (1642-1651)</vt:lpstr>
      <vt:lpstr>Commonwealth (1649-1660)</vt:lpstr>
      <vt:lpstr>PowerPoint Presentation</vt:lpstr>
      <vt:lpstr>Cromwell &amp; the Puritan Revolution</vt:lpstr>
      <vt:lpstr>Conquest of Ireland</vt:lpstr>
      <vt:lpstr>PowerPoint Presentation</vt:lpstr>
      <vt:lpstr>Restoration</vt:lpstr>
      <vt:lpstr>Restoration: Charles II</vt:lpstr>
      <vt:lpstr>Political Parties Develop</vt:lpstr>
      <vt:lpstr>Reign of James II (1685-1688)</vt:lpstr>
      <vt:lpstr>Glorious Revolution</vt:lpstr>
      <vt:lpstr>English Bill of Rights (1689)</vt:lpstr>
      <vt:lpstr>Cabinet System</vt:lpstr>
      <vt:lpstr>ANNE I: 1702-1714</vt:lpstr>
      <vt:lpstr>ANNE I</vt:lpstr>
    </vt:vector>
  </TitlesOfParts>
  <Company>Wake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Stewart Dynasty</dc:title>
  <dc:creator>Rebecca Jones</dc:creator>
  <cp:lastModifiedBy>Rebecca Jones</cp:lastModifiedBy>
  <cp:revision>28</cp:revision>
  <dcterms:created xsi:type="dcterms:W3CDTF">2016-10-25T15:12:15Z</dcterms:created>
  <dcterms:modified xsi:type="dcterms:W3CDTF">2017-03-03T16:41:20Z</dcterms:modified>
</cp:coreProperties>
</file>