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1"/>
  </p:notesMasterIdLst>
  <p:handoutMasterIdLst>
    <p:handoutMasterId r:id="rId52"/>
  </p:handoutMasterIdLst>
  <p:sldIdLst>
    <p:sldId id="256" r:id="rId2"/>
    <p:sldId id="259" r:id="rId3"/>
    <p:sldId id="260" r:id="rId4"/>
    <p:sldId id="258" r:id="rId5"/>
    <p:sldId id="261" r:id="rId6"/>
    <p:sldId id="262" r:id="rId7"/>
    <p:sldId id="264" r:id="rId8"/>
    <p:sldId id="279" r:id="rId9"/>
    <p:sldId id="265" r:id="rId10"/>
    <p:sldId id="266" r:id="rId11"/>
    <p:sldId id="267" r:id="rId12"/>
    <p:sldId id="268" r:id="rId13"/>
    <p:sldId id="269" r:id="rId14"/>
    <p:sldId id="270" r:id="rId15"/>
    <p:sldId id="271" r:id="rId16"/>
    <p:sldId id="273" r:id="rId17"/>
    <p:sldId id="274" r:id="rId18"/>
    <p:sldId id="275" r:id="rId19"/>
    <p:sldId id="277" r:id="rId20"/>
    <p:sldId id="278" r:id="rId21"/>
    <p:sldId id="263" r:id="rId22"/>
    <p:sldId id="293" r:id="rId23"/>
    <p:sldId id="283" r:id="rId24"/>
    <p:sldId id="284" r:id="rId25"/>
    <p:sldId id="285" r:id="rId26"/>
    <p:sldId id="286" r:id="rId27"/>
    <p:sldId id="287" r:id="rId28"/>
    <p:sldId id="289" r:id="rId29"/>
    <p:sldId id="291" r:id="rId30"/>
    <p:sldId id="294" r:id="rId31"/>
    <p:sldId id="295" r:id="rId32"/>
    <p:sldId id="297" r:id="rId33"/>
    <p:sldId id="299" r:id="rId34"/>
    <p:sldId id="300" r:id="rId35"/>
    <p:sldId id="301" r:id="rId36"/>
    <p:sldId id="302" r:id="rId37"/>
    <p:sldId id="280" r:id="rId38"/>
    <p:sldId id="303" r:id="rId39"/>
    <p:sldId id="307" r:id="rId40"/>
    <p:sldId id="309" r:id="rId41"/>
    <p:sldId id="310" r:id="rId42"/>
    <p:sldId id="311" r:id="rId43"/>
    <p:sldId id="312" r:id="rId44"/>
    <p:sldId id="313" r:id="rId45"/>
    <p:sldId id="281" r:id="rId46"/>
    <p:sldId id="317" r:id="rId47"/>
    <p:sldId id="314" r:id="rId48"/>
    <p:sldId id="315" r:id="rId49"/>
    <p:sldId id="31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4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76E686-5F82-F045-B44A-F3628397C41C}" type="datetimeFigureOut">
              <a:rPr lang="en-US" smtClean="0"/>
              <a:t>3/3/2017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2F27A8-33F9-1C47-8473-1C16AD14A353}" type="slidenum">
              <a:rPr lang="en-US" smtClean="0"/>
              <a:t>‹#›</a:t>
            </a:fld>
            <a:endParaRPr lang="en-US"/>
          </a:p>
        </p:txBody>
      </p:sp>
    </p:spTree>
    <p:extLst>
      <p:ext uri="{BB962C8B-B14F-4D97-AF65-F5344CB8AC3E}">
        <p14:creationId xmlns:p14="http://schemas.microsoft.com/office/powerpoint/2010/main" val="88147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1959D-24C2-E446-BF2B-D023AE2C9106}" type="datetimeFigureOut">
              <a:rPr lang="en-US" smtClean="0"/>
              <a:t>3/3/2017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BBEEA-F86F-FE45-8A1E-C38A2C045ACE}" type="slidenum">
              <a:rPr lang="en-US" smtClean="0"/>
              <a:t>‹#›</a:t>
            </a:fld>
            <a:endParaRPr lang="en-US"/>
          </a:p>
        </p:txBody>
      </p:sp>
    </p:spTree>
    <p:extLst>
      <p:ext uri="{BB962C8B-B14F-4D97-AF65-F5344CB8AC3E}">
        <p14:creationId xmlns:p14="http://schemas.microsoft.com/office/powerpoint/2010/main" val="8962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136877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4E2FD33-A643-4C6B-9515-FEFE3859B54B}" type="datetimeFigureOut">
              <a:rPr lang="en-US" smtClean="0"/>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48557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409990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87009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4059372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07367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178086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287233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3546181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235345A-DD34-4296-9A79-BB9A96B41F74}" type="slidenum">
              <a:rPr lang="en-US" altLang="en-US"/>
              <a:pPr/>
              <a:t>‹#›</a:t>
            </a:fld>
            <a:endParaRPr lang="en-US" altLang="en-US"/>
          </a:p>
        </p:txBody>
      </p:sp>
    </p:spTree>
    <p:extLst>
      <p:ext uri="{BB962C8B-B14F-4D97-AF65-F5344CB8AC3E}">
        <p14:creationId xmlns:p14="http://schemas.microsoft.com/office/powerpoint/2010/main" val="1394874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36B32D7-FAE0-4AB3-8B58-0FA90972A6BF}" type="slidenum">
              <a:rPr lang="en-US" altLang="en-US"/>
              <a:pPr/>
              <a:t>‹#›</a:t>
            </a:fld>
            <a:endParaRPr lang="en-US" altLang="en-US"/>
          </a:p>
        </p:txBody>
      </p:sp>
    </p:spTree>
    <p:extLst>
      <p:ext uri="{BB962C8B-B14F-4D97-AF65-F5344CB8AC3E}">
        <p14:creationId xmlns:p14="http://schemas.microsoft.com/office/powerpoint/2010/main" val="92796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2303807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C887B22-8DFD-4A77-87AB-55B8C799370D}" type="slidenum">
              <a:rPr lang="en-US" altLang="en-US"/>
              <a:pPr/>
              <a:t>‹#›</a:t>
            </a:fld>
            <a:endParaRPr lang="en-US" altLang="en-US"/>
          </a:p>
        </p:txBody>
      </p:sp>
    </p:spTree>
    <p:extLst>
      <p:ext uri="{BB962C8B-B14F-4D97-AF65-F5344CB8AC3E}">
        <p14:creationId xmlns:p14="http://schemas.microsoft.com/office/powerpoint/2010/main" val="301541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2FD33-A643-4C6B-9515-FEFE3859B54B}"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252455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E2FD33-A643-4C6B-9515-FEFE3859B54B}"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210789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E2FD33-A643-4C6B-9515-FEFE3859B54B}" type="datetimeFigureOut">
              <a:rPr lang="en-US" smtClean="0"/>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402432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E2FD33-A643-4C6B-9515-FEFE3859B54B}" type="datetimeFigureOut">
              <a:rPr lang="en-US" smtClean="0"/>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96917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2FD33-A643-4C6B-9515-FEFE3859B54B}" type="datetimeFigureOut">
              <a:rPr lang="en-US" smtClean="0"/>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163093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E2FD33-A643-4C6B-9515-FEFE3859B54B}"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402444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E2FD33-A643-4C6B-9515-FEFE3859B54B}" type="datetimeFigureOut">
              <a:rPr lang="en-US" smtClean="0"/>
              <a:t>3/3/2017</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8514E342-7A6F-472C-B17C-7DB4CAE90C9F}" type="slidenum">
              <a:rPr lang="en-US" smtClean="0"/>
              <a:t>‹#›</a:t>
            </a:fld>
            <a:endParaRPr lang="en-US"/>
          </a:p>
        </p:txBody>
      </p:sp>
    </p:spTree>
    <p:extLst>
      <p:ext uri="{BB962C8B-B14F-4D97-AF65-F5344CB8AC3E}">
        <p14:creationId xmlns:p14="http://schemas.microsoft.com/office/powerpoint/2010/main" val="354911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4E2FD33-A643-4C6B-9515-FEFE3859B54B}" type="datetimeFigureOut">
              <a:rPr lang="en-US" smtClean="0"/>
              <a:t>3/3/2017</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8514E342-7A6F-472C-B17C-7DB4CAE90C9F}" type="slidenum">
              <a:rPr lang="en-US" smtClean="0"/>
              <a:t>‹#›</a:t>
            </a:fld>
            <a:endParaRPr lang="en-US"/>
          </a:p>
        </p:txBody>
      </p:sp>
    </p:spTree>
    <p:extLst>
      <p:ext uri="{BB962C8B-B14F-4D97-AF65-F5344CB8AC3E}">
        <p14:creationId xmlns:p14="http://schemas.microsoft.com/office/powerpoint/2010/main" val="258319115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Dutch Republic</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916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Picture 5" descr="Oude Kerk - Amsterdam"/>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556591" y="1415564"/>
            <a:ext cx="8348869" cy="5280096"/>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86018" name="Text Box 2"/>
          <p:cNvSpPr txBox="1">
            <a:spLocks noChangeArrowheads="1"/>
          </p:cNvSpPr>
          <p:nvPr/>
        </p:nvSpPr>
        <p:spPr bwMode="auto">
          <a:xfrm>
            <a:off x="1447800" y="492056"/>
            <a:ext cx="769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3200" dirty="0">
                <a:solidFill>
                  <a:srgbClr val="80552A"/>
                </a:solidFill>
                <a:latin typeface="+mj-lt"/>
              </a:rPr>
              <a:t>Oude </a:t>
            </a:r>
            <a:r>
              <a:rPr lang="en-US" altLang="en-US" sz="3200" dirty="0" err="1">
                <a:solidFill>
                  <a:srgbClr val="80552A"/>
                </a:solidFill>
                <a:latin typeface="+mj-lt"/>
              </a:rPr>
              <a:t>Kerk</a:t>
            </a:r>
            <a:r>
              <a:rPr lang="en-US" altLang="en-US" sz="3200" dirty="0">
                <a:solidFill>
                  <a:srgbClr val="80552A"/>
                </a:solidFill>
                <a:latin typeface="+mj-lt"/>
              </a:rPr>
              <a:t> [Old Church], Amsterdam</a:t>
            </a:r>
          </a:p>
        </p:txBody>
      </p:sp>
      <p:sp>
        <p:nvSpPr>
          <p:cNvPr id="86019" name="Text Box 3"/>
          <p:cNvSpPr txBox="1">
            <a:spLocks noChangeArrowheads="1"/>
          </p:cNvSpPr>
          <p:nvPr/>
        </p:nvSpPr>
        <p:spPr bwMode="auto">
          <a:xfrm>
            <a:off x="4790660" y="1415564"/>
            <a:ext cx="411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2800" dirty="0"/>
              <a:t>First built in 1300</a:t>
            </a:r>
          </a:p>
        </p:txBody>
      </p:sp>
    </p:spTree>
    <p:extLst>
      <p:ext uri="{BB962C8B-B14F-4D97-AF65-F5344CB8AC3E}">
        <p14:creationId xmlns:p14="http://schemas.microsoft.com/office/powerpoint/2010/main" val="273419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 y="125896"/>
            <a:ext cx="91439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2800" i="1" dirty="0">
                <a:solidFill>
                  <a:srgbClr val="80552A"/>
                </a:solidFill>
                <a:latin typeface="+mj-lt"/>
              </a:rPr>
              <a:t>Interior of the Oude </a:t>
            </a:r>
            <a:r>
              <a:rPr lang="en-US" altLang="en-US" sz="2800" i="1" dirty="0" err="1">
                <a:solidFill>
                  <a:srgbClr val="80552A"/>
                </a:solidFill>
                <a:latin typeface="+mj-lt"/>
              </a:rPr>
              <a:t>Kerk</a:t>
            </a:r>
            <a:r>
              <a:rPr lang="en-US" altLang="en-US" sz="2800" i="1" dirty="0">
                <a:solidFill>
                  <a:srgbClr val="80552A"/>
                </a:solidFill>
                <a:latin typeface="+mj-lt"/>
              </a:rPr>
              <a:t> in Amsterdam</a:t>
            </a:r>
            <a:r>
              <a:rPr lang="en-US" altLang="en-US" sz="3200" dirty="0">
                <a:solidFill>
                  <a:srgbClr val="80552A"/>
                </a:solidFill>
                <a:latin typeface="+mj-lt"/>
              </a:rPr>
              <a:t> - </a:t>
            </a:r>
            <a:r>
              <a:rPr lang="en-US" altLang="en-US" sz="2400" dirty="0">
                <a:solidFill>
                  <a:srgbClr val="80552A"/>
                </a:solidFill>
                <a:latin typeface="+mj-lt"/>
              </a:rPr>
              <a:t>Emmanuel De Witt</a:t>
            </a:r>
          </a:p>
        </p:txBody>
      </p:sp>
      <p:pic>
        <p:nvPicPr>
          <p:cNvPr id="33795" name="Picture 3" descr="Emmanuel de Witte-Interior of the Oude Kerk at Amsterdam"/>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1" y="998535"/>
            <a:ext cx="7195102" cy="583356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5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022574" y="0"/>
            <a:ext cx="412142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3200" dirty="0">
                <a:solidFill>
                  <a:srgbClr val="80552A"/>
                </a:solidFill>
                <a:effectLst>
                  <a:outerShdw blurRad="38100" dist="38100" dir="2700000" algn="tl">
                    <a:srgbClr val="C0C0C0"/>
                  </a:outerShdw>
                </a:effectLst>
              </a:rPr>
              <a:t>Catholic “Hidden” Church</a:t>
            </a:r>
            <a:br>
              <a:rPr lang="en-US" altLang="en-US" sz="3200" dirty="0">
                <a:solidFill>
                  <a:srgbClr val="80552A"/>
                </a:solidFill>
                <a:effectLst>
                  <a:outerShdw blurRad="38100" dist="38100" dir="2700000" algn="tl">
                    <a:srgbClr val="C0C0C0"/>
                  </a:outerShdw>
                </a:effectLst>
              </a:rPr>
            </a:br>
            <a:r>
              <a:rPr lang="en-US" altLang="en-US" sz="3200" dirty="0">
                <a:solidFill>
                  <a:srgbClr val="80552A"/>
                </a:solidFill>
                <a:effectLst>
                  <a:outerShdw blurRad="38100" dist="38100" dir="2700000" algn="tl">
                    <a:srgbClr val="C0C0C0"/>
                  </a:outerShdw>
                </a:effectLst>
              </a:rPr>
              <a:t>in the Attic, Amsterdam, 1630s</a:t>
            </a:r>
          </a:p>
        </p:txBody>
      </p:sp>
      <p:pic>
        <p:nvPicPr>
          <p:cNvPr id="5123" name="Picture 3" descr="Catholic Hidden Church in the Attic-1630"/>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0" y="0"/>
            <a:ext cx="4863548" cy="683956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1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908300" y="152400"/>
            <a:ext cx="32357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3200" i="1" dirty="0">
                <a:solidFill>
                  <a:srgbClr val="80552A"/>
                </a:solidFill>
                <a:effectLst>
                  <a:outerShdw blurRad="38100" dist="38100" dir="2700000" algn="tl">
                    <a:srgbClr val="C0C0C0"/>
                  </a:outerShdw>
                </a:effectLst>
                <a:latin typeface="+mj-lt"/>
              </a:rPr>
              <a:t>Interior of a Portuguese Synagogue in Amsterdam</a:t>
            </a:r>
            <a:r>
              <a:rPr lang="en-US" altLang="en-US" sz="3600" dirty="0">
                <a:solidFill>
                  <a:srgbClr val="80552A"/>
                </a:solidFill>
                <a:effectLst>
                  <a:outerShdw blurRad="38100" dist="38100" dir="2700000" algn="tl">
                    <a:srgbClr val="C0C0C0"/>
                  </a:outerShdw>
                </a:effectLst>
                <a:latin typeface="+mj-lt"/>
              </a:rPr>
              <a:t> – </a:t>
            </a:r>
            <a:r>
              <a:rPr lang="en-US" altLang="en-US" sz="2400" dirty="0">
                <a:solidFill>
                  <a:srgbClr val="80552A"/>
                </a:solidFill>
                <a:effectLst>
                  <a:outerShdw blurRad="38100" dist="38100" dir="2700000" algn="tl">
                    <a:srgbClr val="C0C0C0"/>
                  </a:outerShdw>
                </a:effectLst>
                <a:latin typeface="+mj-lt"/>
              </a:rPr>
              <a:t>Emmanuel De Witte</a:t>
            </a:r>
          </a:p>
        </p:txBody>
      </p:sp>
      <p:pic>
        <p:nvPicPr>
          <p:cNvPr id="22531" name="Picture 3" descr="Emmanuel de Witte-Interior of a Portuguese Synagogue in Amsterdam"/>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1" y="0"/>
            <a:ext cx="5908301" cy="68580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3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152400"/>
            <a:ext cx="36931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2800" i="1" dirty="0">
                <a:solidFill>
                  <a:srgbClr val="80552A"/>
                </a:solidFill>
                <a:effectLst>
                  <a:outerShdw blurRad="38100" dist="38100" dir="2700000" algn="tl">
                    <a:srgbClr val="C0C0C0"/>
                  </a:outerShdw>
                </a:effectLst>
                <a:latin typeface="+mj-lt"/>
              </a:rPr>
              <a:t>Portrait of an Old Jewish Man</a:t>
            </a:r>
            <a:r>
              <a:rPr lang="en-US" altLang="en-US" sz="2800" dirty="0">
                <a:solidFill>
                  <a:srgbClr val="80552A"/>
                </a:solidFill>
                <a:effectLst>
                  <a:outerShdw blurRad="38100" dist="38100" dir="2700000" algn="tl">
                    <a:srgbClr val="C0C0C0"/>
                  </a:outerShdw>
                </a:effectLst>
                <a:latin typeface="+mj-lt"/>
              </a:rPr>
              <a:t> </a:t>
            </a:r>
            <a:r>
              <a:rPr lang="en-US" altLang="en-US" sz="2400" dirty="0">
                <a:solidFill>
                  <a:srgbClr val="80552A"/>
                </a:solidFill>
                <a:effectLst>
                  <a:outerShdw blurRad="38100" dist="38100" dir="2700000" algn="tl">
                    <a:srgbClr val="C0C0C0"/>
                  </a:outerShdw>
                </a:effectLst>
                <a:latin typeface="+mj-lt"/>
              </a:rPr>
              <a:t>Rembrandt, 1654</a:t>
            </a:r>
          </a:p>
        </p:txBody>
      </p:sp>
      <p:pic>
        <p:nvPicPr>
          <p:cNvPr id="53252" name="Picture 4" descr="Rembrandt-Portrait of an Old Jewish Man-1654"/>
          <p:cNvPicPr>
            <a:picLocks noChangeAspect="1" noChangeArrowheads="1"/>
          </p:cNvPicPr>
          <p:nvPr/>
        </p:nvPicPr>
        <p:blipFill>
          <a:blip r:embed="rId2" cstate="email">
            <a:lum bright="6000" contrast="6000"/>
            <a:extLst>
              <a:ext uri="{28A0092B-C50C-407E-A947-70E740481C1C}">
                <a14:useLocalDpi xmlns:a14="http://schemas.microsoft.com/office/drawing/2010/main"/>
              </a:ext>
            </a:extLst>
          </a:blip>
          <a:srcRect/>
          <a:stretch>
            <a:fillRect/>
          </a:stretch>
        </p:blipFill>
        <p:spPr bwMode="auto">
          <a:xfrm>
            <a:off x="3693102" y="0"/>
            <a:ext cx="5450898" cy="68580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68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90610" y="228600"/>
            <a:ext cx="769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3200" i="1" dirty="0">
                <a:solidFill>
                  <a:srgbClr val="80552A"/>
                </a:solidFill>
                <a:effectLst>
                  <a:outerShdw blurRad="38100" dist="38100" dir="2700000" algn="tl">
                    <a:srgbClr val="C0C0C0"/>
                  </a:outerShdw>
                </a:effectLst>
                <a:latin typeface="+mj-lt"/>
              </a:rPr>
              <a:t>Beware of Luxury</a:t>
            </a:r>
            <a:r>
              <a:rPr lang="en-US" altLang="en-US" sz="3200" dirty="0">
                <a:solidFill>
                  <a:srgbClr val="80552A"/>
                </a:solidFill>
                <a:effectLst>
                  <a:outerShdw blurRad="38100" dist="38100" dir="2700000" algn="tl">
                    <a:srgbClr val="C0C0C0"/>
                  </a:outerShdw>
                </a:effectLst>
                <a:latin typeface="+mj-lt"/>
              </a:rPr>
              <a:t> – </a:t>
            </a:r>
            <a:r>
              <a:rPr lang="en-US" altLang="en-US" sz="2800" dirty="0">
                <a:solidFill>
                  <a:srgbClr val="80552A"/>
                </a:solidFill>
                <a:effectLst>
                  <a:outerShdw blurRad="38100" dist="38100" dir="2700000" algn="tl">
                    <a:srgbClr val="C0C0C0"/>
                  </a:outerShdw>
                </a:effectLst>
                <a:latin typeface="+mj-lt"/>
              </a:rPr>
              <a:t>Jan Steen</a:t>
            </a:r>
          </a:p>
        </p:txBody>
      </p:sp>
      <p:pic>
        <p:nvPicPr>
          <p:cNvPr id="38915" name="Picture 3" descr="Jan Steen - Beware of Luxury-1660-1663"/>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424067" y="930275"/>
            <a:ext cx="8429287" cy="579513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9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249017" y="375409"/>
            <a:ext cx="7696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3600" dirty="0">
                <a:solidFill>
                  <a:srgbClr val="80552A"/>
                </a:solidFill>
                <a:effectLst>
                  <a:outerShdw blurRad="38100" dist="38100" dir="2700000" algn="tl">
                    <a:srgbClr val="C0C0C0"/>
                  </a:outerShdw>
                </a:effectLst>
                <a:latin typeface="+mj-lt"/>
              </a:rPr>
              <a:t>Upper-class Homes, Amsterdam</a:t>
            </a:r>
            <a:br>
              <a:rPr lang="en-US" altLang="en-US" sz="3200" dirty="0">
                <a:solidFill>
                  <a:srgbClr val="80552A"/>
                </a:solidFill>
                <a:effectLst>
                  <a:outerShdw blurRad="38100" dist="38100" dir="2700000" algn="tl">
                    <a:srgbClr val="C0C0C0"/>
                  </a:outerShdw>
                </a:effectLst>
                <a:latin typeface="+mj-lt"/>
              </a:rPr>
            </a:br>
            <a:r>
              <a:rPr lang="en-US" altLang="en-US" sz="2800" dirty="0">
                <a:solidFill>
                  <a:srgbClr val="80552A"/>
                </a:solidFill>
                <a:effectLst>
                  <a:outerShdw blurRad="38100" dist="38100" dir="2700000" algn="tl">
                    <a:srgbClr val="C0C0C0"/>
                  </a:outerShdw>
                </a:effectLst>
                <a:latin typeface="+mj-lt"/>
              </a:rPr>
              <a:t>Early 1600s</a:t>
            </a:r>
          </a:p>
        </p:txBody>
      </p:sp>
      <p:pic>
        <p:nvPicPr>
          <p:cNvPr id="93187" name="Picture 3" descr="Upper class homes-1617"/>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612913" y="1616712"/>
            <a:ext cx="8332304" cy="5241288"/>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682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680366" y="363192"/>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2800" dirty="0">
                <a:solidFill>
                  <a:srgbClr val="80552A"/>
                </a:solidFill>
                <a:effectLst>
                  <a:outerShdw blurRad="38100" dist="38100" dir="2700000" algn="tl">
                    <a:srgbClr val="C0C0C0"/>
                  </a:outerShdw>
                </a:effectLst>
                <a:latin typeface="+mj-lt"/>
              </a:rPr>
              <a:t>Patrician Houses Along the Canal in Leiden</a:t>
            </a:r>
          </a:p>
        </p:txBody>
      </p:sp>
      <p:pic>
        <p:nvPicPr>
          <p:cNvPr id="88067" name="Picture 3" descr="Canal with Patrician Houses in Leiden"/>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680366" y="1048992"/>
            <a:ext cx="7595617" cy="552408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1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711687" y="396873"/>
            <a:ext cx="343231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2800" i="1" dirty="0">
                <a:solidFill>
                  <a:srgbClr val="80552A"/>
                </a:solidFill>
                <a:effectLst>
                  <a:outerShdw blurRad="38100" dist="38100" dir="2700000" algn="tl">
                    <a:srgbClr val="C0C0C0"/>
                  </a:outerShdw>
                </a:effectLst>
                <a:latin typeface="+mj-lt"/>
              </a:rPr>
              <a:t>The Burgher of Delft &amp; His</a:t>
            </a:r>
            <a:br>
              <a:rPr lang="en-US" altLang="en-US" sz="2800" i="1" dirty="0">
                <a:solidFill>
                  <a:srgbClr val="80552A"/>
                </a:solidFill>
                <a:effectLst>
                  <a:outerShdw blurRad="38100" dist="38100" dir="2700000" algn="tl">
                    <a:srgbClr val="C0C0C0"/>
                  </a:outerShdw>
                </a:effectLst>
                <a:latin typeface="+mj-lt"/>
              </a:rPr>
            </a:br>
            <a:r>
              <a:rPr lang="en-US" altLang="en-US" sz="2800" i="1" dirty="0">
                <a:solidFill>
                  <a:srgbClr val="80552A"/>
                </a:solidFill>
                <a:effectLst>
                  <a:outerShdw blurRad="38100" dist="38100" dir="2700000" algn="tl">
                    <a:srgbClr val="C0C0C0"/>
                  </a:outerShdw>
                </a:effectLst>
                <a:latin typeface="+mj-lt"/>
              </a:rPr>
              <a:t>Daughter</a:t>
            </a:r>
            <a:r>
              <a:rPr lang="en-US" altLang="en-US" sz="2800" dirty="0">
                <a:solidFill>
                  <a:srgbClr val="80552A"/>
                </a:solidFill>
                <a:effectLst>
                  <a:outerShdw blurRad="38100" dist="38100" dir="2700000" algn="tl">
                    <a:srgbClr val="C0C0C0"/>
                  </a:outerShdw>
                </a:effectLst>
                <a:latin typeface="+mj-lt"/>
              </a:rPr>
              <a:t> – Jan Steen</a:t>
            </a:r>
          </a:p>
        </p:txBody>
      </p:sp>
      <p:pic>
        <p:nvPicPr>
          <p:cNvPr id="35843" name="Picture 3" descr="Jan Steen-The Burgher of Delft and His Daughter"/>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0" y="0"/>
            <a:ext cx="5711687" cy="688145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1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516218" y="152400"/>
            <a:ext cx="362778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3200" b="1" i="1" dirty="0">
                <a:solidFill>
                  <a:srgbClr val="80552A"/>
                </a:solidFill>
                <a:effectLst>
                  <a:outerShdw blurRad="38100" dist="38100" dir="2700000" algn="tl">
                    <a:srgbClr val="C0C0C0"/>
                  </a:outerShdw>
                </a:effectLst>
                <a:latin typeface="+mj-lt"/>
              </a:rPr>
              <a:t>A Young Woman with a Water Jug</a:t>
            </a:r>
            <a:r>
              <a:rPr lang="en-US" altLang="en-US" sz="2800" b="1" i="1" dirty="0">
                <a:solidFill>
                  <a:srgbClr val="80552A"/>
                </a:solidFill>
                <a:effectLst>
                  <a:outerShdw blurRad="38100" dist="38100" dir="2700000" algn="tl">
                    <a:srgbClr val="C0C0C0"/>
                  </a:outerShdw>
                </a:effectLst>
                <a:latin typeface="+mj-lt"/>
              </a:rPr>
              <a:t> - </a:t>
            </a:r>
            <a:r>
              <a:rPr lang="en-US" altLang="en-US" sz="2800" b="1" dirty="0">
                <a:solidFill>
                  <a:srgbClr val="80552A"/>
                </a:solidFill>
                <a:effectLst>
                  <a:outerShdw blurRad="38100" dist="38100" dir="2700000" algn="tl">
                    <a:srgbClr val="C0C0C0"/>
                  </a:outerShdw>
                </a:effectLst>
                <a:latin typeface="+mj-lt"/>
              </a:rPr>
              <a:t>Jan Vermeer</a:t>
            </a:r>
            <a:r>
              <a:rPr lang="en-US" altLang="en-US" sz="2400" b="1" dirty="0">
                <a:solidFill>
                  <a:srgbClr val="80552A"/>
                </a:solidFill>
                <a:effectLst>
                  <a:outerShdw blurRad="38100" dist="38100" dir="2700000" algn="tl">
                    <a:srgbClr val="C0C0C0"/>
                  </a:outerShdw>
                </a:effectLst>
                <a:latin typeface="+mj-lt"/>
              </a:rPr>
              <a:t>, 1662</a:t>
            </a:r>
          </a:p>
        </p:txBody>
      </p:sp>
      <p:pic>
        <p:nvPicPr>
          <p:cNvPr id="65540" name="Picture 4" descr="Vermeer-A Young Woman with a Water Jug-1662"/>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0" y="317628"/>
            <a:ext cx="5516218" cy="610305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2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a:xfrm>
            <a:off x="712303" y="1"/>
            <a:ext cx="7892987" cy="6858000"/>
          </a:xfrm>
        </p:spPr>
      </p:pic>
    </p:spTree>
    <p:extLst>
      <p:ext uri="{BB962C8B-B14F-4D97-AF65-F5344CB8AC3E}">
        <p14:creationId xmlns:p14="http://schemas.microsoft.com/office/powerpoint/2010/main" val="411247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5791200" y="76200"/>
            <a:ext cx="33528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3200" i="1" dirty="0">
                <a:solidFill>
                  <a:srgbClr val="80552A"/>
                </a:solidFill>
                <a:effectLst>
                  <a:outerShdw blurRad="38100" dist="38100" dir="2700000" algn="tl">
                    <a:srgbClr val="C0C0C0"/>
                  </a:outerShdw>
                </a:effectLst>
                <a:latin typeface="+mj-lt"/>
              </a:rPr>
              <a:t>Girl with a Pearl Earring</a:t>
            </a:r>
            <a:br>
              <a:rPr lang="en-US" altLang="en-US" sz="3200" i="1" dirty="0">
                <a:solidFill>
                  <a:srgbClr val="80552A"/>
                </a:solidFill>
                <a:effectLst>
                  <a:outerShdw blurRad="38100" dist="38100" dir="2700000" algn="tl">
                    <a:srgbClr val="C0C0C0"/>
                  </a:outerShdw>
                </a:effectLst>
                <a:latin typeface="+mj-lt"/>
              </a:rPr>
            </a:br>
            <a:r>
              <a:rPr lang="en-US" altLang="en-US" sz="3200" dirty="0">
                <a:solidFill>
                  <a:srgbClr val="80552A"/>
                </a:solidFill>
                <a:effectLst>
                  <a:outerShdw blurRad="38100" dist="38100" dir="2700000" algn="tl">
                    <a:srgbClr val="C0C0C0"/>
                  </a:outerShdw>
                </a:effectLst>
                <a:latin typeface="+mj-lt"/>
              </a:rPr>
              <a:t>Jan Vermeer</a:t>
            </a:r>
            <a:r>
              <a:rPr lang="en-US" altLang="en-US" sz="2800" dirty="0">
                <a:solidFill>
                  <a:srgbClr val="80552A"/>
                </a:solidFill>
                <a:effectLst>
                  <a:outerShdw blurRad="38100" dist="38100" dir="2700000" algn="tl">
                    <a:srgbClr val="C0C0C0"/>
                  </a:outerShdw>
                </a:effectLst>
                <a:latin typeface="+mj-lt"/>
              </a:rPr>
              <a:t>, 1665</a:t>
            </a:r>
          </a:p>
        </p:txBody>
      </p:sp>
      <p:pic>
        <p:nvPicPr>
          <p:cNvPr id="66565" name="Picture 5" descr="Vermeer-Girl with a Pearl Earring-1665"/>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0" y="0"/>
            <a:ext cx="5791200" cy="6813303"/>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86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Why a Golden Age?</a:t>
            </a:r>
          </a:p>
        </p:txBody>
      </p:sp>
      <p:sp>
        <p:nvSpPr>
          <p:cNvPr id="98307" name="Rectangle 3"/>
          <p:cNvSpPr>
            <a:spLocks noGrp="1" noChangeArrowheads="1"/>
          </p:cNvSpPr>
          <p:nvPr>
            <p:ph idx="1"/>
          </p:nvPr>
        </p:nvSpPr>
        <p:spPr>
          <a:xfrm>
            <a:off x="533400" y="-195469"/>
            <a:ext cx="8451574" cy="3767670"/>
          </a:xfrm>
        </p:spPr>
        <p:txBody>
          <a:bodyPr>
            <a:noAutofit/>
          </a:bodyPr>
          <a:lstStyle/>
          <a:p>
            <a:pPr>
              <a:lnSpc>
                <a:spcPct val="90000"/>
              </a:lnSpc>
            </a:pPr>
            <a:r>
              <a:rPr lang="en-US" altLang="en-US" sz="2800" b="1" dirty="0"/>
              <a:t>SOCIAL</a:t>
            </a:r>
            <a:r>
              <a:rPr lang="en-US" altLang="en-US" sz="2800" dirty="0"/>
              <a:t>: Protestant but religious tolerant, women relatively equal, bourgeoisie dominate</a:t>
            </a:r>
          </a:p>
          <a:p>
            <a:pPr>
              <a:lnSpc>
                <a:spcPct val="90000"/>
              </a:lnSpc>
            </a:pPr>
            <a:r>
              <a:rPr lang="en-US" altLang="en-US" sz="2800" b="1" dirty="0"/>
              <a:t>ECONOMICS</a:t>
            </a:r>
            <a:r>
              <a:rPr lang="en-US" altLang="en-US" sz="2800" dirty="0"/>
              <a:t>: High Wage, Financial &amp; Shipping Power</a:t>
            </a:r>
          </a:p>
        </p:txBody>
      </p:sp>
    </p:spTree>
    <p:extLst>
      <p:ext uri="{BB962C8B-B14F-4D97-AF65-F5344CB8AC3E}">
        <p14:creationId xmlns:p14="http://schemas.microsoft.com/office/powerpoint/2010/main" val="58231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03074548" fill="hold" grpId="0" nodeType="clickEffect">
                                  <p:stCondLst>
                                    <p:cond delay="0"/>
                                  </p:stCondLst>
                                  <p:childTnLst>
                                    <p:set>
                                      <p:cBhvr>
                                        <p:cTn id="6" dur="1" fill="hold">
                                          <p:stCondLst>
                                            <p:cond delay="499"/>
                                          </p:stCondLst>
                                        </p:cTn>
                                        <p:tgtEl>
                                          <p:spTgt spid="983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Dutch Economy</a:t>
            </a:r>
          </a:p>
        </p:txBody>
      </p:sp>
      <p:sp>
        <p:nvSpPr>
          <p:cNvPr id="3" name="Content Placeholder 2"/>
          <p:cNvSpPr>
            <a:spLocks noGrp="1"/>
          </p:cNvSpPr>
          <p:nvPr>
            <p:ph idx="1"/>
          </p:nvPr>
        </p:nvSpPr>
        <p:spPr>
          <a:xfrm>
            <a:off x="533400" y="533400"/>
            <a:ext cx="7484165" cy="3767670"/>
          </a:xfrm>
        </p:spPr>
        <p:txBody>
          <a:bodyPr>
            <a:normAutofit/>
          </a:bodyPr>
          <a:lstStyle/>
          <a:p>
            <a:r>
              <a:rPr lang="en-US" sz="2800" dirty="0"/>
              <a:t>Exported diamonds, linens, pottery.</a:t>
            </a:r>
          </a:p>
          <a:p>
            <a:r>
              <a:rPr lang="en-US" sz="2800" dirty="0"/>
              <a:t>Low inflation.</a:t>
            </a:r>
          </a:p>
          <a:p>
            <a:r>
              <a:rPr lang="en-US" sz="2800" dirty="0"/>
              <a:t>“Carrying trade” (lowest shipping rates)</a:t>
            </a:r>
          </a:p>
          <a:p>
            <a:endParaRPr lang="en-US" sz="2800" dirty="0"/>
          </a:p>
        </p:txBody>
      </p:sp>
    </p:spTree>
    <p:extLst>
      <p:ext uri="{BB962C8B-B14F-4D97-AF65-F5344CB8AC3E}">
        <p14:creationId xmlns:p14="http://schemas.microsoft.com/office/powerpoint/2010/main" val="359618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930966" y="173911"/>
            <a:ext cx="769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3200" dirty="0">
                <a:solidFill>
                  <a:srgbClr val="80552A"/>
                </a:solidFill>
                <a:effectLst>
                  <a:outerShdw blurRad="38100" dist="38100" dir="2700000" algn="tl">
                    <a:srgbClr val="C0C0C0"/>
                  </a:outerShdw>
                </a:effectLst>
                <a:latin typeface="+mj-lt"/>
              </a:rPr>
              <a:t>17c Dutch Global Commerce</a:t>
            </a:r>
          </a:p>
        </p:txBody>
      </p:sp>
      <p:pic>
        <p:nvPicPr>
          <p:cNvPr id="57348" name="Picture 4" descr="c16m03"/>
          <p:cNvPicPr preferRelativeResize="0">
            <a:picLocks noChangeAspect="1" noChangeArrowheads="1"/>
          </p:cNvPicPr>
          <p:nvPr/>
        </p:nvPicPr>
        <p:blipFill>
          <a:blip r:embed="rId2" cstate="email">
            <a:lum bright="-6000" contrast="18000"/>
            <a:extLst>
              <a:ext uri="{28A0092B-C50C-407E-A947-70E740481C1C}">
                <a14:useLocalDpi xmlns:a14="http://schemas.microsoft.com/office/drawing/2010/main"/>
              </a:ext>
            </a:extLst>
          </a:blip>
          <a:srcRect l="1031" t="1422" r="1031" b="1866"/>
          <a:stretch>
            <a:fillRect/>
          </a:stretch>
        </p:blipFill>
        <p:spPr bwMode="auto">
          <a:xfrm>
            <a:off x="384362" y="758686"/>
            <a:ext cx="8521100" cy="6099314"/>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0000CC"/>
                  </a:outerShdw>
                </a:effectLst>
              </a14:hiddenEffects>
            </a:ext>
          </a:extLst>
        </p:spPr>
      </p:pic>
    </p:spTree>
    <p:extLst>
      <p:ext uri="{BB962C8B-B14F-4D97-AF65-F5344CB8AC3E}">
        <p14:creationId xmlns:p14="http://schemas.microsoft.com/office/powerpoint/2010/main" val="3855793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141842" y="228600"/>
            <a:ext cx="40021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3600" dirty="0">
                <a:solidFill>
                  <a:srgbClr val="80552A"/>
                </a:solidFill>
                <a:effectLst>
                  <a:outerShdw blurRad="38100" dist="38100" dir="2700000" algn="tl">
                    <a:srgbClr val="C0C0C0"/>
                  </a:outerShdw>
                </a:effectLst>
                <a:latin typeface="+mj-lt"/>
              </a:rPr>
              <a:t>Dutch East India Ship, </a:t>
            </a:r>
            <a:r>
              <a:rPr lang="en-US" altLang="en-US" sz="2800" dirty="0">
                <a:solidFill>
                  <a:srgbClr val="80552A"/>
                </a:solidFill>
                <a:effectLst>
                  <a:outerShdw blurRad="38100" dist="38100" dir="2700000" algn="tl">
                    <a:srgbClr val="C0C0C0"/>
                  </a:outerShdw>
                </a:effectLst>
                <a:latin typeface="+mj-lt"/>
              </a:rPr>
              <a:t>mid-17c</a:t>
            </a:r>
          </a:p>
        </p:txBody>
      </p:sp>
      <p:pic>
        <p:nvPicPr>
          <p:cNvPr id="6148" name="Picture 4" descr="Dutch East India Co ship-1"/>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1" y="0"/>
            <a:ext cx="5141843" cy="6831734"/>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47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802" y="333375"/>
            <a:ext cx="91371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2800" dirty="0">
                <a:solidFill>
                  <a:srgbClr val="80552A"/>
                </a:solidFill>
                <a:effectLst>
                  <a:outerShdw blurRad="38100" dist="38100" dir="2700000" algn="tl">
                    <a:srgbClr val="C0C0C0"/>
                  </a:outerShdw>
                </a:effectLst>
                <a:latin typeface="+mj-lt"/>
              </a:rPr>
              <a:t>Return of the Dutch East India Fleet, 1599</a:t>
            </a:r>
          </a:p>
        </p:txBody>
      </p:sp>
      <p:pic>
        <p:nvPicPr>
          <p:cNvPr id="34819" name="Picture 3" descr="Return of the Dutch East India Fleet-1599"/>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6802" y="1338470"/>
            <a:ext cx="9137198" cy="551953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3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422570" y="152400"/>
            <a:ext cx="272143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2800" i="1" dirty="0">
                <a:solidFill>
                  <a:srgbClr val="80552A"/>
                </a:solidFill>
                <a:effectLst>
                  <a:outerShdw blurRad="38100" dist="38100" dir="2700000" algn="tl">
                    <a:srgbClr val="C0C0C0"/>
                  </a:outerShdw>
                </a:effectLst>
                <a:latin typeface="+mj-lt"/>
              </a:rPr>
              <a:t>Amsterdam Stock Market (Bourse)</a:t>
            </a:r>
            <a:br>
              <a:rPr lang="en-US" altLang="en-US" sz="2800" i="1" dirty="0">
                <a:solidFill>
                  <a:srgbClr val="80552A"/>
                </a:solidFill>
                <a:effectLst>
                  <a:outerShdw blurRad="38100" dist="38100" dir="2700000" algn="tl">
                    <a:srgbClr val="C0C0C0"/>
                  </a:outerShdw>
                </a:effectLst>
                <a:latin typeface="+mj-lt"/>
              </a:rPr>
            </a:br>
            <a:r>
              <a:rPr lang="en-US" altLang="en-US" sz="2400" dirty="0">
                <a:solidFill>
                  <a:srgbClr val="80552A"/>
                </a:solidFill>
                <a:effectLst>
                  <a:outerShdw blurRad="38100" dist="38100" dir="2700000" algn="tl">
                    <a:srgbClr val="C0C0C0"/>
                  </a:outerShdw>
                </a:effectLst>
                <a:latin typeface="+mj-lt"/>
              </a:rPr>
              <a:t>Emmanuel De Witte, 1653</a:t>
            </a:r>
          </a:p>
        </p:txBody>
      </p:sp>
      <p:pic>
        <p:nvPicPr>
          <p:cNvPr id="21507" name="Picture 3" descr="Emmanuel de Witte-Amsterdam Stock Market-1653"/>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1" y="0"/>
            <a:ext cx="6422571" cy="68580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4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83535" y="192157"/>
            <a:ext cx="7696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2800" i="1" dirty="0">
                <a:solidFill>
                  <a:srgbClr val="80552A"/>
                </a:solidFill>
                <a:effectLst>
                  <a:outerShdw blurRad="38100" dist="38100" dir="2700000" algn="tl">
                    <a:srgbClr val="C0C0C0"/>
                  </a:outerShdw>
                </a:effectLst>
                <a:latin typeface="+mj-lt"/>
              </a:rPr>
              <a:t>Sampling Officials of the Drapers Guild</a:t>
            </a:r>
            <a:r>
              <a:rPr lang="en-US" altLang="en-US" sz="2800" dirty="0">
                <a:solidFill>
                  <a:srgbClr val="80552A"/>
                </a:solidFill>
                <a:effectLst>
                  <a:outerShdw blurRad="38100" dist="38100" dir="2700000" algn="tl">
                    <a:srgbClr val="C0C0C0"/>
                  </a:outerShdw>
                </a:effectLst>
                <a:latin typeface="+mj-lt"/>
              </a:rPr>
              <a:t> – </a:t>
            </a:r>
            <a:r>
              <a:rPr lang="en-US" altLang="en-US" sz="2400" dirty="0">
                <a:solidFill>
                  <a:srgbClr val="80552A"/>
                </a:solidFill>
                <a:effectLst>
                  <a:outerShdw blurRad="38100" dist="38100" dir="2700000" algn="tl">
                    <a:srgbClr val="C0C0C0"/>
                  </a:outerShdw>
                </a:effectLst>
                <a:latin typeface="+mj-lt"/>
              </a:rPr>
              <a:t>Rembrandt - 1662</a:t>
            </a:r>
          </a:p>
        </p:txBody>
      </p:sp>
      <p:pic>
        <p:nvPicPr>
          <p:cNvPr id="55299" name="Picture 3" descr="Rembrandt-Sampling Officials of the Drapers Guild-1662"/>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450574" y="1189590"/>
            <a:ext cx="8362122" cy="566841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121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069496" y="231913"/>
            <a:ext cx="275645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3600" i="1" dirty="0">
                <a:solidFill>
                  <a:srgbClr val="80552A"/>
                </a:solidFill>
                <a:effectLst>
                  <a:outerShdw blurRad="38100" dist="38100" dir="2700000" algn="tl">
                    <a:srgbClr val="C0C0C0"/>
                  </a:outerShdw>
                </a:effectLst>
                <a:latin typeface="+mj-lt"/>
              </a:rPr>
              <a:t>The Lace Maker</a:t>
            </a:r>
            <a:br>
              <a:rPr lang="en-US" altLang="en-US" sz="3600" i="1" dirty="0">
                <a:solidFill>
                  <a:srgbClr val="80552A"/>
                </a:solidFill>
                <a:effectLst>
                  <a:outerShdw blurRad="38100" dist="38100" dir="2700000" algn="tl">
                    <a:srgbClr val="C0C0C0"/>
                  </a:outerShdw>
                </a:effectLst>
                <a:latin typeface="+mj-lt"/>
              </a:rPr>
            </a:br>
            <a:r>
              <a:rPr lang="en-US" altLang="en-US" sz="3600" dirty="0">
                <a:solidFill>
                  <a:srgbClr val="80552A"/>
                </a:solidFill>
                <a:effectLst>
                  <a:outerShdw blurRad="38100" dist="38100" dir="2700000" algn="tl">
                    <a:srgbClr val="C0C0C0"/>
                  </a:outerShdw>
                </a:effectLst>
                <a:latin typeface="+mj-lt"/>
              </a:rPr>
              <a:t>Jan Vermeer</a:t>
            </a:r>
            <a:r>
              <a:rPr lang="en-US" altLang="en-US" sz="3200" dirty="0">
                <a:solidFill>
                  <a:srgbClr val="80552A"/>
                </a:solidFill>
                <a:effectLst>
                  <a:outerShdw blurRad="38100" dist="38100" dir="2700000" algn="tl">
                    <a:srgbClr val="C0C0C0"/>
                  </a:outerShdw>
                </a:effectLst>
                <a:latin typeface="+mj-lt"/>
              </a:rPr>
              <a:t>, 1669-1670</a:t>
            </a:r>
          </a:p>
        </p:txBody>
      </p:sp>
      <p:pic>
        <p:nvPicPr>
          <p:cNvPr id="71684" name="Picture 4" descr="Vermeer-The Lacemaker-1669-16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5870713" cy="6824376"/>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94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255026" y="152400"/>
            <a:ext cx="288897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3200" i="1" dirty="0">
                <a:solidFill>
                  <a:srgbClr val="80552A"/>
                </a:solidFill>
                <a:effectLst>
                  <a:outerShdw blurRad="38100" dist="38100" dir="2700000" algn="tl">
                    <a:srgbClr val="C0C0C0"/>
                  </a:outerShdw>
                </a:effectLst>
                <a:latin typeface="+mj-lt"/>
              </a:rPr>
              <a:t>A Woman Holding a Balance</a:t>
            </a:r>
            <a:br>
              <a:rPr lang="en-US" altLang="en-US" sz="3200" i="1" dirty="0">
                <a:solidFill>
                  <a:srgbClr val="80552A"/>
                </a:solidFill>
                <a:effectLst>
                  <a:outerShdw blurRad="38100" dist="38100" dir="2700000" algn="tl">
                    <a:srgbClr val="C0C0C0"/>
                  </a:outerShdw>
                </a:effectLst>
                <a:latin typeface="+mj-lt"/>
              </a:rPr>
            </a:br>
            <a:r>
              <a:rPr lang="en-US" altLang="en-US" sz="3200" dirty="0">
                <a:solidFill>
                  <a:srgbClr val="80552A"/>
                </a:solidFill>
                <a:effectLst>
                  <a:outerShdw blurRad="38100" dist="38100" dir="2700000" algn="tl">
                    <a:srgbClr val="C0C0C0"/>
                  </a:outerShdw>
                </a:effectLst>
                <a:latin typeface="+mj-lt"/>
              </a:rPr>
              <a:t>Jan Vermeer</a:t>
            </a:r>
            <a:r>
              <a:rPr lang="en-US" altLang="en-US" sz="2800" dirty="0">
                <a:solidFill>
                  <a:srgbClr val="80552A"/>
                </a:solidFill>
                <a:effectLst>
                  <a:outerShdw blurRad="38100" dist="38100" dir="2700000" algn="tl">
                    <a:srgbClr val="C0C0C0"/>
                  </a:outerShdw>
                </a:effectLst>
                <a:latin typeface="+mj-lt"/>
              </a:rPr>
              <a:t>, 1662</a:t>
            </a:r>
          </a:p>
        </p:txBody>
      </p:sp>
      <p:pic>
        <p:nvPicPr>
          <p:cNvPr id="56324" name="Picture 4" descr="Vermeer-A Woman Holding a Balance - 1662"/>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1" y="0"/>
            <a:ext cx="6135757" cy="690854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5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1029"/>
          <p:cNvSpPr>
            <a:spLocks noGrp="1" noChangeArrowheads="1"/>
          </p:cNvSpPr>
          <p:nvPr>
            <p:ph type="body" sz="half" idx="3"/>
          </p:nvPr>
        </p:nvSpPr>
        <p:spPr>
          <a:xfrm>
            <a:off x="0" y="5731564"/>
            <a:ext cx="8001000" cy="914400"/>
          </a:xfrm>
        </p:spPr>
        <p:txBody>
          <a:bodyPr>
            <a:normAutofit lnSpcReduction="10000"/>
          </a:bodyPr>
          <a:lstStyle/>
          <a:p>
            <a:pPr>
              <a:buFontTx/>
              <a:buNone/>
            </a:pPr>
            <a:r>
              <a:rPr lang="en-US" altLang="en-US" sz="2400" dirty="0">
                <a:solidFill>
                  <a:schemeClr val="tx1"/>
                </a:solidFill>
              </a:rPr>
              <a:t>    The emergence of Dutch power: </a:t>
            </a:r>
          </a:p>
          <a:p>
            <a:pPr>
              <a:buFontTx/>
              <a:buNone/>
            </a:pPr>
            <a:r>
              <a:rPr lang="en-US" altLang="en-US" sz="2400" dirty="0">
                <a:solidFill>
                  <a:schemeClr val="tx1"/>
                </a:solidFill>
              </a:rPr>
              <a:t>    Anti Spanish &amp; Anti Hapsburg resistance</a:t>
            </a:r>
          </a:p>
        </p:txBody>
      </p:sp>
      <p:pic>
        <p:nvPicPr>
          <p:cNvPr id="94214" name="Picture 1030"/>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0" y="0"/>
            <a:ext cx="4195763" cy="5715000"/>
          </a:xfrm>
        </p:spPr>
      </p:pic>
      <p:pic>
        <p:nvPicPr>
          <p:cNvPr id="94215" name="Picture 1031"/>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4735380" y="16564"/>
            <a:ext cx="4408620" cy="5715000"/>
          </a:xfrm>
        </p:spPr>
      </p:pic>
    </p:spTree>
    <p:extLst>
      <p:ext uri="{BB962C8B-B14F-4D97-AF65-F5344CB8AC3E}">
        <p14:creationId xmlns:p14="http://schemas.microsoft.com/office/powerpoint/2010/main" val="1161901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953000" y="228600"/>
            <a:ext cx="4191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4000" b="1" dirty="0">
                <a:solidFill>
                  <a:srgbClr val="80552A"/>
                </a:solidFill>
                <a:effectLst>
                  <a:outerShdw blurRad="38100" dist="38100" dir="2700000" algn="tl">
                    <a:srgbClr val="C0C0C0"/>
                  </a:outerShdw>
                </a:effectLst>
              </a:rPr>
              <a:t>Dutch</a:t>
            </a:r>
            <a:br>
              <a:rPr lang="en-US" altLang="en-US" sz="4000" b="1" dirty="0">
                <a:solidFill>
                  <a:srgbClr val="80552A"/>
                </a:solidFill>
                <a:effectLst>
                  <a:outerShdw blurRad="38100" dist="38100" dir="2700000" algn="tl">
                    <a:srgbClr val="C0C0C0"/>
                  </a:outerShdw>
                </a:effectLst>
              </a:rPr>
            </a:br>
            <a:r>
              <a:rPr lang="en-US" altLang="en-US" sz="4000" b="1" dirty="0">
                <a:solidFill>
                  <a:srgbClr val="80552A"/>
                </a:solidFill>
                <a:effectLst>
                  <a:outerShdw blurRad="38100" dist="38100" dir="2700000" algn="tl">
                    <a:srgbClr val="C0C0C0"/>
                  </a:outerShdw>
                </a:effectLst>
              </a:rPr>
              <a:t>Delftware</a:t>
            </a:r>
          </a:p>
        </p:txBody>
      </p:sp>
      <p:pic>
        <p:nvPicPr>
          <p:cNvPr id="3077" name="Picture 5" descr="Delftware-tulip vase-18c"/>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1041952" y="550896"/>
            <a:ext cx="3162300" cy="294765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6" descr="Delft-plate-Liverpool"/>
          <p:cNvPicPr>
            <a:picLocks noChangeAspect="1" noChangeArrowheads="1"/>
          </p:cNvPicPr>
          <p:nvPr/>
        </p:nvPicPr>
        <p:blipFill>
          <a:blip r:embed="rId3" cstate="email">
            <a:lum contrast="6000"/>
            <a:extLst>
              <a:ext uri="{28A0092B-C50C-407E-A947-70E740481C1C}">
                <a14:useLocalDpi xmlns:a14="http://schemas.microsoft.com/office/drawing/2010/main"/>
              </a:ext>
            </a:extLst>
          </a:blip>
          <a:srcRect/>
          <a:stretch>
            <a:fillRect/>
          </a:stretch>
        </p:blipFill>
        <p:spPr bwMode="auto">
          <a:xfrm>
            <a:off x="5600700" y="1941513"/>
            <a:ext cx="2895600" cy="285908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3079" name="Picture 7" descr="English Delftware-1620-35"/>
          <p:cNvPicPr>
            <a:picLocks noChangeAspect="1" noChangeArrowheads="1"/>
          </p:cNvPicPr>
          <p:nvPr/>
        </p:nvPicPr>
        <p:blipFill>
          <a:blip r:embed="rId4" cstate="email">
            <a:lum contrast="6000"/>
            <a:extLst>
              <a:ext uri="{28A0092B-C50C-407E-A947-70E740481C1C}">
                <a14:useLocalDpi xmlns:a14="http://schemas.microsoft.com/office/drawing/2010/main"/>
              </a:ext>
            </a:extLst>
          </a:blip>
          <a:srcRect/>
          <a:stretch>
            <a:fillRect/>
          </a:stretch>
        </p:blipFill>
        <p:spPr bwMode="auto">
          <a:xfrm>
            <a:off x="1981200" y="3657600"/>
            <a:ext cx="2971800" cy="2906713"/>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080" name="Text Box 8"/>
          <p:cNvSpPr txBox="1">
            <a:spLocks noChangeArrowheads="1"/>
          </p:cNvSpPr>
          <p:nvPr/>
        </p:nvSpPr>
        <p:spPr bwMode="auto">
          <a:xfrm>
            <a:off x="4876800" y="59436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2400" dirty="0">
                <a:effectLst>
                  <a:outerShdw blurRad="38100" dist="38100" dir="2700000" algn="tl">
                    <a:srgbClr val="C0C0C0"/>
                  </a:outerShdw>
                </a:effectLst>
                <a:latin typeface="+mj-lt"/>
              </a:rPr>
              <a:t>English Delftware</a:t>
            </a:r>
          </a:p>
        </p:txBody>
      </p:sp>
    </p:spTree>
    <p:extLst>
      <p:ext uri="{BB962C8B-B14F-4D97-AF65-F5344CB8AC3E}">
        <p14:creationId xmlns:p14="http://schemas.microsoft.com/office/powerpoint/2010/main" val="1802978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200400" y="365125"/>
            <a:ext cx="5410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r">
              <a:spcBef>
                <a:spcPct val="50000"/>
              </a:spcBef>
            </a:pPr>
            <a:r>
              <a:rPr lang="en-US" altLang="en-US" sz="4000" dirty="0">
                <a:solidFill>
                  <a:srgbClr val="80552A"/>
                </a:solidFill>
                <a:effectLst>
                  <a:outerShdw blurRad="38100" dist="38100" dir="2700000" algn="tl">
                    <a:srgbClr val="C0C0C0"/>
                  </a:outerShdw>
                </a:effectLst>
                <a:latin typeface="+mj-lt"/>
              </a:rPr>
              <a:t>Dutch West India</a:t>
            </a:r>
            <a:br>
              <a:rPr lang="en-US" altLang="en-US" sz="4000" dirty="0">
                <a:solidFill>
                  <a:srgbClr val="80552A"/>
                </a:solidFill>
                <a:effectLst>
                  <a:outerShdw blurRad="38100" dist="38100" dir="2700000" algn="tl">
                    <a:srgbClr val="C0C0C0"/>
                  </a:outerShdw>
                </a:effectLst>
                <a:latin typeface="+mj-lt"/>
              </a:rPr>
            </a:br>
            <a:r>
              <a:rPr lang="en-US" altLang="en-US" sz="4000" dirty="0">
                <a:solidFill>
                  <a:srgbClr val="80552A"/>
                </a:solidFill>
                <a:effectLst>
                  <a:outerShdw blurRad="38100" dist="38100" dir="2700000" algn="tl">
                    <a:srgbClr val="C0C0C0"/>
                  </a:outerShdw>
                </a:effectLst>
                <a:latin typeface="+mj-lt"/>
              </a:rPr>
              <a:t>Company, </a:t>
            </a:r>
            <a:r>
              <a:rPr lang="en-US" altLang="en-US" sz="3600" dirty="0">
                <a:solidFill>
                  <a:srgbClr val="80552A"/>
                </a:solidFill>
                <a:effectLst>
                  <a:outerShdw blurRad="38100" dist="38100" dir="2700000" algn="tl">
                    <a:srgbClr val="C0C0C0"/>
                  </a:outerShdw>
                </a:effectLst>
                <a:latin typeface="+mj-lt"/>
              </a:rPr>
              <a:t>1621</a:t>
            </a:r>
          </a:p>
        </p:txBody>
      </p:sp>
      <p:pic>
        <p:nvPicPr>
          <p:cNvPr id="103427" name="Picture 3" descr="Dutch West India Co Flag"/>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1104900" y="1081087"/>
            <a:ext cx="2667000" cy="178593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03428" name="Picture 4" descr="Netherland Antilles"/>
          <p:cNvPicPr>
            <a:picLocks noChangeAspect="1" noChangeArrowheads="1"/>
          </p:cNvPicPr>
          <p:nvPr/>
        </p:nvPicPr>
        <p:blipFill>
          <a:blip r:embed="rId3">
            <a:lum contrast="6000"/>
            <a:extLst>
              <a:ext uri="{28A0092B-C50C-407E-A947-70E740481C1C}">
                <a14:useLocalDpi xmlns:a14="http://schemas.microsoft.com/office/drawing/2010/main"/>
              </a:ext>
            </a:extLst>
          </a:blip>
          <a:srcRect/>
          <a:stretch>
            <a:fillRect/>
          </a:stretch>
        </p:blipFill>
        <p:spPr bwMode="auto">
          <a:xfrm>
            <a:off x="4439478" y="1947550"/>
            <a:ext cx="4367351" cy="4691327"/>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5"/>
          <p:cNvSpPr txBox="1">
            <a:spLocks noChangeArrowheads="1"/>
          </p:cNvSpPr>
          <p:nvPr/>
        </p:nvSpPr>
        <p:spPr bwMode="auto">
          <a:xfrm>
            <a:off x="1630018" y="5161722"/>
            <a:ext cx="2286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marL="465138" indent="-465138">
              <a:defRPr>
                <a:solidFill>
                  <a:schemeClr val="tx1"/>
                </a:solidFill>
                <a:latin typeface="Arial" panose="020B0604020202020204" pitchFamily="34" charset="0"/>
              </a:defRPr>
            </a:lvl1pPr>
            <a:lvl2pPr marL="1136650" indent="-342900">
              <a:defRPr>
                <a:solidFill>
                  <a:schemeClr val="tx1"/>
                </a:solidFill>
                <a:latin typeface="Arial" panose="020B0604020202020204" pitchFamily="34" charset="0"/>
              </a:defRPr>
            </a:lvl2pPr>
            <a:lvl3pPr marL="1590675"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r">
              <a:spcBef>
                <a:spcPct val="50000"/>
              </a:spcBef>
              <a:buClr>
                <a:srgbClr val="336699"/>
              </a:buClr>
              <a:buSzPct val="140000"/>
              <a:buFont typeface="Ships" pitchFamily="2" charset="0"/>
              <a:buNone/>
            </a:pPr>
            <a:r>
              <a:rPr lang="en-US" altLang="en-US" sz="2800" b="1" dirty="0">
                <a:effectLst>
                  <a:outerShdw blurRad="38100" dist="38100" dir="2700000" algn="tl">
                    <a:srgbClr val="C0C0C0"/>
                  </a:outerShdw>
                </a:effectLst>
                <a:latin typeface="+mj-lt"/>
              </a:rPr>
              <a:t>Netherland</a:t>
            </a:r>
            <a:br>
              <a:rPr lang="en-US" altLang="en-US" sz="2800" b="1" dirty="0">
                <a:effectLst>
                  <a:outerShdw blurRad="38100" dist="38100" dir="2700000" algn="tl">
                    <a:srgbClr val="C0C0C0"/>
                  </a:outerShdw>
                </a:effectLst>
                <a:latin typeface="+mj-lt"/>
              </a:rPr>
            </a:br>
            <a:r>
              <a:rPr lang="en-US" altLang="en-US" sz="2800" b="1" dirty="0">
                <a:effectLst>
                  <a:outerShdw blurRad="38100" dist="38100" dir="2700000" algn="tl">
                    <a:srgbClr val="C0C0C0"/>
                  </a:outerShdw>
                </a:effectLst>
                <a:latin typeface="+mj-lt"/>
              </a:rPr>
              <a:t>Antilles</a:t>
            </a:r>
          </a:p>
        </p:txBody>
      </p:sp>
    </p:spTree>
    <p:extLst>
      <p:ext uri="{BB962C8B-B14F-4D97-AF65-F5344CB8AC3E}">
        <p14:creationId xmlns:p14="http://schemas.microsoft.com/office/powerpoint/2010/main" val="297437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447800" y="409575"/>
            <a:ext cx="7696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4000" dirty="0">
                <a:solidFill>
                  <a:srgbClr val="80552A"/>
                </a:solidFill>
                <a:effectLst>
                  <a:outerShdw blurRad="38100" dist="38100" dir="2700000" algn="tl">
                    <a:srgbClr val="C0C0C0"/>
                  </a:outerShdw>
                </a:effectLst>
                <a:latin typeface="+mj-lt"/>
              </a:rPr>
              <a:t>Fort Orange </a:t>
            </a:r>
            <a:r>
              <a:rPr lang="en-US" altLang="en-US" sz="3200" dirty="0">
                <a:solidFill>
                  <a:srgbClr val="80552A"/>
                </a:solidFill>
                <a:effectLst>
                  <a:outerShdw blurRad="38100" dist="38100" dir="2700000" algn="tl">
                    <a:srgbClr val="C0C0C0"/>
                  </a:outerShdw>
                </a:effectLst>
                <a:latin typeface="+mj-lt"/>
              </a:rPr>
              <a:t>(Albany, NY)</a:t>
            </a:r>
            <a:br>
              <a:rPr lang="en-US" altLang="en-US" sz="3200" dirty="0">
                <a:solidFill>
                  <a:srgbClr val="80552A"/>
                </a:solidFill>
                <a:effectLst>
                  <a:outerShdw blurRad="38100" dist="38100" dir="2700000" algn="tl">
                    <a:srgbClr val="C0C0C0"/>
                  </a:outerShdw>
                </a:effectLst>
                <a:latin typeface="+mj-lt"/>
              </a:rPr>
            </a:br>
            <a:r>
              <a:rPr lang="en-US" altLang="en-US" sz="4000" dirty="0">
                <a:solidFill>
                  <a:srgbClr val="80552A"/>
                </a:solidFill>
                <a:effectLst>
                  <a:outerShdw blurRad="38100" dist="38100" dir="2700000" algn="tl">
                    <a:srgbClr val="C0C0C0"/>
                  </a:outerShdw>
                </a:effectLst>
                <a:latin typeface="+mj-lt"/>
              </a:rPr>
              <a:t>in New Netherlands</a:t>
            </a:r>
            <a:endParaRPr lang="en-US" altLang="en-US" sz="3200" dirty="0">
              <a:solidFill>
                <a:srgbClr val="80552A"/>
              </a:solidFill>
              <a:effectLst>
                <a:outerShdw blurRad="38100" dist="38100" dir="2700000" algn="tl">
                  <a:srgbClr val="C0C0C0"/>
                </a:outerShdw>
              </a:effectLst>
              <a:latin typeface="+mj-lt"/>
            </a:endParaRPr>
          </a:p>
        </p:txBody>
      </p:sp>
      <p:pic>
        <p:nvPicPr>
          <p:cNvPr id="104451" name="Picture 3" descr="FortOrange"/>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2517912" y="2007705"/>
            <a:ext cx="6486613" cy="3714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YC Official Seal - 16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4416" y="4373218"/>
            <a:ext cx="1981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NYC Fla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119" y="1733015"/>
            <a:ext cx="2690191" cy="1537252"/>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07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050234" y="440635"/>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4000" dirty="0">
                <a:solidFill>
                  <a:srgbClr val="80552A"/>
                </a:solidFill>
                <a:effectLst>
                  <a:outerShdw blurRad="38100" dist="38100" dir="2700000" algn="tl">
                    <a:srgbClr val="C0C0C0"/>
                  </a:outerShdw>
                </a:effectLst>
                <a:latin typeface="+mj-lt"/>
              </a:rPr>
              <a:t>New Amsterdam (NYC)</a:t>
            </a:r>
          </a:p>
        </p:txBody>
      </p:sp>
      <p:pic>
        <p:nvPicPr>
          <p:cNvPr id="106500" name="Picture 4" descr="20c Dutch Revival Bldg - NYC"/>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2295939" y="1202635"/>
            <a:ext cx="5204791" cy="5611982"/>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487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447800" y="152400"/>
            <a:ext cx="271338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4000" b="1" dirty="0">
                <a:solidFill>
                  <a:srgbClr val="80552A"/>
                </a:solidFill>
                <a:effectLst>
                  <a:outerShdw blurRad="38100" dist="38100" dir="2700000" algn="tl">
                    <a:srgbClr val="C0C0C0"/>
                  </a:outerShdw>
                </a:effectLst>
                <a:latin typeface="+mj-lt"/>
              </a:rPr>
              <a:t>Dutch East India Company</a:t>
            </a:r>
            <a:r>
              <a:rPr lang="en-US" altLang="en-US" sz="3600" b="1" dirty="0">
                <a:solidFill>
                  <a:srgbClr val="80552A"/>
                </a:solidFill>
                <a:effectLst>
                  <a:outerShdw blurRad="38100" dist="38100" dir="2700000" algn="tl">
                    <a:srgbClr val="C0C0C0"/>
                  </a:outerShdw>
                </a:effectLst>
                <a:latin typeface="+mj-lt"/>
              </a:rPr>
              <a:t>1602</a:t>
            </a:r>
          </a:p>
        </p:txBody>
      </p:sp>
      <p:pic>
        <p:nvPicPr>
          <p:cNvPr id="107523" name="Picture 3" descr="Dutch East India Co flag - VO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02451" y="1080052"/>
            <a:ext cx="3305175" cy="20574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07524" name="Picture 4" descr="Dutch East Indies - 17cReligious Wars - 1660"/>
          <p:cNvPicPr>
            <a:picLocks noChangeAspect="1" noChangeArrowheads="1"/>
          </p:cNvPicPr>
          <p:nvPr/>
        </p:nvPicPr>
        <p:blipFill>
          <a:blip r:embed="rId3">
            <a:lum contrast="6000"/>
            <a:extLst>
              <a:ext uri="{28A0092B-C50C-407E-A947-70E740481C1C}">
                <a14:useLocalDpi xmlns:a14="http://schemas.microsoft.com/office/drawing/2010/main"/>
              </a:ext>
            </a:extLst>
          </a:blip>
          <a:srcRect/>
          <a:stretch>
            <a:fillRect/>
          </a:stretch>
        </p:blipFill>
        <p:spPr bwMode="auto">
          <a:xfrm>
            <a:off x="1321904" y="3667539"/>
            <a:ext cx="61722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79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4757530" y="152400"/>
            <a:ext cx="438646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3200" i="1" dirty="0">
                <a:solidFill>
                  <a:srgbClr val="80552A"/>
                </a:solidFill>
                <a:effectLst>
                  <a:outerShdw blurRad="38100" dist="38100" dir="2700000" algn="tl">
                    <a:srgbClr val="C0C0C0"/>
                  </a:outerShdw>
                </a:effectLst>
                <a:latin typeface="+mj-lt"/>
              </a:rPr>
              <a:t>“Africa” Center Panel</a:t>
            </a:r>
            <a:br>
              <a:rPr lang="en-US" altLang="en-US" sz="3200" i="1" dirty="0">
                <a:solidFill>
                  <a:srgbClr val="80552A"/>
                </a:solidFill>
                <a:effectLst>
                  <a:outerShdw blurRad="38100" dist="38100" dir="2700000" algn="tl">
                    <a:srgbClr val="C0C0C0"/>
                  </a:outerShdw>
                </a:effectLst>
                <a:latin typeface="+mj-lt"/>
              </a:rPr>
            </a:br>
            <a:r>
              <a:rPr lang="en-US" altLang="en-US" sz="2400" dirty="0">
                <a:solidFill>
                  <a:srgbClr val="80552A"/>
                </a:solidFill>
                <a:effectLst>
                  <a:outerShdw blurRad="38100" dist="38100" dir="2700000" algn="tl">
                    <a:srgbClr val="C0C0C0"/>
                  </a:outerShdw>
                </a:effectLst>
                <a:latin typeface="+mj-lt"/>
              </a:rPr>
              <a:t>Jan van der </a:t>
            </a:r>
            <a:r>
              <a:rPr lang="en-US" altLang="en-US" sz="2400" dirty="0" err="1">
                <a:solidFill>
                  <a:srgbClr val="80552A"/>
                </a:solidFill>
                <a:effectLst>
                  <a:outerShdw blurRad="38100" dist="38100" dir="2700000" algn="tl">
                    <a:srgbClr val="C0C0C0"/>
                  </a:outerShdw>
                </a:effectLst>
                <a:latin typeface="+mj-lt"/>
              </a:rPr>
              <a:t>Heyden</a:t>
            </a:r>
            <a:r>
              <a:rPr lang="en-US" altLang="en-US" sz="2400" dirty="0">
                <a:solidFill>
                  <a:srgbClr val="80552A"/>
                </a:solidFill>
                <a:effectLst>
                  <a:outerShdw blurRad="38100" dist="38100" dir="2700000" algn="tl">
                    <a:srgbClr val="C0C0C0"/>
                  </a:outerShdw>
                </a:effectLst>
                <a:latin typeface="+mj-lt"/>
              </a:rPr>
              <a:t>, 1664-66</a:t>
            </a:r>
          </a:p>
        </p:txBody>
      </p:sp>
      <p:pic>
        <p:nvPicPr>
          <p:cNvPr id="108547" name="Picture 3" descr="Jan van Kessel-Africa-central panel-1664-16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4757530" cy="684573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137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44218" y="603664"/>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4000" dirty="0">
                <a:solidFill>
                  <a:srgbClr val="80552A"/>
                </a:solidFill>
                <a:effectLst>
                  <a:outerShdw blurRad="38100" dist="38100" dir="2700000" algn="tl">
                    <a:srgbClr val="C0C0C0"/>
                  </a:outerShdw>
                </a:effectLst>
                <a:latin typeface="+mj-lt"/>
              </a:rPr>
              <a:t>The Dutch in Japan, </a:t>
            </a:r>
            <a:r>
              <a:rPr lang="en-US" altLang="en-US" sz="3200" dirty="0">
                <a:solidFill>
                  <a:srgbClr val="80552A"/>
                </a:solidFill>
                <a:effectLst>
                  <a:outerShdw blurRad="38100" dist="38100" dir="2700000" algn="tl">
                    <a:srgbClr val="C0C0C0"/>
                  </a:outerShdw>
                </a:effectLst>
                <a:latin typeface="+mj-lt"/>
              </a:rPr>
              <a:t>18c</a:t>
            </a:r>
          </a:p>
        </p:txBody>
      </p:sp>
      <p:pic>
        <p:nvPicPr>
          <p:cNvPr id="20483" name="Picture 3" descr="Dutch in Japan"/>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1249018" y="1639957"/>
            <a:ext cx="7086600" cy="466407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01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Why a Golden Age?</a:t>
            </a:r>
          </a:p>
        </p:txBody>
      </p:sp>
      <p:sp>
        <p:nvSpPr>
          <p:cNvPr id="98307" name="Rectangle 3"/>
          <p:cNvSpPr>
            <a:spLocks noGrp="1" noChangeArrowheads="1"/>
          </p:cNvSpPr>
          <p:nvPr>
            <p:ph type="body" idx="1"/>
          </p:nvPr>
        </p:nvSpPr>
        <p:spPr>
          <a:xfrm>
            <a:off x="533400" y="-49699"/>
            <a:ext cx="8491330" cy="4224130"/>
          </a:xfrm>
        </p:spPr>
        <p:txBody>
          <a:bodyPr>
            <a:noAutofit/>
          </a:bodyPr>
          <a:lstStyle/>
          <a:p>
            <a:pPr>
              <a:lnSpc>
                <a:spcPct val="90000"/>
              </a:lnSpc>
            </a:pPr>
            <a:r>
              <a:rPr lang="en-US" altLang="en-US" sz="2800" b="1" dirty="0"/>
              <a:t>SOCIAL</a:t>
            </a:r>
            <a:r>
              <a:rPr lang="en-US" altLang="en-US" sz="2800" dirty="0"/>
              <a:t>: Protestant but religious tolerant, women relatively equal, bourgeoisie dominate</a:t>
            </a:r>
          </a:p>
          <a:p>
            <a:pPr>
              <a:lnSpc>
                <a:spcPct val="90000"/>
              </a:lnSpc>
            </a:pPr>
            <a:r>
              <a:rPr lang="en-US" altLang="en-US" sz="2800" b="1" dirty="0"/>
              <a:t>ECONOMICS</a:t>
            </a:r>
            <a:r>
              <a:rPr lang="en-US" altLang="en-US" sz="2800" dirty="0"/>
              <a:t>: High Wage, Financial &amp; Shipping Power</a:t>
            </a:r>
          </a:p>
          <a:p>
            <a:pPr>
              <a:lnSpc>
                <a:spcPct val="90000"/>
              </a:lnSpc>
            </a:pPr>
            <a:r>
              <a:rPr lang="en-US" altLang="en-US" sz="2800" b="1" dirty="0"/>
              <a:t>INTELLECTUAL &amp; CULTURE</a:t>
            </a:r>
            <a:r>
              <a:rPr lang="en-US" altLang="en-US" sz="2800" dirty="0"/>
              <a:t>: Scientific Revolution and Enlightenment begin here, Dutch masters – painting</a:t>
            </a:r>
          </a:p>
        </p:txBody>
      </p:sp>
    </p:spTree>
    <p:extLst>
      <p:ext uri="{BB962C8B-B14F-4D97-AF65-F5344CB8AC3E}">
        <p14:creationId xmlns:p14="http://schemas.microsoft.com/office/powerpoint/2010/main" val="405782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03074548" fill="hold" grpId="0" nodeType="clickEffect">
                                  <p:stCondLst>
                                    <p:cond delay="0"/>
                                  </p:stCondLst>
                                  <p:childTnLst>
                                    <p:set>
                                      <p:cBhvr>
                                        <p:cTn id="6" dur="1" fill="hold">
                                          <p:stCondLst>
                                            <p:cond delay="499"/>
                                          </p:stCondLst>
                                        </p:cTn>
                                        <p:tgtEl>
                                          <p:spTgt spid="98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descr="Descart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8192" y="265159"/>
            <a:ext cx="2501350" cy="305168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09331" y="-132520"/>
            <a:ext cx="3415748" cy="1524000"/>
          </a:xfrm>
        </p:spPr>
        <p:txBody>
          <a:bodyPr>
            <a:normAutofit/>
          </a:bodyPr>
          <a:lstStyle/>
          <a:p>
            <a:r>
              <a:rPr lang="en-US" sz="2400" dirty="0"/>
              <a:t>Philosopher: Rene Descartes</a:t>
            </a:r>
          </a:p>
        </p:txBody>
      </p:sp>
      <p:pic>
        <p:nvPicPr>
          <p:cNvPr id="8" name="Picture 6" descr="Hans_Lippershey"/>
          <p:cNvPicPr>
            <a:picLocks noChangeAspect="1" noChangeArrowheads="1"/>
          </p:cNvPicPr>
          <p:nvPr/>
        </p:nvPicPr>
        <p:blipFill>
          <a:blip r:embed="rId3">
            <a:clrChange>
              <a:clrFrom>
                <a:srgbClr val="FFFFFF"/>
              </a:clrFrom>
              <a:clrTo>
                <a:srgbClr val="FFFFFF">
                  <a:alpha val="0"/>
                </a:srgbClr>
              </a:clrTo>
            </a:clrChange>
            <a:lum contrast="6000"/>
            <a:extLst>
              <a:ext uri="{28A0092B-C50C-407E-A947-70E740481C1C}">
                <a14:useLocalDpi xmlns:a14="http://schemas.microsoft.com/office/drawing/2010/main"/>
              </a:ext>
            </a:extLst>
          </a:blip>
          <a:srcRect/>
          <a:stretch>
            <a:fillRect/>
          </a:stretch>
        </p:blipFill>
        <p:spPr bwMode="auto">
          <a:xfrm>
            <a:off x="6835293" y="0"/>
            <a:ext cx="2308707" cy="329045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5299326" y="0"/>
            <a:ext cx="3415748" cy="9124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Telescope: Hans </a:t>
            </a:r>
            <a:r>
              <a:rPr lang="en-US" sz="2400" dirty="0" err="1"/>
              <a:t>Lippershey</a:t>
            </a:r>
            <a:r>
              <a:rPr lang="en-US" sz="2400" dirty="0"/>
              <a:t> </a:t>
            </a:r>
          </a:p>
        </p:txBody>
      </p:sp>
      <p:pic>
        <p:nvPicPr>
          <p:cNvPr id="11" name="Picture 5" descr="huygens-1"/>
          <p:cNvPicPr>
            <a:picLocks noChangeAspect="1" noChangeArrowheads="1"/>
          </p:cNvPicPr>
          <p:nvPr/>
        </p:nvPicPr>
        <p:blipFill>
          <a:blip r:embed="rId4">
            <a:lum bright="-6000" contrast="6000"/>
            <a:extLst>
              <a:ext uri="{28A0092B-C50C-407E-A947-70E740481C1C}">
                <a14:useLocalDpi xmlns:a14="http://schemas.microsoft.com/office/drawing/2010/main"/>
              </a:ext>
            </a:extLst>
          </a:blip>
          <a:srcRect/>
          <a:stretch>
            <a:fillRect/>
          </a:stretch>
        </p:blipFill>
        <p:spPr bwMode="auto">
          <a:xfrm>
            <a:off x="3822571" y="1605589"/>
            <a:ext cx="3184629" cy="3737111"/>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3"/>
          <p:cNvSpPr txBox="1">
            <a:spLocks/>
          </p:cNvSpPr>
          <p:nvPr/>
        </p:nvSpPr>
        <p:spPr>
          <a:xfrm>
            <a:off x="6835293" y="3290458"/>
            <a:ext cx="2308707" cy="167910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Astronomer Christiaan Huygens</a:t>
            </a:r>
          </a:p>
          <a:p>
            <a:endParaRPr lang="en-US" sz="2400" dirty="0"/>
          </a:p>
        </p:txBody>
      </p:sp>
      <p:pic>
        <p:nvPicPr>
          <p:cNvPr id="13" name="Picture 7" descr="leeuwenhoek"/>
          <p:cNvPicPr>
            <a:picLocks noChangeAspect="1" noChangeArrowheads="1"/>
          </p:cNvPicPr>
          <p:nvPr/>
        </p:nvPicPr>
        <p:blipFill>
          <a:blip r:embed="rId5" cstate="email">
            <a:lum contrast="6000"/>
            <a:extLst>
              <a:ext uri="{28A0092B-C50C-407E-A947-70E740481C1C}">
                <a14:useLocalDpi xmlns:a14="http://schemas.microsoft.com/office/drawing/2010/main"/>
              </a:ext>
            </a:extLst>
          </a:blip>
          <a:srcRect/>
          <a:stretch>
            <a:fillRect/>
          </a:stretch>
        </p:blipFill>
        <p:spPr bwMode="auto">
          <a:xfrm>
            <a:off x="247992" y="3564835"/>
            <a:ext cx="3024753" cy="329316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3"/>
          <p:cNvSpPr txBox="1">
            <a:spLocks/>
          </p:cNvSpPr>
          <p:nvPr/>
        </p:nvSpPr>
        <p:spPr>
          <a:xfrm>
            <a:off x="2990619" y="5342700"/>
            <a:ext cx="5136864" cy="153270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Anton van Leeuwenhoek: </a:t>
            </a:r>
            <a:br>
              <a:rPr lang="en-US" sz="2000" dirty="0"/>
            </a:br>
            <a:r>
              <a:rPr lang="en-US" sz="2000" dirty="0"/>
              <a:t>The Microscope &amp; the Discovery of Micro-Organisms</a:t>
            </a:r>
          </a:p>
        </p:txBody>
      </p:sp>
      <p:pic>
        <p:nvPicPr>
          <p:cNvPr id="15" name="Picture 6" descr="Leeuwenhoek microscope"/>
          <p:cNvPicPr>
            <a:picLocks noChangeAspect="1" noChangeArrowheads="1"/>
          </p:cNvPicPr>
          <p:nvPr/>
        </p:nvPicPr>
        <p:blipFill>
          <a:blip r:embed="rId6" cstate="email">
            <a:lum contrast="6000"/>
            <a:extLst>
              <a:ext uri="{28A0092B-C50C-407E-A947-70E740481C1C}">
                <a14:useLocalDpi xmlns:a14="http://schemas.microsoft.com/office/drawing/2010/main"/>
              </a:ext>
            </a:extLst>
          </a:blip>
          <a:srcRect/>
          <a:stretch>
            <a:fillRect/>
          </a:stretch>
        </p:blipFill>
        <p:spPr bwMode="auto">
          <a:xfrm>
            <a:off x="8017565" y="4705191"/>
            <a:ext cx="1126435" cy="2145591"/>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29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fade">
                                      <p:cBhvr>
                                        <p:cTn id="7" dur="2000"/>
                                        <p:tgtEl>
                                          <p:spTgt spid="121859"/>
                                        </p:tgtEl>
                                      </p:cBhvr>
                                    </p:animEffect>
                                    <p:anim calcmode="lin" valueType="num">
                                      <p:cBhvr>
                                        <p:cTn id="8" dur="2000" fill="hold"/>
                                        <p:tgtEl>
                                          <p:spTgt spid="121859"/>
                                        </p:tgtEl>
                                        <p:attrNameLst>
                                          <p:attrName>ppt_w</p:attrName>
                                        </p:attrNameLst>
                                      </p:cBhvr>
                                      <p:tavLst>
                                        <p:tav tm="0" fmla="#ppt_w*sin(2.5*pi*$)">
                                          <p:val>
                                            <p:fltVal val="0"/>
                                          </p:val>
                                        </p:tav>
                                        <p:tav tm="100000">
                                          <p:val>
                                            <p:fltVal val="1"/>
                                          </p:val>
                                        </p:tav>
                                      </p:tavLst>
                                    </p:anim>
                                    <p:anim calcmode="lin" valueType="num">
                                      <p:cBhvr>
                                        <p:cTn id="9" dur="2000" fill="hold"/>
                                        <p:tgtEl>
                                          <p:spTgt spid="12185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par>
                                <p:cTn id="27" presetID="25"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strVal val="#ppt_w+.3"/>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Effect transition="in" filter="fade">
                                      <p:cBhvr>
                                        <p:cTn id="43" dur="1000"/>
                                        <p:tgtEl>
                                          <p:spTgt spid="11"/>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strVal val="#ppt_w+.3"/>
                                          </p:val>
                                        </p:tav>
                                        <p:tav tm="100000">
                                          <p:val>
                                            <p:strVal val="#ppt_w"/>
                                          </p:val>
                                        </p:tav>
                                      </p:tavLst>
                                    </p:anim>
                                    <p:anim calcmode="lin" valueType="num">
                                      <p:cBhvr>
                                        <p:cTn id="47" dur="1000" fill="hold"/>
                                        <p:tgtEl>
                                          <p:spTgt spid="12"/>
                                        </p:tgtEl>
                                        <p:attrNameLst>
                                          <p:attrName>ppt_h</p:attrName>
                                        </p:attrNameLst>
                                      </p:cBhvr>
                                      <p:tavLst>
                                        <p:tav tm="0">
                                          <p:val>
                                            <p:strVal val="#ppt_h"/>
                                          </p:val>
                                        </p:tav>
                                        <p:tav tm="100000">
                                          <p:val>
                                            <p:strVal val="#ppt_h"/>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Scale>
                                      <p:cBhvr>
                                        <p:cTn id="5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4"/>
                                        </p:tgtEl>
                                        <p:attrNameLst>
                                          <p:attrName>ppt_x</p:attrName>
                                          <p:attrName>ppt_y</p:attrName>
                                        </p:attrNameLst>
                                      </p:cBhvr>
                                    </p:animMotion>
                                    <p:animEffect transition="in" filter="fade">
                                      <p:cBhvr>
                                        <p:cTn id="60" dur="1000"/>
                                        <p:tgtEl>
                                          <p:spTgt spid="14"/>
                                        </p:tgtEl>
                                      </p:cBhvr>
                                    </p:animEffect>
                                  </p:childTnLst>
                                </p:cTn>
                              </p:par>
                              <p:par>
                                <p:cTn id="61" presetID="52"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Scale>
                                      <p:cBhvr>
                                        <p:cTn id="6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5"/>
                                        </p:tgtEl>
                                        <p:attrNameLst>
                                          <p:attrName>ppt_x</p:attrName>
                                          <p:attrName>ppt_y</p:attrName>
                                        </p:attrNameLst>
                                      </p:cBhvr>
                                    </p:animMotion>
                                    <p:animEffect transition="in" filter="fade">
                                      <p:cBhvr>
                                        <p:cTn id="6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62609" y="152399"/>
            <a:ext cx="81898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ctr">
              <a:spcBef>
                <a:spcPct val="50000"/>
              </a:spcBef>
            </a:pPr>
            <a:r>
              <a:rPr lang="en-US" altLang="en-US" sz="2400" i="1" dirty="0">
                <a:solidFill>
                  <a:srgbClr val="80552A"/>
                </a:solidFill>
                <a:effectLst>
                  <a:outerShdw blurRad="38100" dist="38100" dir="2700000" algn="tl">
                    <a:srgbClr val="C0C0C0"/>
                  </a:outerShdw>
                </a:effectLst>
                <a:latin typeface="+mj-lt"/>
              </a:rPr>
              <a:t>Anatomy Lecture of Dr. </a:t>
            </a:r>
            <a:r>
              <a:rPr lang="en-US" altLang="en-US" sz="2400" i="1" dirty="0" err="1">
                <a:solidFill>
                  <a:srgbClr val="80552A"/>
                </a:solidFill>
                <a:effectLst>
                  <a:outerShdw blurRad="38100" dist="38100" dir="2700000" algn="tl">
                    <a:srgbClr val="C0C0C0"/>
                  </a:outerShdw>
                </a:effectLst>
                <a:latin typeface="+mj-lt"/>
              </a:rPr>
              <a:t>Nicolaes</a:t>
            </a:r>
            <a:r>
              <a:rPr lang="en-US" altLang="en-US" sz="2400" i="1" dirty="0">
                <a:solidFill>
                  <a:srgbClr val="80552A"/>
                </a:solidFill>
                <a:effectLst>
                  <a:outerShdw blurRad="38100" dist="38100" dir="2700000" algn="tl">
                    <a:srgbClr val="C0C0C0"/>
                  </a:outerShdw>
                </a:effectLst>
                <a:latin typeface="+mj-lt"/>
              </a:rPr>
              <a:t> </a:t>
            </a:r>
            <a:r>
              <a:rPr lang="en-US" altLang="en-US" sz="2400" i="1" dirty="0" err="1">
                <a:solidFill>
                  <a:srgbClr val="80552A"/>
                </a:solidFill>
                <a:effectLst>
                  <a:outerShdw blurRad="38100" dist="38100" dir="2700000" algn="tl">
                    <a:srgbClr val="C0C0C0"/>
                  </a:outerShdw>
                </a:effectLst>
                <a:latin typeface="+mj-lt"/>
              </a:rPr>
              <a:t>Tulp</a:t>
            </a:r>
            <a:r>
              <a:rPr lang="en-US" altLang="en-US" sz="2400" dirty="0">
                <a:solidFill>
                  <a:srgbClr val="80552A"/>
                </a:solidFill>
                <a:effectLst>
                  <a:outerShdw blurRad="38100" dist="38100" dir="2700000" algn="tl">
                    <a:srgbClr val="C0C0C0"/>
                  </a:outerShdw>
                </a:effectLst>
                <a:latin typeface="+mj-lt"/>
              </a:rPr>
              <a:t> – </a:t>
            </a:r>
            <a:r>
              <a:rPr lang="en-US" altLang="en-US" sz="2000" dirty="0">
                <a:solidFill>
                  <a:srgbClr val="80552A"/>
                </a:solidFill>
                <a:effectLst>
                  <a:outerShdw blurRad="38100" dist="38100" dir="2700000" algn="tl">
                    <a:srgbClr val="C0C0C0"/>
                  </a:outerShdw>
                </a:effectLst>
                <a:latin typeface="+mj-lt"/>
              </a:rPr>
              <a:t>Rembrandt, 1632</a:t>
            </a:r>
          </a:p>
        </p:txBody>
      </p:sp>
      <p:pic>
        <p:nvPicPr>
          <p:cNvPr id="54276" name="Picture 4" descr="Rembrandt-Anatomy Lecture of Dr Nicolaes Tulp-1632"/>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662609" y="715618"/>
            <a:ext cx="8189843" cy="61423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mbrandt-Anatomy Lecture of Dr Nicolaes Tulp-1632"/>
          <p:cNvPicPr>
            <a:picLocks noChangeAspect="1" noChangeArrowheads="1"/>
          </p:cNvPicPr>
          <p:nvPr/>
        </p:nvPicPr>
        <p:blipFill rotWithShape="1">
          <a:blip r:embed="rId3" cstate="email">
            <a:lum contrast="6000"/>
            <a:extLst>
              <a:ext uri="{28A0092B-C50C-407E-A947-70E740481C1C}">
                <a14:useLocalDpi xmlns:a14="http://schemas.microsoft.com/office/drawing/2010/main"/>
              </a:ext>
            </a:extLst>
          </a:blip>
          <a:srcRect/>
          <a:stretch/>
        </p:blipFill>
        <p:spPr bwMode="auto">
          <a:xfrm>
            <a:off x="3869635" y="1802296"/>
            <a:ext cx="1444487"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5314122" y="715618"/>
            <a:ext cx="3419061" cy="1417982"/>
          </a:xfrm>
          <a:prstGeom prst="cloudCallout">
            <a:avLst>
              <a:gd name="adj1" fmla="val -39825"/>
              <a:gd name="adj2" fmla="val 55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isn’t geography class…</a:t>
            </a:r>
          </a:p>
        </p:txBody>
      </p:sp>
      <p:pic>
        <p:nvPicPr>
          <p:cNvPr id="7" name="Picture 4" descr="Rembrandt-Anatomy Lecture of Dr Nicolaes Tulp-1632"/>
          <p:cNvPicPr>
            <a:picLocks noChangeAspect="1" noChangeArrowheads="1"/>
          </p:cNvPicPr>
          <p:nvPr/>
        </p:nvPicPr>
        <p:blipFill rotWithShape="1">
          <a:blip r:embed="rId4" cstate="email">
            <a:lum contrast="6000"/>
            <a:extLst>
              <a:ext uri="{28A0092B-C50C-407E-A947-70E740481C1C}">
                <a14:useLocalDpi xmlns:a14="http://schemas.microsoft.com/office/drawing/2010/main"/>
              </a:ext>
            </a:extLst>
          </a:blip>
          <a:srcRect/>
          <a:stretch/>
        </p:blipFill>
        <p:spPr bwMode="auto">
          <a:xfrm>
            <a:off x="4306957" y="3869634"/>
            <a:ext cx="1802296" cy="163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200000" y="20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1000" fill="hold"/>
                                        <p:tgtEl>
                                          <p:spTgt spid="8"/>
                                        </p:tgtEl>
                                      </p:cBhvr>
                                      <p:by x="150000" y="150000"/>
                                    </p:animScale>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9600" cy="1143000"/>
          </a:xfrm>
        </p:spPr>
        <p:txBody>
          <a:bodyPr/>
          <a:lstStyle/>
          <a:p>
            <a:r>
              <a:rPr lang="en-US" altLang="en-US"/>
              <a:t>1581: Dutch Constitution</a:t>
            </a:r>
          </a:p>
        </p:txBody>
      </p:sp>
      <p:sp>
        <p:nvSpPr>
          <p:cNvPr id="96260" name="Rectangle 4"/>
          <p:cNvSpPr>
            <a:spLocks noGrp="1" noChangeArrowheads="1"/>
          </p:cNvSpPr>
          <p:nvPr>
            <p:ph type="body" sz="half" idx="2"/>
          </p:nvPr>
        </p:nvSpPr>
        <p:spPr>
          <a:xfrm>
            <a:off x="609600" y="990600"/>
            <a:ext cx="7924800" cy="1752600"/>
          </a:xfrm>
        </p:spPr>
        <p:txBody>
          <a:bodyPr>
            <a:normAutofit fontScale="92500" lnSpcReduction="10000"/>
          </a:bodyPr>
          <a:lstStyle/>
          <a:p>
            <a:pPr>
              <a:lnSpc>
                <a:spcPct val="90000"/>
              </a:lnSpc>
              <a:buFontTx/>
              <a:buNone/>
            </a:pPr>
            <a:r>
              <a:rPr lang="en-US" altLang="en-US" sz="2000" dirty="0"/>
              <a:t>   “As it is apparent to all that a prince is constituted by God to be ruler of a people, to defend them from oppression and violence as the shepherd his sheep…and when he does not behave, on the contrary, oppresses them, seeking opportunities to infringe their ancient customs and privileges, then he is </a:t>
            </a:r>
            <a:r>
              <a:rPr lang="en-US" altLang="en-US" sz="2000" b="1" dirty="0"/>
              <a:t>no longer a prince but a tyrant, and the subjects are to consider him in no other view</a:t>
            </a:r>
            <a:r>
              <a:rPr lang="en-US" altLang="en-US" sz="2000" dirty="0"/>
              <a:t>”</a:t>
            </a:r>
          </a:p>
        </p:txBody>
      </p:sp>
      <p:pic>
        <p:nvPicPr>
          <p:cNvPr id="96271" name="Picture 15"/>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685800" y="3124200"/>
            <a:ext cx="4953000" cy="3359150"/>
          </a:xfrm>
        </p:spPr>
      </p:pic>
      <p:pic>
        <p:nvPicPr>
          <p:cNvPr id="96272"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2895600"/>
            <a:ext cx="203358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445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198165"/>
            <a:ext cx="6554867" cy="1524000"/>
          </a:xfrm>
        </p:spPr>
        <p:txBody>
          <a:bodyPr/>
          <a:lstStyle/>
          <a:p>
            <a:r>
              <a:rPr lang="en-US" dirty="0"/>
              <a:t>Vermeer and Optics</a:t>
            </a:r>
          </a:p>
        </p:txBody>
      </p:sp>
      <p:sp>
        <p:nvSpPr>
          <p:cNvPr id="3" name="Content Placeholder 2"/>
          <p:cNvSpPr>
            <a:spLocks noGrp="1"/>
          </p:cNvSpPr>
          <p:nvPr>
            <p:ph idx="1"/>
          </p:nvPr>
        </p:nvSpPr>
        <p:spPr>
          <a:xfrm>
            <a:off x="533400" y="533399"/>
            <a:ext cx="6554867" cy="4820479"/>
          </a:xfrm>
        </p:spPr>
        <p:txBody>
          <a:bodyPr/>
          <a:lstStyle/>
          <a:p>
            <a:r>
              <a:rPr lang="en-US" sz="2800" dirty="0"/>
              <a:t>Questions surrounding his painting: too much detail, too much realism…basically, they are too good. </a:t>
            </a:r>
          </a:p>
          <a:p>
            <a:r>
              <a:rPr lang="en-US" sz="2800" dirty="0"/>
              <a:t>New discoveries in optics? </a:t>
            </a:r>
          </a:p>
          <a:p>
            <a:r>
              <a:rPr lang="en-US" sz="2800" dirty="0"/>
              <a:t>Lenses to project images on canvas?</a:t>
            </a:r>
          </a:p>
          <a:p>
            <a:endParaRPr lang="en-US" dirty="0"/>
          </a:p>
        </p:txBody>
      </p:sp>
      <p:pic>
        <p:nvPicPr>
          <p:cNvPr id="5122" name="Picture 2" descr="Image result for camera obscur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86819" y="3949734"/>
            <a:ext cx="3402894" cy="24968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amera obscura"/>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426" b="100000" l="9659" r="89773"/>
                    </a14:imgEffect>
                  </a14:imgLayer>
                </a14:imgProps>
              </a:ext>
              <a:ext uri="{28A0092B-C50C-407E-A947-70E740481C1C}">
                <a14:useLocalDpi xmlns:a14="http://schemas.microsoft.com/office/drawing/2010/main"/>
              </a:ext>
            </a:extLst>
          </a:blip>
          <a:srcRect/>
          <a:stretch>
            <a:fillRect/>
          </a:stretch>
        </p:blipFill>
        <p:spPr bwMode="auto">
          <a:xfrm flipH="1">
            <a:off x="5945213" y="1716558"/>
            <a:ext cx="3349763" cy="223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2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 calcmode="lin" valueType="num">
                                      <p:cBhvr>
                                        <p:cTn id="22" dur="500" fill="hold"/>
                                        <p:tgtEl>
                                          <p:spTgt spid="5124"/>
                                        </p:tgtEl>
                                        <p:attrNameLst>
                                          <p:attrName>ppt_w</p:attrName>
                                        </p:attrNameLst>
                                      </p:cBhvr>
                                      <p:tavLst>
                                        <p:tav tm="0">
                                          <p:val>
                                            <p:fltVal val="0"/>
                                          </p:val>
                                        </p:tav>
                                        <p:tav tm="100000">
                                          <p:val>
                                            <p:strVal val="#ppt_w"/>
                                          </p:val>
                                        </p:tav>
                                      </p:tavLst>
                                    </p:anim>
                                    <p:anim calcmode="lin" valueType="num">
                                      <p:cBhvr>
                                        <p:cTn id="23" dur="500" fill="hold"/>
                                        <p:tgtEl>
                                          <p:spTgt spid="5124"/>
                                        </p:tgtEl>
                                        <p:attrNameLst>
                                          <p:attrName>ppt_h</p:attrName>
                                        </p:attrNameLst>
                                      </p:cBhvr>
                                      <p:tavLst>
                                        <p:tav tm="0">
                                          <p:val>
                                            <p:fltVal val="0"/>
                                          </p:val>
                                        </p:tav>
                                        <p:tav tm="100000">
                                          <p:val>
                                            <p:strVal val="#ppt_h"/>
                                          </p:val>
                                        </p:tav>
                                      </p:tavLst>
                                    </p:anim>
                                    <p:animEffect transition="in" filter="fade">
                                      <p:cBhvr>
                                        <p:cTn id="24" dur="500"/>
                                        <p:tgtEl>
                                          <p:spTgt spid="5124"/>
                                        </p:tgtEl>
                                      </p:cBhvr>
                                    </p:animEffect>
                                  </p:childTnLst>
                                </p:cTn>
                              </p:par>
                              <p:par>
                                <p:cTn id="25" presetID="53" presetClass="entr" presetSubtype="16"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anim calcmode="lin" valueType="num">
                                      <p:cBhvr>
                                        <p:cTn id="27" dur="500" fill="hold"/>
                                        <p:tgtEl>
                                          <p:spTgt spid="5122"/>
                                        </p:tgtEl>
                                        <p:attrNameLst>
                                          <p:attrName>ppt_w</p:attrName>
                                        </p:attrNameLst>
                                      </p:cBhvr>
                                      <p:tavLst>
                                        <p:tav tm="0">
                                          <p:val>
                                            <p:fltVal val="0"/>
                                          </p:val>
                                        </p:tav>
                                        <p:tav tm="100000">
                                          <p:val>
                                            <p:strVal val="#ppt_w"/>
                                          </p:val>
                                        </p:tav>
                                      </p:tavLst>
                                    </p:anim>
                                    <p:anim calcmode="lin" valueType="num">
                                      <p:cBhvr>
                                        <p:cTn id="28" dur="500" fill="hold"/>
                                        <p:tgtEl>
                                          <p:spTgt spid="5122"/>
                                        </p:tgtEl>
                                        <p:attrNameLst>
                                          <p:attrName>ppt_h</p:attrName>
                                        </p:attrNameLst>
                                      </p:cBhvr>
                                      <p:tavLst>
                                        <p:tav tm="0">
                                          <p:val>
                                            <p:fltVal val="0"/>
                                          </p:val>
                                        </p:tav>
                                        <p:tav tm="100000">
                                          <p:val>
                                            <p:strVal val="#ppt_h"/>
                                          </p:val>
                                        </p:tav>
                                      </p:tavLst>
                                    </p:anim>
                                    <p:animEffect transition="in" filter="fade">
                                      <p:cBhvr>
                                        <p:cTn id="2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Vermeer-The Astronomer-1668"/>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3045835" y="0"/>
            <a:ext cx="6098165" cy="68580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78905" y="5569545"/>
            <a:ext cx="4572000" cy="646331"/>
          </a:xfrm>
          <a:prstGeom prst="rect">
            <a:avLst/>
          </a:prstGeom>
        </p:spPr>
        <p:txBody>
          <a:bodyPr>
            <a:spAutoFit/>
          </a:bodyPr>
          <a:lstStyle/>
          <a:p>
            <a:r>
              <a:rPr lang="en-US" dirty="0"/>
              <a:t>It is argued that van Leeuwenhoek was the model for his painting</a:t>
            </a:r>
          </a:p>
        </p:txBody>
      </p:sp>
      <p:sp>
        <p:nvSpPr>
          <p:cNvPr id="4" name="Title 3"/>
          <p:cNvSpPr>
            <a:spLocks noGrp="1"/>
          </p:cNvSpPr>
          <p:nvPr>
            <p:ph type="title"/>
          </p:nvPr>
        </p:nvSpPr>
        <p:spPr>
          <a:xfrm>
            <a:off x="178905" y="357809"/>
            <a:ext cx="2975112" cy="1524000"/>
          </a:xfrm>
        </p:spPr>
        <p:txBody>
          <a:bodyPr>
            <a:normAutofit fontScale="90000"/>
          </a:bodyPr>
          <a:lstStyle/>
          <a:p>
            <a:r>
              <a:rPr lang="nl-NL" dirty="0"/>
              <a:t>The Astronomer</a:t>
            </a:r>
            <a:br>
              <a:rPr lang="nl-NL" dirty="0"/>
            </a:br>
            <a:r>
              <a:rPr lang="nl-NL" dirty="0"/>
              <a:t>Jan Vermeer, 1668</a:t>
            </a:r>
            <a:br>
              <a:rPr lang="nl-NL" dirty="0"/>
            </a:br>
            <a:endParaRPr lang="en-US" dirty="0"/>
          </a:p>
        </p:txBody>
      </p:sp>
    </p:spTree>
    <p:extLst>
      <p:ext uri="{BB962C8B-B14F-4D97-AF65-F5344CB8AC3E}">
        <p14:creationId xmlns:p14="http://schemas.microsoft.com/office/powerpoint/2010/main" val="498711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Vermeer-The Geographer-1668-69-a"/>
          <p:cNvPicPr>
            <a:picLocks noChangeAspect="1" noChangeArrowheads="1"/>
          </p:cNvPicPr>
          <p:nvPr/>
        </p:nvPicPr>
        <p:blipFill>
          <a:blip r:embed="rId2" cstate="email">
            <a:lum bright="-6000" contrast="6000"/>
            <a:extLst>
              <a:ext uri="{28A0092B-C50C-407E-A947-70E740481C1C}">
                <a14:useLocalDpi xmlns:a14="http://schemas.microsoft.com/office/drawing/2010/main"/>
              </a:ext>
            </a:extLst>
          </a:blip>
          <a:srcRect/>
          <a:stretch>
            <a:fillRect/>
          </a:stretch>
        </p:blipFill>
        <p:spPr bwMode="auto">
          <a:xfrm>
            <a:off x="3167923" y="0"/>
            <a:ext cx="5976077" cy="68580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2339" y="5334000"/>
            <a:ext cx="6554867" cy="1524000"/>
          </a:xfrm>
        </p:spPr>
        <p:txBody>
          <a:bodyPr>
            <a:normAutofit fontScale="90000"/>
          </a:bodyPr>
          <a:lstStyle/>
          <a:p>
            <a:r>
              <a:rPr lang="nl-NL" dirty="0"/>
              <a:t>The Geographer</a:t>
            </a:r>
            <a:br>
              <a:rPr lang="nl-NL" dirty="0"/>
            </a:br>
            <a:r>
              <a:rPr lang="nl-NL" dirty="0"/>
              <a:t>Jan Vermeer, 1668-1669</a:t>
            </a:r>
            <a:br>
              <a:rPr lang="nl-NL" dirty="0"/>
            </a:br>
            <a:endParaRPr lang="en-US" dirty="0"/>
          </a:p>
        </p:txBody>
      </p:sp>
    </p:spTree>
    <p:extLst>
      <p:ext uri="{BB962C8B-B14F-4D97-AF65-F5344CB8AC3E}">
        <p14:creationId xmlns:p14="http://schemas.microsoft.com/office/powerpoint/2010/main" val="1457346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Vermeer-Girl Reading a Letter with a Window Open-1657"/>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3882887" y="0"/>
            <a:ext cx="5261113" cy="680542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1" y="4495800"/>
            <a:ext cx="2647122" cy="1524000"/>
          </a:xfrm>
        </p:spPr>
        <p:txBody>
          <a:bodyPr>
            <a:normAutofit fontScale="90000"/>
          </a:bodyPr>
          <a:lstStyle/>
          <a:p>
            <a:r>
              <a:rPr lang="en-US" dirty="0"/>
              <a:t>Girl Reading a Letter with the Window Open - Jan Vermeer, 1657</a:t>
            </a:r>
            <a:br>
              <a:rPr lang="en-US" dirty="0"/>
            </a:br>
            <a:endParaRPr lang="en-US" dirty="0"/>
          </a:p>
        </p:txBody>
      </p:sp>
    </p:spTree>
    <p:extLst>
      <p:ext uri="{BB962C8B-B14F-4D97-AF65-F5344CB8AC3E}">
        <p14:creationId xmlns:p14="http://schemas.microsoft.com/office/powerpoint/2010/main" val="382922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Vermeer-Music Lesson-1662-65"/>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0" y="1"/>
            <a:ext cx="6057034" cy="68580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23722" y="535254"/>
            <a:ext cx="3218632" cy="1524000"/>
          </a:xfrm>
        </p:spPr>
        <p:txBody>
          <a:bodyPr>
            <a:normAutofit fontScale="90000"/>
          </a:bodyPr>
          <a:lstStyle/>
          <a:p>
            <a:pPr algn="r"/>
            <a:r>
              <a:rPr lang="en-US" dirty="0"/>
              <a:t>The Music Lesson</a:t>
            </a:r>
            <a:br>
              <a:rPr lang="en-US" dirty="0"/>
            </a:br>
            <a:r>
              <a:rPr lang="en-US" dirty="0"/>
              <a:t>Jan Vermeer, 1662-1665</a:t>
            </a:r>
            <a:br>
              <a:rPr lang="en-US" dirty="0"/>
            </a:br>
            <a:endParaRPr lang="en-US" dirty="0"/>
          </a:p>
        </p:txBody>
      </p:sp>
    </p:spTree>
    <p:extLst>
      <p:ext uri="{BB962C8B-B14F-4D97-AF65-F5344CB8AC3E}">
        <p14:creationId xmlns:p14="http://schemas.microsoft.com/office/powerpoint/2010/main" val="3488864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59904" y="4774096"/>
            <a:ext cx="6554867" cy="1524000"/>
          </a:xfrm>
        </p:spPr>
        <p:txBody>
          <a:bodyPr/>
          <a:lstStyle/>
          <a:p>
            <a:r>
              <a:rPr lang="en-US" altLang="en-US" dirty="0"/>
              <a:t>Why a Golden Age?</a:t>
            </a:r>
          </a:p>
        </p:txBody>
      </p:sp>
      <p:sp>
        <p:nvSpPr>
          <p:cNvPr id="98307" name="Rectangle 3"/>
          <p:cNvSpPr>
            <a:spLocks noGrp="1" noChangeArrowheads="1"/>
          </p:cNvSpPr>
          <p:nvPr>
            <p:ph type="body" idx="1"/>
          </p:nvPr>
        </p:nvSpPr>
        <p:spPr>
          <a:xfrm>
            <a:off x="361121" y="652666"/>
            <a:ext cx="8491330" cy="4224130"/>
          </a:xfrm>
        </p:spPr>
        <p:txBody>
          <a:bodyPr>
            <a:noAutofit/>
          </a:bodyPr>
          <a:lstStyle/>
          <a:p>
            <a:pPr>
              <a:lnSpc>
                <a:spcPct val="90000"/>
              </a:lnSpc>
            </a:pPr>
            <a:r>
              <a:rPr lang="en-US" altLang="en-US" sz="2800" b="1" dirty="0"/>
              <a:t>SOCIAL</a:t>
            </a:r>
            <a:r>
              <a:rPr lang="en-US" altLang="en-US" sz="2800" dirty="0"/>
              <a:t>: Protestant but religious tolerant, women relatively equal, bourgeoisie dominate</a:t>
            </a:r>
          </a:p>
          <a:p>
            <a:pPr>
              <a:lnSpc>
                <a:spcPct val="90000"/>
              </a:lnSpc>
            </a:pPr>
            <a:r>
              <a:rPr lang="en-US" altLang="en-US" sz="2800" b="1" dirty="0"/>
              <a:t>ECONOMICS</a:t>
            </a:r>
            <a:r>
              <a:rPr lang="en-US" altLang="en-US" sz="2800" dirty="0"/>
              <a:t>: High Wage, Financial &amp; Shipping Power</a:t>
            </a:r>
          </a:p>
          <a:p>
            <a:pPr>
              <a:lnSpc>
                <a:spcPct val="90000"/>
              </a:lnSpc>
            </a:pPr>
            <a:r>
              <a:rPr lang="en-US" altLang="en-US" sz="2800" b="1" dirty="0"/>
              <a:t>INTELLECTUAL &amp; CULTURE</a:t>
            </a:r>
            <a:r>
              <a:rPr lang="en-US" altLang="en-US" sz="2800" dirty="0"/>
              <a:t>: Scientific Revolution and Enlightenment begin here, Dutch masters – painting</a:t>
            </a:r>
          </a:p>
          <a:p>
            <a:pPr>
              <a:lnSpc>
                <a:spcPct val="90000"/>
              </a:lnSpc>
            </a:pPr>
            <a:r>
              <a:rPr lang="en-US" altLang="en-US" sz="2800" b="1" dirty="0"/>
              <a:t>POLITICAL</a:t>
            </a:r>
            <a:r>
              <a:rPr lang="en-US" altLang="en-US" sz="2800" dirty="0"/>
              <a:t>: Mercantile oligarchy balanced by the House of Orange “stadtholder”; relative political freedom</a:t>
            </a:r>
          </a:p>
        </p:txBody>
      </p:sp>
    </p:spTree>
    <p:extLst>
      <p:ext uri="{BB962C8B-B14F-4D97-AF65-F5344CB8AC3E}">
        <p14:creationId xmlns:p14="http://schemas.microsoft.com/office/powerpoint/2010/main" val="376137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03074548" fill="hold" grpId="0" nodeType="clickEffect">
                                  <p:stCondLst>
                                    <p:cond delay="0"/>
                                  </p:stCondLst>
                                  <p:childTnLst>
                                    <p:set>
                                      <p:cBhvr>
                                        <p:cTn id="6" dur="1" fill="hold">
                                          <p:stCondLst>
                                            <p:cond delay="499"/>
                                          </p:stCondLst>
                                        </p:cTn>
                                        <p:tgtEl>
                                          <p:spTgt spid="983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_s1030"/>
          <p:cNvSpPr>
            <a:spLocks noChangeArrowheads="1"/>
          </p:cNvSpPr>
          <p:nvPr/>
        </p:nvSpPr>
        <p:spPr bwMode="auto">
          <a:xfrm>
            <a:off x="2286000" y="155713"/>
            <a:ext cx="4953000" cy="1293813"/>
          </a:xfrm>
          <a:prstGeom prst="rect">
            <a:avLst/>
          </a:prstGeom>
          <a:solidFill>
            <a:srgbClr val="F6ECE2"/>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pPr algn="ctr"/>
            <a:r>
              <a:rPr lang="en-US" altLang="en-US" sz="2400" b="1" dirty="0">
                <a:solidFill>
                  <a:srgbClr val="DC0000"/>
                </a:solidFill>
                <a:latin typeface="+mj-lt"/>
              </a:rPr>
              <a:t>REGENTS (Local)</a:t>
            </a:r>
          </a:p>
          <a:p>
            <a:r>
              <a:rPr lang="en-US" altLang="en-US" b="1" dirty="0">
                <a:solidFill>
                  <a:srgbClr val="000000"/>
                </a:solidFill>
                <a:latin typeface="+mj-lt"/>
              </a:rPr>
              <a:t>- provincial level</a:t>
            </a:r>
          </a:p>
          <a:p>
            <a:r>
              <a:rPr lang="en-US" altLang="en-US" b="1" dirty="0">
                <a:solidFill>
                  <a:srgbClr val="000000"/>
                </a:solidFill>
                <a:latin typeface="+mj-lt"/>
              </a:rPr>
              <a:t>- held virtually all the power</a:t>
            </a:r>
          </a:p>
          <a:p>
            <a:r>
              <a:rPr lang="en-US" altLang="en-US" b="1" dirty="0">
                <a:solidFill>
                  <a:srgbClr val="000000"/>
                </a:solidFill>
                <a:latin typeface="+mj-lt"/>
              </a:rPr>
              <a:t>- strong advocates of local independence</a:t>
            </a:r>
            <a:endParaRPr lang="en-US" altLang="en-US" b="1" dirty="0">
              <a:latin typeface="+mj-lt"/>
            </a:endParaRPr>
          </a:p>
        </p:txBody>
      </p:sp>
      <p:sp>
        <p:nvSpPr>
          <p:cNvPr id="116740" name="_s1031"/>
          <p:cNvSpPr>
            <a:spLocks noChangeArrowheads="1"/>
          </p:cNvSpPr>
          <p:nvPr/>
        </p:nvSpPr>
        <p:spPr bwMode="auto">
          <a:xfrm>
            <a:off x="1661491" y="2256252"/>
            <a:ext cx="6019800" cy="1066800"/>
          </a:xfrm>
          <a:prstGeom prst="rect">
            <a:avLst/>
          </a:prstGeom>
          <a:solidFill>
            <a:srgbClr val="F6ECE2"/>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pPr algn="ctr"/>
            <a:r>
              <a:rPr lang="en-US" altLang="en-US" sz="2400" b="1" dirty="0">
                <a:solidFill>
                  <a:srgbClr val="80552A"/>
                </a:solidFill>
                <a:latin typeface="+mj-lt"/>
              </a:rPr>
              <a:t>STADHOLDER</a:t>
            </a:r>
          </a:p>
          <a:p>
            <a:r>
              <a:rPr lang="en-US" altLang="en-US" b="1" dirty="0">
                <a:solidFill>
                  <a:srgbClr val="000000"/>
                </a:solidFill>
                <a:latin typeface="+mj-lt"/>
              </a:rPr>
              <a:t>- States General representative from each province</a:t>
            </a:r>
          </a:p>
          <a:p>
            <a:r>
              <a:rPr lang="en-US" altLang="en-US" b="1" dirty="0">
                <a:solidFill>
                  <a:srgbClr val="000000"/>
                </a:solidFill>
                <a:latin typeface="+mj-lt"/>
              </a:rPr>
              <a:t>- responsible for defense and order</a:t>
            </a:r>
            <a:endParaRPr lang="en-US" altLang="en-US" b="1" dirty="0">
              <a:latin typeface="+mj-lt"/>
            </a:endParaRPr>
          </a:p>
        </p:txBody>
      </p:sp>
      <p:sp>
        <p:nvSpPr>
          <p:cNvPr id="116741" name="_s1032"/>
          <p:cNvSpPr>
            <a:spLocks noChangeArrowheads="1"/>
          </p:cNvSpPr>
          <p:nvPr/>
        </p:nvSpPr>
        <p:spPr bwMode="auto">
          <a:xfrm>
            <a:off x="1932159" y="4129778"/>
            <a:ext cx="5478463" cy="1203325"/>
          </a:xfrm>
          <a:prstGeom prst="rect">
            <a:avLst/>
          </a:prstGeom>
          <a:solidFill>
            <a:srgbClr val="F6ECE2"/>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pPr algn="ctr"/>
            <a:r>
              <a:rPr lang="en-US" altLang="en-US" sz="2400" b="1" dirty="0">
                <a:solidFill>
                  <a:schemeClr val="tx2"/>
                </a:solidFill>
                <a:latin typeface="+mj-lt"/>
              </a:rPr>
              <a:t>STATES GENERAL (Federal)</a:t>
            </a:r>
          </a:p>
          <a:p>
            <a:r>
              <a:rPr lang="en-US" altLang="en-US" b="1" dirty="0">
                <a:solidFill>
                  <a:srgbClr val="000000"/>
                </a:solidFill>
                <a:latin typeface="+mj-lt"/>
              </a:rPr>
              <a:t>- federal assembly, met in The </a:t>
            </a:r>
            <a:r>
              <a:rPr lang="en-US" altLang="en-US" b="1">
                <a:solidFill>
                  <a:srgbClr val="000000"/>
                </a:solidFill>
                <a:latin typeface="+mj-lt"/>
              </a:rPr>
              <a:t>Hauge</a:t>
            </a:r>
            <a:endParaRPr lang="en-US" altLang="en-US" b="1" dirty="0">
              <a:solidFill>
                <a:srgbClr val="000000"/>
              </a:solidFill>
              <a:latin typeface="+mj-lt"/>
            </a:endParaRPr>
          </a:p>
          <a:p>
            <a:r>
              <a:rPr lang="en-US" altLang="en-US" b="1" dirty="0">
                <a:solidFill>
                  <a:srgbClr val="000000"/>
                </a:solidFill>
                <a:latin typeface="+mj-lt"/>
              </a:rPr>
              <a:t>- foreign affairs (war)</a:t>
            </a:r>
          </a:p>
          <a:p>
            <a:r>
              <a:rPr lang="en-US" altLang="en-US" b="1" dirty="0">
                <a:solidFill>
                  <a:srgbClr val="000000"/>
                </a:solidFill>
                <a:latin typeface="+mj-lt"/>
              </a:rPr>
              <a:t>- all issues had to be referred to the local Estates</a:t>
            </a:r>
            <a:endParaRPr lang="en-US" altLang="en-US" b="1" dirty="0">
              <a:latin typeface="+mj-lt"/>
            </a:endParaRPr>
          </a:p>
        </p:txBody>
      </p:sp>
      <p:sp>
        <p:nvSpPr>
          <p:cNvPr id="116742" name="Line 6"/>
          <p:cNvSpPr>
            <a:spLocks noChangeShapeType="1"/>
          </p:cNvSpPr>
          <p:nvPr/>
        </p:nvSpPr>
        <p:spPr bwMode="auto">
          <a:xfrm>
            <a:off x="4631635" y="1449526"/>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3" name="Line 7"/>
          <p:cNvSpPr>
            <a:spLocks noChangeShapeType="1"/>
          </p:cNvSpPr>
          <p:nvPr/>
        </p:nvSpPr>
        <p:spPr bwMode="auto">
          <a:xfrm>
            <a:off x="4631635" y="3367778"/>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a:xfrm>
            <a:off x="198783" y="5644529"/>
            <a:ext cx="6554867" cy="990600"/>
          </a:xfrm>
        </p:spPr>
        <p:txBody>
          <a:bodyPr/>
          <a:lstStyle/>
          <a:p>
            <a:r>
              <a:rPr lang="en-US" dirty="0"/>
              <a:t>The Dutch </a:t>
            </a:r>
            <a:r>
              <a:rPr lang="en-US" dirty="0" err="1"/>
              <a:t>ConFederation</a:t>
            </a:r>
            <a:endParaRPr lang="en-US" dirty="0"/>
          </a:p>
        </p:txBody>
      </p:sp>
    </p:spTree>
    <p:extLst>
      <p:ext uri="{BB962C8B-B14F-4D97-AF65-F5344CB8AC3E}">
        <p14:creationId xmlns:p14="http://schemas.microsoft.com/office/powerpoint/2010/main" val="2049404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descr="Rembrandt - The Nightwatch - 1642"/>
          <p:cNvPicPr>
            <a:picLocks noChangeAspect="1" noChangeArrowheads="1"/>
          </p:cNvPicPr>
          <p:nvPr/>
        </p:nvPicPr>
        <p:blipFill>
          <a:blip r:embed="rId2" cstate="email">
            <a:lum bright="6000" contrast="6000"/>
            <a:extLst>
              <a:ext uri="{28A0092B-C50C-407E-A947-70E740481C1C}">
                <a14:useLocalDpi xmlns:a14="http://schemas.microsoft.com/office/drawing/2010/main"/>
              </a:ext>
            </a:extLst>
          </a:blip>
          <a:srcRect/>
          <a:stretch>
            <a:fillRect/>
          </a:stretch>
        </p:blipFill>
        <p:spPr bwMode="auto">
          <a:xfrm>
            <a:off x="1338470" y="854075"/>
            <a:ext cx="7166112" cy="597511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5530" y="33625"/>
            <a:ext cx="8319052" cy="1524000"/>
          </a:xfrm>
        </p:spPr>
        <p:txBody>
          <a:bodyPr>
            <a:normAutofit/>
          </a:bodyPr>
          <a:lstStyle/>
          <a:p>
            <a:r>
              <a:rPr lang="en-US" dirty="0"/>
              <a:t>The Night Watch – Rembrandt, 1642</a:t>
            </a:r>
            <a:br>
              <a:rPr lang="en-US" dirty="0"/>
            </a:br>
            <a:endParaRPr lang="en-US" dirty="0"/>
          </a:p>
        </p:txBody>
      </p:sp>
    </p:spTree>
    <p:extLst>
      <p:ext uri="{BB962C8B-B14F-4D97-AF65-F5344CB8AC3E}">
        <p14:creationId xmlns:p14="http://schemas.microsoft.com/office/powerpoint/2010/main" val="4117542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Royal Palace - Amsterdam"/>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288520" y="225287"/>
            <a:ext cx="8698400" cy="551290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33400" y="5608984"/>
            <a:ext cx="8305800" cy="1524000"/>
          </a:xfrm>
        </p:spPr>
        <p:txBody>
          <a:bodyPr/>
          <a:lstStyle/>
          <a:p>
            <a:r>
              <a:rPr lang="en-US" dirty="0"/>
              <a:t>The Dutch Royal Palace, Amsterdam </a:t>
            </a:r>
          </a:p>
        </p:txBody>
      </p:sp>
    </p:spTree>
    <p:extLst>
      <p:ext uri="{BB962C8B-B14F-4D97-AF65-F5344CB8AC3E}">
        <p14:creationId xmlns:p14="http://schemas.microsoft.com/office/powerpoint/2010/main" val="1969460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descr="Caesar van Everdingen - Count William II of Holland Granting Privileges-1654"/>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2425148" y="129208"/>
            <a:ext cx="6642652" cy="6675765"/>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29208"/>
            <a:ext cx="8067261" cy="1524000"/>
          </a:xfrm>
        </p:spPr>
        <p:txBody>
          <a:bodyPr>
            <a:normAutofit fontScale="90000"/>
          </a:bodyPr>
          <a:lstStyle/>
          <a:p>
            <a:r>
              <a:rPr lang="en-US" dirty="0"/>
              <a:t>Count William II Granting Privileges</a:t>
            </a:r>
            <a:br>
              <a:rPr lang="en-US" dirty="0"/>
            </a:br>
            <a:r>
              <a:rPr lang="en-US" dirty="0"/>
              <a:t>Cesare van </a:t>
            </a:r>
            <a:r>
              <a:rPr lang="en-US" dirty="0" err="1"/>
              <a:t>Everdingen</a:t>
            </a:r>
            <a:r>
              <a:rPr lang="en-US" dirty="0"/>
              <a:t>, 1654</a:t>
            </a:r>
            <a:br>
              <a:rPr lang="en-US" dirty="0"/>
            </a:br>
            <a:endParaRPr lang="en-US" dirty="0"/>
          </a:p>
        </p:txBody>
      </p:sp>
    </p:spTree>
    <p:extLst>
      <p:ext uri="{BB962C8B-B14F-4D97-AF65-F5344CB8AC3E}">
        <p14:creationId xmlns:p14="http://schemas.microsoft.com/office/powerpoint/2010/main" val="322732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Chronology: The Rise</a:t>
            </a:r>
          </a:p>
        </p:txBody>
      </p:sp>
      <p:sp>
        <p:nvSpPr>
          <p:cNvPr id="5123" name="Rectangle 3"/>
          <p:cNvSpPr>
            <a:spLocks noGrp="1" noChangeArrowheads="1"/>
          </p:cNvSpPr>
          <p:nvPr>
            <p:ph type="body" idx="1"/>
          </p:nvPr>
        </p:nvSpPr>
        <p:spPr>
          <a:xfrm>
            <a:off x="533400" y="533400"/>
            <a:ext cx="8411818" cy="4475922"/>
          </a:xfrm>
        </p:spPr>
        <p:txBody>
          <a:bodyPr>
            <a:normAutofit/>
          </a:bodyPr>
          <a:lstStyle/>
          <a:p>
            <a:pPr>
              <a:lnSpc>
                <a:spcPct val="90000"/>
              </a:lnSpc>
            </a:pPr>
            <a:r>
              <a:rPr lang="en-US" altLang="en-US" sz="2800" b="1" dirty="0"/>
              <a:t>1602: </a:t>
            </a:r>
            <a:r>
              <a:rPr lang="en-US" altLang="en-US" sz="2800" dirty="0"/>
              <a:t>Founding of Dutch East India Co.</a:t>
            </a:r>
            <a:endParaRPr lang="en-US" altLang="en-US" sz="2800" b="1" dirty="0"/>
          </a:p>
          <a:p>
            <a:pPr>
              <a:lnSpc>
                <a:spcPct val="90000"/>
              </a:lnSpc>
            </a:pPr>
            <a:r>
              <a:rPr lang="en-US" altLang="en-US" sz="2800" b="1" dirty="0"/>
              <a:t>1609</a:t>
            </a:r>
            <a:r>
              <a:rPr lang="en-US" altLang="en-US" sz="2800" dirty="0"/>
              <a:t>: 12 Years’ Truce recognizes an independent Dutch state; founding of the Bank of Amsterdam</a:t>
            </a:r>
          </a:p>
          <a:p>
            <a:pPr>
              <a:lnSpc>
                <a:spcPct val="90000"/>
              </a:lnSpc>
            </a:pPr>
            <a:r>
              <a:rPr lang="en-US" altLang="en-US" sz="2800" b="1" dirty="0"/>
              <a:t>1612</a:t>
            </a:r>
            <a:r>
              <a:rPr lang="en-US" altLang="en-US" sz="2800" dirty="0"/>
              <a:t>: Manhattan Island settled; New Amsterdam </a:t>
            </a:r>
          </a:p>
          <a:p>
            <a:pPr>
              <a:lnSpc>
                <a:spcPct val="90000"/>
              </a:lnSpc>
            </a:pPr>
            <a:r>
              <a:rPr lang="en-US" altLang="en-US" sz="2800" b="1" dirty="0"/>
              <a:t>1621</a:t>
            </a:r>
            <a:r>
              <a:rPr lang="en-US" altLang="en-US" sz="2800" dirty="0"/>
              <a:t>: The Dutch West India Co. is Created; Dutch prepare for war against Spain (30 Years’ War)</a:t>
            </a:r>
          </a:p>
        </p:txBody>
      </p:sp>
    </p:spTree>
    <p:extLst>
      <p:ext uri="{BB962C8B-B14F-4D97-AF65-F5344CB8AC3E}">
        <p14:creationId xmlns:p14="http://schemas.microsoft.com/office/powerpoint/2010/main" val="288213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down)">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down)">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Chronology: The Height</a:t>
            </a:r>
          </a:p>
        </p:txBody>
      </p:sp>
      <p:sp>
        <p:nvSpPr>
          <p:cNvPr id="12291" name="Rectangle 3"/>
          <p:cNvSpPr>
            <a:spLocks noGrp="1" noChangeArrowheads="1"/>
          </p:cNvSpPr>
          <p:nvPr>
            <p:ph type="body" idx="1"/>
          </p:nvPr>
        </p:nvSpPr>
        <p:spPr>
          <a:xfrm>
            <a:off x="533400" y="533400"/>
            <a:ext cx="8610600" cy="3767670"/>
          </a:xfrm>
        </p:spPr>
        <p:txBody>
          <a:bodyPr>
            <a:normAutofit/>
          </a:bodyPr>
          <a:lstStyle/>
          <a:p>
            <a:r>
              <a:rPr lang="en-US" altLang="en-US" sz="2800" b="1" dirty="0"/>
              <a:t>1652</a:t>
            </a:r>
            <a:r>
              <a:rPr lang="en-US" altLang="en-US" sz="2800" dirty="0"/>
              <a:t>: Portuguese South Africa turned over to VOC; </a:t>
            </a:r>
            <a:r>
              <a:rPr lang="en-US" altLang="en-US" sz="2800" dirty="0" err="1"/>
              <a:t>Afrikaaners</a:t>
            </a:r>
            <a:r>
              <a:rPr lang="en-US" altLang="en-US" sz="2800" dirty="0"/>
              <a:t> language </a:t>
            </a:r>
          </a:p>
          <a:p>
            <a:r>
              <a:rPr lang="en-US" altLang="en-US" sz="2800" b="1" dirty="0"/>
              <a:t>1640s-1660’s</a:t>
            </a:r>
            <a:r>
              <a:rPr lang="en-US" altLang="en-US" sz="2800" dirty="0"/>
              <a:t>: Series of Navigation Acts passed by British against</a:t>
            </a:r>
          </a:p>
          <a:p>
            <a:r>
              <a:rPr lang="en-US" altLang="en-US" sz="2800" b="1" dirty="0"/>
              <a:t>1670’s</a:t>
            </a:r>
            <a:r>
              <a:rPr lang="en-US" altLang="en-US" sz="2800" dirty="0"/>
              <a:t>: French issue first mercantilist policies against the Dutch and English</a:t>
            </a:r>
          </a:p>
        </p:txBody>
      </p:sp>
    </p:spTree>
    <p:extLst>
      <p:ext uri="{BB962C8B-B14F-4D97-AF65-F5344CB8AC3E}">
        <p14:creationId xmlns:p14="http://schemas.microsoft.com/office/powerpoint/2010/main" val="13057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dow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dow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Chronology: The Decline</a:t>
            </a:r>
          </a:p>
        </p:txBody>
      </p:sp>
      <p:sp>
        <p:nvSpPr>
          <p:cNvPr id="19459" name="Rectangle 3"/>
          <p:cNvSpPr>
            <a:spLocks noGrp="1" noChangeArrowheads="1"/>
          </p:cNvSpPr>
          <p:nvPr>
            <p:ph type="body" idx="1"/>
          </p:nvPr>
        </p:nvSpPr>
        <p:spPr>
          <a:xfrm>
            <a:off x="533400" y="533400"/>
            <a:ext cx="8001000" cy="3962400"/>
          </a:xfrm>
        </p:spPr>
        <p:txBody>
          <a:bodyPr>
            <a:noAutofit/>
          </a:bodyPr>
          <a:lstStyle/>
          <a:p>
            <a:r>
              <a:rPr lang="en-US" altLang="en-US" sz="2800" b="1" dirty="0"/>
              <a:t>1670’s – 1710’s</a:t>
            </a:r>
            <a:r>
              <a:rPr lang="en-US" altLang="en-US" sz="2800" dirty="0"/>
              <a:t>: Series of commercial wars weaken economy &amp; </a:t>
            </a:r>
            <a:r>
              <a:rPr lang="en-US" altLang="en-US" sz="2800" dirty="0" err="1"/>
              <a:t>govt</a:t>
            </a:r>
            <a:r>
              <a:rPr lang="en-US" altLang="en-US" sz="2800" dirty="0"/>
              <a:t> (v. English &amp; French)</a:t>
            </a:r>
          </a:p>
          <a:p>
            <a:r>
              <a:rPr lang="en-US" altLang="en-US" sz="2800" b="1" dirty="0"/>
              <a:t>1688</a:t>
            </a:r>
            <a:r>
              <a:rPr lang="en-US" altLang="en-US" sz="2800" dirty="0"/>
              <a:t>: The Glorious Revolution in England William III of Orange (Dutch) and Mary assume the crown of England.</a:t>
            </a:r>
          </a:p>
          <a:p>
            <a:r>
              <a:rPr lang="en-US" altLang="en-US" sz="2800" b="1" dirty="0"/>
              <a:t>1715</a:t>
            </a:r>
            <a:r>
              <a:rPr lang="en-US" altLang="en-US" sz="2800" dirty="0"/>
              <a:t>: Treaty of Utrecht. British mercantile power eclipses the Dutch.</a:t>
            </a:r>
          </a:p>
        </p:txBody>
      </p:sp>
    </p:spTree>
    <p:extLst>
      <p:ext uri="{BB962C8B-B14F-4D97-AF65-F5344CB8AC3E}">
        <p14:creationId xmlns:p14="http://schemas.microsoft.com/office/powerpoint/2010/main" val="1344213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dow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down)">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down)">
                                      <p:cBhvr>
                                        <p:cTn id="17"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Why a Golden Age?</a:t>
            </a:r>
          </a:p>
        </p:txBody>
      </p:sp>
      <p:sp>
        <p:nvSpPr>
          <p:cNvPr id="98307" name="Rectangle 3"/>
          <p:cNvSpPr>
            <a:spLocks noGrp="1" noChangeArrowheads="1"/>
          </p:cNvSpPr>
          <p:nvPr>
            <p:ph type="body" idx="1"/>
          </p:nvPr>
        </p:nvSpPr>
        <p:spPr>
          <a:xfrm>
            <a:off x="533400" y="533400"/>
            <a:ext cx="8491330" cy="1202635"/>
          </a:xfrm>
        </p:spPr>
        <p:txBody>
          <a:bodyPr>
            <a:noAutofit/>
          </a:bodyPr>
          <a:lstStyle/>
          <a:p>
            <a:pPr>
              <a:lnSpc>
                <a:spcPct val="90000"/>
              </a:lnSpc>
            </a:pPr>
            <a:r>
              <a:rPr lang="en-US" altLang="en-US" sz="2800" b="1" dirty="0"/>
              <a:t>SOCIAL</a:t>
            </a:r>
            <a:r>
              <a:rPr lang="en-US" altLang="en-US" sz="2800" dirty="0"/>
              <a:t>: Protestant but religious tolerant, women relatively equal, bourgeoisie dominate</a:t>
            </a:r>
          </a:p>
        </p:txBody>
      </p:sp>
    </p:spTree>
    <p:extLst>
      <p:ext uri="{BB962C8B-B14F-4D97-AF65-F5344CB8AC3E}">
        <p14:creationId xmlns:p14="http://schemas.microsoft.com/office/powerpoint/2010/main" val="153354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103074548"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447800" y="152400"/>
            <a:ext cx="76962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lgn="ctr">
              <a:spcBef>
                <a:spcPct val="50000"/>
              </a:spcBef>
            </a:pPr>
            <a:r>
              <a:rPr lang="en-US" altLang="en-US" sz="4000" i="1" dirty="0">
                <a:solidFill>
                  <a:srgbClr val="80552A"/>
                </a:solidFill>
                <a:effectLst>
                  <a:outerShdw blurRad="38100" dist="38100" dir="2700000" algn="tl">
                    <a:srgbClr val="C0C0C0"/>
                  </a:outerShdw>
                </a:effectLst>
                <a:latin typeface="+mj-lt"/>
              </a:rPr>
              <a:t>View of </a:t>
            </a:r>
            <a:r>
              <a:rPr lang="en-US" altLang="en-US" sz="4000" i="1" dirty="0" err="1">
                <a:solidFill>
                  <a:srgbClr val="80552A"/>
                </a:solidFill>
                <a:effectLst>
                  <a:outerShdw blurRad="38100" dist="38100" dir="2700000" algn="tl">
                    <a:srgbClr val="C0C0C0"/>
                  </a:outerShdw>
                </a:effectLst>
                <a:latin typeface="+mj-lt"/>
              </a:rPr>
              <a:t>Doerdrecht</a:t>
            </a:r>
            <a:br>
              <a:rPr lang="en-US" altLang="en-US" sz="4000" i="1" dirty="0">
                <a:solidFill>
                  <a:srgbClr val="80552A"/>
                </a:solidFill>
                <a:effectLst>
                  <a:outerShdw blurRad="38100" dist="38100" dir="2700000" algn="tl">
                    <a:srgbClr val="C0C0C0"/>
                  </a:outerShdw>
                </a:effectLst>
                <a:latin typeface="+mj-lt"/>
              </a:rPr>
            </a:br>
            <a:r>
              <a:rPr lang="en-US" altLang="en-US" sz="3600" dirty="0" err="1">
                <a:solidFill>
                  <a:srgbClr val="80552A"/>
                </a:solidFill>
                <a:effectLst>
                  <a:outerShdw blurRad="38100" dist="38100" dir="2700000" algn="tl">
                    <a:srgbClr val="C0C0C0"/>
                  </a:outerShdw>
                </a:effectLst>
                <a:latin typeface="+mj-lt"/>
              </a:rPr>
              <a:t>Aelbert</a:t>
            </a:r>
            <a:r>
              <a:rPr lang="en-US" altLang="en-US" sz="3600" dirty="0">
                <a:solidFill>
                  <a:srgbClr val="80552A"/>
                </a:solidFill>
                <a:effectLst>
                  <a:outerShdw blurRad="38100" dist="38100" dir="2700000" algn="tl">
                    <a:srgbClr val="C0C0C0"/>
                  </a:outerShdw>
                </a:effectLst>
                <a:latin typeface="+mj-lt"/>
              </a:rPr>
              <a:t> Cuyp, 1650s</a:t>
            </a:r>
          </a:p>
        </p:txBody>
      </p:sp>
      <p:pic>
        <p:nvPicPr>
          <p:cNvPr id="50179" name="Picture 3" descr="Aelbert_Cuyp-View of Dordrecht-1650s"/>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612914" y="1563757"/>
            <a:ext cx="7010400" cy="50673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2565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Custom 1">
      <a:majorFont>
        <a:latin typeface="Century Gothic"/>
        <a:ea typeface=""/>
        <a:cs typeface=""/>
      </a:majorFont>
      <a:minorFont>
        <a:latin typeface="Century Gothic"/>
        <a:ea typeface=""/>
        <a:cs typeface=""/>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7425</TotalTime>
  <Words>776</Words>
  <Application>Microsoft Office PowerPoint</Application>
  <PresentationFormat>On-screen Show (4:3)</PresentationFormat>
  <Paragraphs>95</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Century Gothic</vt:lpstr>
      <vt:lpstr>Ships</vt:lpstr>
      <vt:lpstr>Wingdings 3</vt:lpstr>
      <vt:lpstr>Slice</vt:lpstr>
      <vt:lpstr>The Dutch Republic</vt:lpstr>
      <vt:lpstr>PowerPoint Presentation</vt:lpstr>
      <vt:lpstr>PowerPoint Presentation</vt:lpstr>
      <vt:lpstr>1581: Dutch Constitution</vt:lpstr>
      <vt:lpstr>Chronology: The Rise</vt:lpstr>
      <vt:lpstr>Chronology: The Height</vt:lpstr>
      <vt:lpstr>Chronology: The Decline</vt:lpstr>
      <vt:lpstr>Why a Golden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 Golden Age?</vt:lpstr>
      <vt:lpstr>Dutch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 Golden Age?</vt:lpstr>
      <vt:lpstr>Philosopher: Rene Descartes</vt:lpstr>
      <vt:lpstr>PowerPoint Presentation</vt:lpstr>
      <vt:lpstr>Vermeer and Optics</vt:lpstr>
      <vt:lpstr>The Astronomer Jan Vermeer, 1668 </vt:lpstr>
      <vt:lpstr>The Geographer Jan Vermeer, 1668-1669 </vt:lpstr>
      <vt:lpstr>Girl Reading a Letter with the Window Open - Jan Vermeer, 1657 </vt:lpstr>
      <vt:lpstr>The Music Lesson Jan Vermeer, 1662-1665 </vt:lpstr>
      <vt:lpstr>Why a Golden Age?</vt:lpstr>
      <vt:lpstr>The Dutch ConFederation</vt:lpstr>
      <vt:lpstr>The Night Watch – Rembrandt, 1642 </vt:lpstr>
      <vt:lpstr>The Dutch Royal Palace, Amsterdam </vt:lpstr>
      <vt:lpstr>Count William II Granting Privileges Cesare van Everdingen, 1654 </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Dutch Republic</dc:title>
  <dc:creator>Rebecca Jones</dc:creator>
  <cp:lastModifiedBy>Rebecca Jones</cp:lastModifiedBy>
  <cp:revision>23</cp:revision>
  <dcterms:created xsi:type="dcterms:W3CDTF">2016-11-09T12:43:07Z</dcterms:created>
  <dcterms:modified xsi:type="dcterms:W3CDTF">2017-03-03T18:10:14Z</dcterms:modified>
</cp:coreProperties>
</file>