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4" r:id="rId2"/>
    <p:sldId id="265" r:id="rId3"/>
    <p:sldId id="296" r:id="rId4"/>
    <p:sldId id="295" r:id="rId5"/>
    <p:sldId id="266" r:id="rId6"/>
    <p:sldId id="267" r:id="rId7"/>
    <p:sldId id="268" r:id="rId8"/>
    <p:sldId id="269" r:id="rId9"/>
    <p:sldId id="270" r:id="rId10"/>
    <p:sldId id="271" r:id="rId11"/>
    <p:sldId id="272" r:id="rId12"/>
    <p:sldId id="276" r:id="rId13"/>
    <p:sldId id="286" r:id="rId14"/>
    <p:sldId id="297" r:id="rId15"/>
    <p:sldId id="273" r:id="rId16"/>
    <p:sldId id="274" r:id="rId17"/>
    <p:sldId id="280" r:id="rId18"/>
    <p:sldId id="281" r:id="rId19"/>
    <p:sldId id="288" r:id="rId20"/>
    <p:sldId id="275" r:id="rId21"/>
    <p:sldId id="28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717" autoAdjust="0"/>
    <p:restoredTop sz="87500" autoAdjust="0"/>
  </p:normalViewPr>
  <p:slideViewPr>
    <p:cSldViewPr>
      <p:cViewPr>
        <p:scale>
          <a:sx n="50" d="100"/>
          <a:sy n="50" d="100"/>
        </p:scale>
        <p:origin x="-1500" y="-49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9FD96-CDF4-4CE4-AF05-03988B4EDF32}" type="datetimeFigureOut">
              <a:rPr lang="en-US" smtClean="0"/>
              <a:pPr/>
              <a:t>9/29/2016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2039B-12B1-484C-A761-797F75EF5AE5}" type="slidenum">
              <a:rPr lang="en-US" smtClean="0"/>
              <a:pPr/>
              <a:t>‹#›</a:t>
            </a:fld>
            <a:endParaRPr lang="en-US"/>
          </a:p>
        </p:txBody>
      </p:sp>
    </p:spTree>
    <p:extLst>
      <p:ext uri="{BB962C8B-B14F-4D97-AF65-F5344CB8AC3E}">
        <p14:creationId xmlns:p14="http://schemas.microsoft.com/office/powerpoint/2010/main" xmlns="" val="168169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Henry</a:t>
            </a:r>
            <a:r>
              <a:rPr lang="en-US" baseline="0" dirty="0" smtClean="0"/>
              <a:t> VIII was always described as a vivacious and handsome boy, who always seemed to want to be the center of attention. Henry VII ended up being a pretty frugal king, so when H VIII becomes king he loves to throw parties and be pretty extravagant. </a:t>
            </a:r>
          </a:p>
          <a:p>
            <a:endParaRPr lang="en-US" baseline="0" dirty="0" smtClean="0"/>
          </a:p>
          <a:p>
            <a:r>
              <a:rPr lang="en-US" baseline="0" dirty="0" smtClean="0"/>
              <a:t>The key to remember about Henry VIII is that he knows from personal experience how important an heir is. He is raised on stories of the War of the Roses and civil war, and knows that one son isn't enough (his older brother died before becoming king). This is what fuels his obsession for having an heir.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2</a:t>
            </a:fld>
            <a:endParaRPr lang="en-US"/>
          </a:p>
        </p:txBody>
      </p:sp>
    </p:spTree>
    <p:extLst>
      <p:ext uri="{BB962C8B-B14F-4D97-AF65-F5344CB8AC3E}">
        <p14:creationId xmlns:p14="http://schemas.microsoft.com/office/powerpoint/2010/main" xmlns="" val="85415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is</a:t>
            </a:r>
            <a:r>
              <a:rPr lang="en-US" baseline="0" dirty="0" smtClean="0"/>
              <a:t> older when she takes the throne and marries the younger king Phillip II of Spain. She thinks she gets pregnant but after after a year there is no child and she still looks pregnant. She probably had ovarian or stomach cancer. During her reign she had Elizabeth placed in the Tower (never liked her, remember her mother was set aside for Anne Boleyn; she also feared Elizabeth's supporters would try to put her on the throne). Elizabeth always pretended to be Catholic while Mary was on the throne, but secretly practiced Anglicanism—frankly, she was lucky to survive her sister’s reign.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16</a:t>
            </a:fld>
            <a:endParaRPr lang="en-US"/>
          </a:p>
        </p:txBody>
      </p:sp>
    </p:spTree>
    <p:extLst>
      <p:ext uri="{BB962C8B-B14F-4D97-AF65-F5344CB8AC3E}">
        <p14:creationId xmlns:p14="http://schemas.microsoft.com/office/powerpoint/2010/main" xmlns="" val="1432114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Gloriana was a nickname for Elizabeth representing her amazingness and represents the golden age of England. </a:t>
            </a:r>
          </a:p>
          <a:p>
            <a:endParaRPr lang="en-US" dirty="0" smtClean="0"/>
          </a:p>
          <a:p>
            <a:r>
              <a:rPr lang="en-US" dirty="0" smtClean="0"/>
              <a:t>It's also interesting to note that Elizabeth</a:t>
            </a:r>
            <a:r>
              <a:rPr lang="en-US" baseline="0" dirty="0" smtClean="0"/>
              <a:t> really never should have been queen she was not only a woman, but a third child. Had Edward lived and had a child, then that child would have been heir. Once he died, Mary should have lived longer, and might have even had a child herself. Arguably, she was the best of the Tudor children and should never really have been queen.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17</a:t>
            </a:fld>
            <a:endParaRPr lang="en-US"/>
          </a:p>
        </p:txBody>
      </p:sp>
    </p:spTree>
    <p:extLst>
      <p:ext uri="{BB962C8B-B14F-4D97-AF65-F5344CB8AC3E}">
        <p14:creationId xmlns:p14="http://schemas.microsoft.com/office/powerpoint/2010/main" xmlns="" val="40776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18</a:t>
            </a:fld>
            <a:endParaRPr lang="en-US"/>
          </a:p>
        </p:txBody>
      </p:sp>
    </p:spTree>
    <p:extLst>
      <p:ext uri="{BB962C8B-B14F-4D97-AF65-F5344CB8AC3E}">
        <p14:creationId xmlns:p14="http://schemas.microsoft.com/office/powerpoint/2010/main" xmlns="" val="190340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England is less worried about civil war,</a:t>
            </a:r>
            <a:r>
              <a:rPr lang="en-US" baseline="0" dirty="0" smtClean="0"/>
              <a:t> they can focus on other things. This is the height of the English Renaissance: Shakespeare, Francis Drake, colony building, etc </a:t>
            </a:r>
          </a:p>
          <a:p>
            <a:endParaRPr lang="en-US" baseline="0" dirty="0" smtClean="0"/>
          </a:p>
          <a:p>
            <a:r>
              <a:rPr lang="en-US" baseline="0" dirty="0" smtClean="0"/>
              <a:t>Her personal reason for never marrying isn't known, but she's really good at pretending she's going to marry someone to form alliances or to hold off wars (you're not going fight someone that you're engaged too). She leads on a lot of royal princes, but always finds an excuse not to marry. </a:t>
            </a:r>
          </a:p>
          <a:p>
            <a:endParaRPr lang="en-US" baseline="0" dirty="0" smtClean="0"/>
          </a:p>
          <a:p>
            <a:r>
              <a:rPr lang="en-US" baseline="0" dirty="0" smtClean="0"/>
              <a:t>It's also important to point out that Elizabeth is know as the Virgin Queen (even by her contemporaries) for this reason. There are rumors that she had lovers, however that was never proven. There was also a rumor that she had a child in secret, however examinations of her body proved that this was not true.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19</a:t>
            </a:fld>
            <a:endParaRPr lang="en-US"/>
          </a:p>
        </p:txBody>
      </p:sp>
    </p:spTree>
    <p:extLst>
      <p:ext uri="{BB962C8B-B14F-4D97-AF65-F5344CB8AC3E}">
        <p14:creationId xmlns:p14="http://schemas.microsoft.com/office/powerpoint/2010/main" xmlns="" val="1903409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Religious issues had</a:t>
            </a:r>
            <a:r>
              <a:rPr lang="en-US" baseline="0" dirty="0" smtClean="0"/>
              <a:t> controlled England so long that at first Elizabeth said you could practice whatever religion you wanted as long as you didn't flaunt it, although the official church was Church of England; however, after Catholics attempted to overthrow her in place of her cousin Mary, Queen of Scots, she restricts that control (making Catholicism illegal). At first she doesn't want to execute Mary, as she is also a queen and a family member, so she keeps her under house arrest in England for 21 years. She is eventually executed after another attempt at rebellion.  </a:t>
            </a:r>
          </a:p>
          <a:p>
            <a:endParaRPr lang="en-US" baseline="0" dirty="0" smtClean="0"/>
          </a:p>
          <a:p>
            <a:r>
              <a:rPr lang="en-US" baseline="0" dirty="0" smtClean="0"/>
              <a:t>Spain also hates England bc they are not Catholic (and they are colonization rivals). Phillip II sends his armada to attempt an invasion of England, however they are blown off course by a pretty intense storm. Phillip (who is super religious and probably manic depressive) feels that God is punishing him for something and never really gets over it. </a:t>
            </a:r>
          </a:p>
          <a:p>
            <a:endParaRPr lang="en-US" baseline="0" dirty="0" smtClean="0"/>
          </a:p>
          <a:p>
            <a:r>
              <a:rPr lang="en-US" baseline="0" dirty="0" smtClean="0"/>
              <a:t>The real significance of Elizabeth is that despite her faults and the issues with the Scots and the Spanish, she ends civil war in England and unifies the country around a monarch that most people love and support. After the war of the roses and Henry viii, this was a pretty big deal.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20</a:t>
            </a:fld>
            <a:endParaRPr lang="en-US"/>
          </a:p>
        </p:txBody>
      </p:sp>
    </p:spTree>
    <p:extLst>
      <p:ext uri="{BB962C8B-B14F-4D97-AF65-F5344CB8AC3E}">
        <p14:creationId xmlns:p14="http://schemas.microsoft.com/office/powerpoint/2010/main" xmlns="" val="1322710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Elizabeth had been very careful not to name an heir until the very end.</a:t>
            </a:r>
            <a:r>
              <a:rPr lang="en-US" baseline="0" dirty="0" smtClean="0"/>
              <a:t> She finally named the son of Mary Queen of Scots, King James VI of Scotland, and her closest cousin, as heir. This is the beginning of the Stewart dynasty.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21</a:t>
            </a:fld>
            <a:endParaRPr lang="en-US"/>
          </a:p>
        </p:txBody>
      </p:sp>
    </p:spTree>
    <p:extLst>
      <p:ext uri="{BB962C8B-B14F-4D97-AF65-F5344CB8AC3E}">
        <p14:creationId xmlns:p14="http://schemas.microsoft.com/office/powerpoint/2010/main" xmlns="" val="84212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Henry</a:t>
            </a:r>
            <a:r>
              <a:rPr lang="en-US" baseline="0" dirty="0" smtClean="0"/>
              <a:t> VIII was always described as a vivacious and handsome boy, who always seemed to want to be the center of attention. Henry VII ended up being a pretty frugal king, so when H VIII becomes king he loves to throw parties and be pretty extravagant. </a:t>
            </a:r>
          </a:p>
          <a:p>
            <a:endParaRPr lang="en-US" baseline="0" dirty="0" smtClean="0"/>
          </a:p>
          <a:p>
            <a:r>
              <a:rPr lang="en-US" baseline="0" dirty="0" smtClean="0"/>
              <a:t>The key to remember about Henry VIII is that he knows from personal experience how important an heir is. He is raised on stories of the War of the Roses and civil war, and knows that one son isn't enough (his older brother died before becoming king). This is what fuels his obsession for having an heir.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4</a:t>
            </a:fld>
            <a:endParaRPr lang="en-US"/>
          </a:p>
        </p:txBody>
      </p:sp>
    </p:spTree>
    <p:extLst>
      <p:ext uri="{BB962C8B-B14F-4D97-AF65-F5344CB8AC3E}">
        <p14:creationId xmlns:p14="http://schemas.microsoft.com/office/powerpoint/2010/main" xmlns="" val="415251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Famously, Henry was so anxious to meet her he rode</a:t>
            </a:r>
            <a:r>
              <a:rPr lang="en-US" baseline="0" dirty="0" smtClean="0"/>
              <a:t> his horse to meet her and was so disgusted by her looks that he insulted her outright, and could not consummate the marriage </a:t>
            </a:r>
          </a:p>
          <a:p>
            <a:endParaRPr lang="en-US" baseline="0" dirty="0" smtClean="0"/>
          </a:p>
          <a:p>
            <a:r>
              <a:rPr lang="en-US" baseline="0" dirty="0" smtClean="0"/>
              <a:t>After their diverse, she's given the title "sister of the king", her own household and allowance, and becomes good friend with the king and his children. She never remarries and it could be argued that she ended up better off that any of Henry's other wives.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7</a:t>
            </a:fld>
            <a:endParaRPr lang="en-US"/>
          </a:p>
        </p:txBody>
      </p:sp>
    </p:spTree>
    <p:extLst>
      <p:ext uri="{BB962C8B-B14F-4D97-AF65-F5344CB8AC3E}">
        <p14:creationId xmlns:p14="http://schemas.microsoft.com/office/powerpoint/2010/main" xmlns="" val="38269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9</a:t>
            </a:fld>
            <a:endParaRPr lang="en-US"/>
          </a:p>
        </p:txBody>
      </p:sp>
    </p:spTree>
    <p:extLst>
      <p:ext uri="{BB962C8B-B14F-4D97-AF65-F5344CB8AC3E}">
        <p14:creationId xmlns:p14="http://schemas.microsoft.com/office/powerpoint/2010/main" xmlns="" val="2200449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would think Katherine’s life would have been happier, as she survived</a:t>
            </a:r>
            <a:r>
              <a:rPr lang="en-US" baseline="0" dirty="0" smtClean="0"/>
              <a:t> Henry, however, her 2</a:t>
            </a:r>
            <a:r>
              <a:rPr lang="en-US" baseline="30000" dirty="0" smtClean="0"/>
              <a:t>nd</a:t>
            </a:r>
            <a:r>
              <a:rPr lang="en-US" baseline="0" dirty="0" smtClean="0"/>
              <a:t> marriage ended in disaster when her husband (whom she’d married for love) cheated on her and she lost their child. She possibly suffered from manic depression. She died very unhappily.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11</a:t>
            </a:fld>
            <a:endParaRPr lang="en-US"/>
          </a:p>
        </p:txBody>
      </p:sp>
    </p:spTree>
    <p:extLst>
      <p:ext uri="{BB962C8B-B14F-4D97-AF65-F5344CB8AC3E}">
        <p14:creationId xmlns:p14="http://schemas.microsoft.com/office/powerpoint/2010/main" xmlns="" val="12648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12</a:t>
            </a:fld>
            <a:endParaRPr lang="en-US"/>
          </a:p>
        </p:txBody>
      </p:sp>
    </p:spTree>
    <p:extLst>
      <p:ext uri="{BB962C8B-B14F-4D97-AF65-F5344CB8AC3E}">
        <p14:creationId xmlns:p14="http://schemas.microsoft.com/office/powerpoint/2010/main" xmlns="" val="85980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not forget</a:t>
            </a:r>
            <a:r>
              <a:rPr lang="en-US" baseline="0" dirty="0" smtClean="0"/>
              <a:t> Henry did other things besides trying to get a son! He became increasingly paranoid as he grew older and executed many who did not support his (often changing and contradictory) decision. </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13</a:t>
            </a:fld>
            <a:endParaRPr lang="en-US"/>
          </a:p>
        </p:txBody>
      </p:sp>
    </p:spTree>
    <p:extLst>
      <p:ext uri="{BB962C8B-B14F-4D97-AF65-F5344CB8AC3E}">
        <p14:creationId xmlns:p14="http://schemas.microsoft.com/office/powerpoint/2010/main" xmlns="" val="135641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Edward VI is super Protestant, influenced by his uncles (mother's brothers) when he dies young, this is the reason they choose his cousin Lady Jane to take the throne over</a:t>
            </a:r>
            <a:r>
              <a:rPr lang="en-US" baseline="0" dirty="0" smtClean="0"/>
              <a:t> the catholic Mary. Jane had no say and was forced into it by her father and uncles. In the end, 16 year old Jane only lasted as queen for nine days before Mary came into London with support. Jane was put in the Tower and executed for treason</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14</a:t>
            </a:fld>
            <a:endParaRPr lang="en-US"/>
          </a:p>
        </p:txBody>
      </p:sp>
    </p:spTree>
    <p:extLst>
      <p:ext uri="{BB962C8B-B14F-4D97-AF65-F5344CB8AC3E}">
        <p14:creationId xmlns:p14="http://schemas.microsoft.com/office/powerpoint/2010/main" xmlns="" val="49576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Edward VI is super Protestant, influenced by his uncles (mother's brothers) when he dies young, this is the reason they choose his cousin Lady Jane to take the throne over</a:t>
            </a:r>
            <a:r>
              <a:rPr lang="en-US" baseline="0" dirty="0" smtClean="0"/>
              <a:t> the catholic Mary. Jane had no say and was forced into it by her father and uncles. In the end, 16 year old Jane only lasted as queen for nine days before Mary came into London with support. Jane was put in the Tower and executed for treason</a:t>
            </a:r>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15</a:t>
            </a:fld>
            <a:endParaRPr lang="en-US"/>
          </a:p>
        </p:txBody>
      </p:sp>
    </p:spTree>
    <p:extLst>
      <p:ext uri="{BB962C8B-B14F-4D97-AF65-F5344CB8AC3E}">
        <p14:creationId xmlns:p14="http://schemas.microsoft.com/office/powerpoint/2010/main" xmlns="" val="59320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DDC827-1ACE-4F82-8EF2-D1469F0E77B4}" type="datetimeFigureOut">
              <a:rPr lang="en-US">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DC827-1ACE-4F82-8EF2-D1469F0E77B4}" type="datetimeFigureOut">
              <a:rPr lang="en-US">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DC827-1ACE-4F82-8EF2-D1469F0E77B4}" type="datetimeFigureOut">
              <a:rPr lang="en-US">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DC827-1ACE-4F82-8EF2-D1469F0E77B4}" type="datetimeFigureOut">
              <a:rPr lang="en-US">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DC827-1ACE-4F82-8EF2-D1469F0E77B4}" type="datetimeFigureOut">
              <a:rPr lang="en-US">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DDC827-1ACE-4F82-8EF2-D1469F0E77B4}" type="datetimeFigureOut">
              <a:rPr lang="en-US">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DDC827-1ACE-4F82-8EF2-D1469F0E77B4}" type="datetimeFigureOut">
              <a:rPr lang="en-US">
                <a:solidFill>
                  <a:prstClr val="black">
                    <a:tint val="75000"/>
                  </a:prstClr>
                </a:solidFill>
              </a:rPr>
              <a:pPr/>
              <a:t>9/29/2016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DC827-1ACE-4F82-8EF2-D1469F0E77B4}" type="datetimeFigureOut">
              <a:rPr lang="en-US">
                <a:solidFill>
                  <a:prstClr val="black">
                    <a:tint val="75000"/>
                  </a:prstClr>
                </a:solidFill>
              </a:rPr>
              <a:pPr/>
              <a:t>9/29/2016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DC827-1ACE-4F82-8EF2-D1469F0E77B4}" type="datetimeFigureOut">
              <a:rPr lang="en-US">
                <a:solidFill>
                  <a:prstClr val="black">
                    <a:tint val="75000"/>
                  </a:prstClr>
                </a:solidFill>
              </a:rPr>
              <a:pPr/>
              <a:t>9/29/2016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DC827-1ACE-4F82-8EF2-D1469F0E77B4}" type="datetimeFigureOut">
              <a:rPr lang="en-US">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DC827-1ACE-4F82-8EF2-D1469F0E77B4}" type="datetimeFigureOut">
              <a:rPr lang="en-US">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DC827-1ACE-4F82-8EF2-D1469F0E77B4}" type="datetimeFigureOut">
              <a:rPr lang="en-US" smtClean="0">
                <a:solidFill>
                  <a:prstClr val="black">
                    <a:tint val="75000"/>
                  </a:prstClr>
                </a:solidFill>
              </a:rPr>
              <a:pPr/>
              <a:t>9/29/2016</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B8100-A4A9-401F-8F71-AD3F8852BF22}"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xmlns="" val="846930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www.google.com/imgres?imgurl=http://www.tudorjewels.com/photographs/jane%20seymour%20portrait.jpg&amp;imgrefurl=http://www.tudorjewels.com/jane%20seymour.htm&amp;usg=__RiyPEfnLpc9wQNS1-FvjgUIOkQc=&amp;h=497&amp;w=396&amp;sz=57&amp;hl=en&amp;start=5&amp;zoom=1&amp;um=1&amp;itbs=1&amp;tbnid=HhwsmP78TTmAQM:&amp;tbnh=130&amp;tbnw=104&amp;prev=/images?q=jane+seymour+queen&amp;um=1&amp;hl=en&amp;rls=com.microsoft:*&amp;tbs=isch:1"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www.google.com/imgres?imgurl=http://www.britannia.com/bios/images/khoward.jpg&amp;imgrefurl=http://www.britannia.com/bios/khoward.html&amp;usg=__xXr8KUHWtsBtmvB52TFKrZnkLlw=&amp;h=257&amp;w=200&amp;sz=14&amp;hl=en&amp;start=1&amp;zoom=1&amp;um=1&amp;itbs=1&amp;tbnid=f9XQgnfwJmz_yM:&amp;tbnh=112&amp;tbnw=87&amp;prev=/images?q=katherine+howard&amp;um=1&amp;hl=en&amp;sa=N&amp;rls=com.microsoft:*&amp;tbs=isch:1" TargetMode="External"/><Relationship Id="rId1" Type="http://schemas.openxmlformats.org/officeDocument/2006/relationships/slideLayout" Target="../slideLayouts/slideLayout2.xml"/><Relationship Id="rId6" Type="http://schemas.openxmlformats.org/officeDocument/2006/relationships/hyperlink" Target="http://www.google.com/imgres?imgurl=http://upload.wikimedia.org/wikipedia/commons/6/63/Anne_Boleyn.png&amp;imgrefurl=http://commons.wikimedia.org/wiki/File:Anne_Boleyn.png&amp;usg=__26DPmsPQ0uCZYziSZGUP6YdXdbo=&amp;h=1143&amp;w=1026&amp;sz=1793&amp;hl=en&amp;start=7&amp;zoom=1&amp;um=1&amp;itbs=1&amp;tbnid=kfwCq5MgrMytuM:&amp;tbnh=150&amp;tbnw=135&amp;prev=/images?q=anne+boleyn&amp;um=1&amp;hl=en&amp;rls=com.microsoft:*&amp;tbs=isch:1" TargetMode="External"/><Relationship Id="rId11" Type="http://schemas.openxmlformats.org/officeDocument/2006/relationships/image" Target="../media/image27.jpeg"/><Relationship Id="rId5" Type="http://schemas.openxmlformats.org/officeDocument/2006/relationships/image" Target="../media/image24.jpeg"/><Relationship Id="rId10" Type="http://schemas.openxmlformats.org/officeDocument/2006/relationships/hyperlink" Target="http://www.google.com/imgres?imgurl=http://www.evilwaves.com/issues/00015/content/image/viva_cleves_00015.jpg&amp;imgrefurl=http://qwickstep.com/search/anne-of-cleves.html&amp;usg=__XgNl0afzMq-IzM1gcD7ZKHinvdk=&amp;h=338&amp;w=338&amp;sz=46&amp;hl=en&amp;start=13&amp;zoom=1&amp;um=1&amp;itbs=1&amp;tbnid=zz_v9ifLDh8IHM:&amp;tbnh=119&amp;tbnw=119&amp;prev=/images?q=anne+of+cleves&amp;um=1&amp;hl=en&amp;rls=com.microsoft:*&amp;tbs=isch:1" TargetMode="External"/><Relationship Id="rId4" Type="http://schemas.openxmlformats.org/officeDocument/2006/relationships/hyperlink" Target="http://www.google.com/imgres?imgurl=http://jack-of-all-trades.ca/meandmine/ab17.jpg&amp;imgrefurl=http://jack-of-all-trades.ca/meandmine/photos.html&amp;usg=__NgIitonxv3ARCydulFb0qlHZGno=&amp;h=666&amp;w=500&amp;sz=51&amp;hl=en&amp;start=3&amp;zoom=1&amp;um=1&amp;itbs=1&amp;tbnid=CwP-fIJwjv348M:&amp;tbnh=138&amp;tbnw=104&amp;prev=/images?q=katherine+of+aragon&amp;um=1&amp;hl=en&amp;rls=com.microsoft:*&amp;tbs=isch:1" TargetMode="External"/><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orrible%20Histories-King%20Henry%20VIII-HD%201080p.mp4"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New Era: The Tudor Dynasty</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Thus Far We Have</a:t>
            </a:r>
            <a:endParaRPr lang="en-US" dirty="0"/>
          </a:p>
        </p:txBody>
      </p:sp>
      <p:sp>
        <p:nvSpPr>
          <p:cNvPr id="3" name="Content Placeholder 2"/>
          <p:cNvSpPr>
            <a:spLocks noGrp="1"/>
          </p:cNvSpPr>
          <p:nvPr>
            <p:ph idx="1"/>
          </p:nvPr>
        </p:nvSpPr>
        <p:spPr/>
        <p:txBody>
          <a:bodyPr/>
          <a:lstStyle/>
          <a:p>
            <a:r>
              <a:rPr lang="en-US" dirty="0" smtClean="0"/>
              <a:t>Divorced (Catherine of Aragon)</a:t>
            </a:r>
          </a:p>
          <a:p>
            <a:r>
              <a:rPr lang="en-US" dirty="0" smtClean="0"/>
              <a:t>Beheaded (Anne Boleyn)</a:t>
            </a:r>
          </a:p>
          <a:p>
            <a:r>
              <a:rPr lang="en-US" dirty="0" smtClean="0"/>
              <a:t>Died (Jane Seymour)</a:t>
            </a:r>
          </a:p>
          <a:p>
            <a:r>
              <a:rPr lang="en-US" dirty="0" smtClean="0"/>
              <a:t>Divorced (Anne of Cleves)</a:t>
            </a:r>
          </a:p>
          <a:p>
            <a:r>
              <a:rPr lang="en-US" dirty="0" smtClean="0"/>
              <a:t>Beheaded (Katherine Howard)</a:t>
            </a:r>
          </a:p>
          <a:p>
            <a:r>
              <a:rPr lang="en-US" dirty="0" smtClean="0"/>
              <a:t>So next must be…</a:t>
            </a:r>
            <a:endParaRPr lang="en-US" dirty="0"/>
          </a:p>
        </p:txBody>
      </p:sp>
      <p:pic>
        <p:nvPicPr>
          <p:cNvPr id="20485" name="Picture 5" descr="http://t0.gstatic.com/images?q=tbn:f9XQgnfwJmz_yM:http://www.britannia.com/bios/images/khoward.jpg">
            <a:hlinkClick r:id="rId2"/>
          </p:cNvPr>
          <p:cNvPicPr>
            <a:picLocks noChangeAspect="1" noChangeArrowheads="1"/>
          </p:cNvPicPr>
          <p:nvPr/>
        </p:nvPicPr>
        <p:blipFill>
          <a:blip r:embed="rId3" cstate="print"/>
          <a:srcRect/>
          <a:stretch>
            <a:fillRect/>
          </a:stretch>
        </p:blipFill>
        <p:spPr bwMode="auto">
          <a:xfrm>
            <a:off x="6019800" y="4343400"/>
            <a:ext cx="828675" cy="1066801"/>
          </a:xfrm>
          <a:prstGeom prst="rect">
            <a:avLst/>
          </a:prstGeom>
          <a:noFill/>
        </p:spPr>
      </p:pic>
      <p:pic>
        <p:nvPicPr>
          <p:cNvPr id="20487" name="Picture 7" descr="http://t2.gstatic.com/images?q=tbn:CwP-fIJwjv348M:http://jack-of-all-trades.ca/meandmine/ab17.jpg">
            <a:hlinkClick r:id="rId4"/>
          </p:cNvPr>
          <p:cNvPicPr>
            <a:picLocks noChangeAspect="1" noChangeArrowheads="1"/>
          </p:cNvPicPr>
          <p:nvPr/>
        </p:nvPicPr>
        <p:blipFill>
          <a:blip r:embed="rId5" cstate="print"/>
          <a:srcRect/>
          <a:stretch>
            <a:fillRect/>
          </a:stretch>
        </p:blipFill>
        <p:spPr bwMode="auto">
          <a:xfrm>
            <a:off x="6248400" y="1143000"/>
            <a:ext cx="990600" cy="1314451"/>
          </a:xfrm>
          <a:prstGeom prst="rect">
            <a:avLst/>
          </a:prstGeom>
          <a:noFill/>
        </p:spPr>
      </p:pic>
      <p:pic>
        <p:nvPicPr>
          <p:cNvPr id="20489" name="Picture 9" descr="http://t2.gstatic.com/images?q=tbn:kfwCq5MgrMytuM:http://upload.wikimedia.org/wikipedia/commons/6/63/Anne_Boleyn.png">
            <a:hlinkClick r:id="rId6"/>
          </p:cNvPr>
          <p:cNvPicPr>
            <a:picLocks noChangeAspect="1" noChangeArrowheads="1"/>
          </p:cNvPicPr>
          <p:nvPr/>
        </p:nvPicPr>
        <p:blipFill>
          <a:blip r:embed="rId7" cstate="print"/>
          <a:srcRect/>
          <a:stretch>
            <a:fillRect/>
          </a:stretch>
        </p:blipFill>
        <p:spPr bwMode="auto">
          <a:xfrm>
            <a:off x="7315200" y="1752600"/>
            <a:ext cx="1285875" cy="1428750"/>
          </a:xfrm>
          <a:prstGeom prst="rect">
            <a:avLst/>
          </a:prstGeom>
          <a:noFill/>
        </p:spPr>
      </p:pic>
      <p:pic>
        <p:nvPicPr>
          <p:cNvPr id="20491" name="Picture 11" descr="http://t0.gstatic.com/images?q=tbn:HhwsmP78TTmAQM:http://www.tudorjewels.com/photographs/jane%2520seymour%2520portrait.jpg">
            <a:hlinkClick r:id="rId8" invalidUrl="http://www.google.com/imgres?imgurl=http://www.tudorjewels.com/photographs/jane seymour portrait.jpg&amp;imgrefurl=http://www.tudorjewels.com/jane seymour.htm&amp;usg=__RiyPEfnLpc9wQNS1-FvjgUIOkQc=&amp;h=497&amp;w=396&amp;sz=57&amp;hl=en&amp;start=5&amp;zoom=1&amp;um=1&amp;itbs=1&amp;tbnid=HhwsmP78TTmAQM:&amp;tbnh=130&amp;tbnw=104&amp;prev=/images?q=jane+seymour+queen&amp;um=1&amp;hl=en&amp;rls=com.microsoft:*&amp;tbs=isch:1"/>
          </p:cNvPr>
          <p:cNvPicPr>
            <a:picLocks noChangeAspect="1" noChangeArrowheads="1"/>
          </p:cNvPicPr>
          <p:nvPr/>
        </p:nvPicPr>
        <p:blipFill>
          <a:blip r:embed="rId9" cstate="print"/>
          <a:srcRect/>
          <a:stretch>
            <a:fillRect/>
          </a:stretch>
        </p:blipFill>
        <p:spPr bwMode="auto">
          <a:xfrm>
            <a:off x="5029200" y="2286000"/>
            <a:ext cx="990600" cy="1238250"/>
          </a:xfrm>
          <a:prstGeom prst="rect">
            <a:avLst/>
          </a:prstGeom>
          <a:noFill/>
        </p:spPr>
      </p:pic>
      <p:pic>
        <p:nvPicPr>
          <p:cNvPr id="20493" name="Picture 13" descr="http://t3.gstatic.com/images?q=tbn:zz_v9ifLDh8IHM:http://www.evilwaves.com/issues/00015/content/image/viva_cleves_00015.jpg">
            <a:hlinkClick r:id="rId10"/>
          </p:cNvPr>
          <p:cNvPicPr>
            <a:picLocks noChangeAspect="1" noChangeArrowheads="1"/>
          </p:cNvPicPr>
          <p:nvPr/>
        </p:nvPicPr>
        <p:blipFill>
          <a:blip r:embed="rId11" cstate="print"/>
          <a:srcRect/>
          <a:stretch>
            <a:fillRect/>
          </a:stretch>
        </p:blipFill>
        <p:spPr bwMode="auto">
          <a:xfrm>
            <a:off x="6172200" y="3200400"/>
            <a:ext cx="1133475" cy="11334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487"/>
                                        </p:tgtEl>
                                        <p:attrNameLst>
                                          <p:attrName>style.visibility</p:attrName>
                                        </p:attrNameLst>
                                      </p:cBhvr>
                                      <p:to>
                                        <p:strVal val="visible"/>
                                      </p:to>
                                    </p:set>
                                    <p:animEffect transition="in" filter="blinds(horizontal)">
                                      <p:cBhvr>
                                        <p:cTn id="10" dur="500"/>
                                        <p:tgtEl>
                                          <p:spTgt spid="2048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0489"/>
                                        </p:tgtEl>
                                        <p:attrNameLst>
                                          <p:attrName>style.visibility</p:attrName>
                                        </p:attrNameLst>
                                      </p:cBhvr>
                                      <p:to>
                                        <p:strVal val="visible"/>
                                      </p:to>
                                    </p:set>
                                    <p:animEffect transition="in" filter="blinds(horizontal)">
                                      <p:cBhvr>
                                        <p:cTn id="18" dur="500"/>
                                        <p:tgtEl>
                                          <p:spTgt spid="2048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0491"/>
                                        </p:tgtEl>
                                        <p:attrNameLst>
                                          <p:attrName>style.visibility</p:attrName>
                                        </p:attrNameLst>
                                      </p:cBhvr>
                                      <p:to>
                                        <p:strVal val="visible"/>
                                      </p:to>
                                    </p:set>
                                    <p:animEffect transition="in" filter="blinds(horizontal)">
                                      <p:cBhvr>
                                        <p:cTn id="26" dur="500"/>
                                        <p:tgtEl>
                                          <p:spTgt spid="2049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0493"/>
                                        </p:tgtEl>
                                        <p:attrNameLst>
                                          <p:attrName>style.visibility</p:attrName>
                                        </p:attrNameLst>
                                      </p:cBhvr>
                                      <p:to>
                                        <p:strVal val="visible"/>
                                      </p:to>
                                    </p:set>
                                    <p:animEffect transition="in" filter="blinds(horizontal)">
                                      <p:cBhvr>
                                        <p:cTn id="34" dur="500"/>
                                        <p:tgtEl>
                                          <p:spTgt spid="2049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linds(horizontal)">
                                      <p:cBhvr>
                                        <p:cTn id="39" dur="500"/>
                                        <p:tgtEl>
                                          <p:spTgt spid="3">
                                            <p:txEl>
                                              <p:pRg st="4" end="4"/>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0485"/>
                                        </p:tgtEl>
                                        <p:attrNameLst>
                                          <p:attrName>style.visibility</p:attrName>
                                        </p:attrNameLst>
                                      </p:cBhvr>
                                      <p:to>
                                        <p:strVal val="visible"/>
                                      </p:to>
                                    </p:set>
                                    <p:animEffect transition="in" filter="blinds(horizontal)">
                                      <p:cBhvr>
                                        <p:cTn id="42" dur="500"/>
                                        <p:tgtEl>
                                          <p:spTgt spid="2048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linds(horizontal)">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Survived!</a:t>
            </a:r>
            <a:endParaRPr lang="en-US" dirty="0"/>
          </a:p>
        </p:txBody>
      </p:sp>
      <p:sp>
        <p:nvSpPr>
          <p:cNvPr id="3" name="Content Placeholder 2"/>
          <p:cNvSpPr>
            <a:spLocks noGrp="1"/>
          </p:cNvSpPr>
          <p:nvPr>
            <p:ph idx="1"/>
          </p:nvPr>
        </p:nvSpPr>
        <p:spPr/>
        <p:txBody>
          <a:bodyPr/>
          <a:lstStyle/>
          <a:p>
            <a:r>
              <a:rPr lang="en-US" dirty="0" smtClean="0"/>
              <a:t>Henry marries Catherine Parr</a:t>
            </a:r>
          </a:p>
          <a:p>
            <a:r>
              <a:rPr lang="en-US" dirty="0" smtClean="0"/>
              <a:t>Serves as a nurse and friend until Henry’s death</a:t>
            </a:r>
            <a:endParaRPr lang="en-US" dirty="0"/>
          </a:p>
        </p:txBody>
      </p:sp>
      <p:pic>
        <p:nvPicPr>
          <p:cNvPr id="21506" name="Picture 2" descr="http://www.grassington.n-yorks.sch.uk/images/March%202006/histor12.jpg"/>
          <p:cNvPicPr>
            <a:picLocks noChangeAspect="1" noChangeArrowheads="1"/>
          </p:cNvPicPr>
          <p:nvPr/>
        </p:nvPicPr>
        <p:blipFill>
          <a:blip r:embed="rId3" cstate="email"/>
          <a:srcRect/>
          <a:stretch>
            <a:fillRect/>
          </a:stretch>
        </p:blipFill>
        <p:spPr bwMode="auto">
          <a:xfrm>
            <a:off x="4953000" y="2815389"/>
            <a:ext cx="3200400" cy="4042611"/>
          </a:xfrm>
          <a:prstGeom prst="rect">
            <a:avLst/>
          </a:prstGeom>
          <a:noFill/>
        </p:spPr>
      </p:pic>
      <p:pic>
        <p:nvPicPr>
          <p:cNvPr id="4" name="Picture 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175610" y="3581400"/>
            <a:ext cx="3415439"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blinds(horizontal)">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action="ppaction://hlinkfile"/>
          </p:cNvPr>
          <p:cNvPicPr>
            <a:picLocks noChangeAspect="1" noChangeArrowheads="1"/>
          </p:cNvPicPr>
          <p:nvPr/>
        </p:nvPicPr>
        <p:blipFill>
          <a:blip r:embed="rId4" cstate="print"/>
          <a:srcRect/>
          <a:stretch>
            <a:fillRect/>
          </a:stretch>
        </p:blipFill>
        <p:spPr bwMode="auto">
          <a:xfrm>
            <a:off x="0" y="1524000"/>
            <a:ext cx="9144000" cy="4617721"/>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The Six Wives of Henry VIII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Oh while we’re at it..</a:t>
            </a:r>
            <a:endParaRPr lang="en-US" dirty="0"/>
          </a:p>
        </p:txBody>
      </p:sp>
      <p:sp>
        <p:nvSpPr>
          <p:cNvPr id="4" name="Content Placeholder 3"/>
          <p:cNvSpPr>
            <a:spLocks noGrp="1"/>
          </p:cNvSpPr>
          <p:nvPr>
            <p:ph idx="1"/>
          </p:nvPr>
        </p:nvSpPr>
        <p:spPr/>
        <p:txBody>
          <a:bodyPr/>
          <a:lstStyle/>
          <a:p>
            <a:r>
              <a:rPr lang="en-US" dirty="0" smtClean="0"/>
              <a:t>Henry spent most of time doing 4 things:</a:t>
            </a:r>
          </a:p>
          <a:p>
            <a:pPr lvl="1"/>
            <a:r>
              <a:rPr lang="en-US" dirty="0" smtClean="0"/>
              <a:t>Sucking up to and also going to war with France</a:t>
            </a:r>
          </a:p>
          <a:p>
            <a:pPr lvl="1"/>
            <a:r>
              <a:rPr lang="en-US" dirty="0" smtClean="0"/>
              <a:t>Burning monasteries and taking their land/wealth</a:t>
            </a:r>
          </a:p>
          <a:p>
            <a:pPr lvl="1"/>
            <a:r>
              <a:rPr lang="en-US" dirty="0" smtClean="0"/>
              <a:t>Putting down rebellions</a:t>
            </a:r>
          </a:p>
          <a:p>
            <a:pPr lvl="1"/>
            <a:r>
              <a:rPr lang="en-US" dirty="0" smtClean="0"/>
              <a:t>Executing people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sz="3200" dirty="0" smtClean="0">
                <a:solidFill>
                  <a:schemeClr val="bg1"/>
                </a:solidFill>
              </a:rPr>
              <a:t>Henry’s Heirs</a:t>
            </a:r>
            <a:endParaRPr lang="en-US" sz="3200" dirty="0">
              <a:solidFill>
                <a:schemeClr val="bg1"/>
              </a:solidFill>
            </a:endParaRPr>
          </a:p>
        </p:txBody>
      </p:sp>
      <p:pic>
        <p:nvPicPr>
          <p:cNvPr id="4098" name="Picture 2" descr="Image result for henry viii memes breath with no hei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325" y="1619250"/>
            <a:ext cx="4826000" cy="28956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Image result for henry viii memes breath with no hei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886325" y="476250"/>
            <a:ext cx="4276725" cy="6429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4164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200" dirty="0" smtClean="0">
                <a:solidFill>
                  <a:schemeClr val="bg1"/>
                </a:solidFill>
              </a:rPr>
              <a:t>Henry’s Heirs</a:t>
            </a:r>
            <a:endParaRPr lang="en-US" sz="3200" dirty="0">
              <a:solidFill>
                <a:schemeClr val="bg1"/>
              </a:solidFill>
            </a:endParaRPr>
          </a:p>
        </p:txBody>
      </p:sp>
      <p:sp>
        <p:nvSpPr>
          <p:cNvPr id="3" name="Content Placeholder 2"/>
          <p:cNvSpPr>
            <a:spLocks noGrp="1"/>
          </p:cNvSpPr>
          <p:nvPr>
            <p:ph idx="1"/>
          </p:nvPr>
        </p:nvSpPr>
        <p:spPr>
          <a:xfrm>
            <a:off x="381000" y="1143000"/>
            <a:ext cx="6248400" cy="4953000"/>
          </a:xfrm>
        </p:spPr>
        <p:txBody>
          <a:bodyPr>
            <a:normAutofit/>
          </a:bodyPr>
          <a:lstStyle/>
          <a:p>
            <a:r>
              <a:rPr lang="en-US" dirty="0" smtClean="0">
                <a:solidFill>
                  <a:schemeClr val="bg1"/>
                </a:solidFill>
              </a:rPr>
              <a:t>1547—Henry VIII dies; his son Edward VI becomes king &amp; makes protestant reforms</a:t>
            </a:r>
          </a:p>
          <a:p>
            <a:r>
              <a:rPr lang="en-US" dirty="0" smtClean="0">
                <a:solidFill>
                  <a:schemeClr val="bg1"/>
                </a:solidFill>
              </a:rPr>
              <a:t>Edward VI dies</a:t>
            </a:r>
            <a:endParaRPr lang="en-US" dirty="0">
              <a:solidFill>
                <a:schemeClr val="bg1"/>
              </a:solidFill>
            </a:endParaRPr>
          </a:p>
          <a:p>
            <a:r>
              <a:rPr lang="en-US" dirty="0" smtClean="0">
                <a:solidFill>
                  <a:schemeClr val="bg1"/>
                </a:solidFill>
              </a:rPr>
              <a:t>Mary Tudor (His older sister) is unpopular, so his cousin, Lady Jane Grey is made queen for 9 days, she is executed</a:t>
            </a:r>
          </a:p>
        </p:txBody>
      </p:sp>
      <p:pic>
        <p:nvPicPr>
          <p:cNvPr id="18434" name="Picture 2" descr="http://www.rootsweb.ancestry.com/~engsurry/bisley/lords/Edward6.jpg"/>
          <p:cNvPicPr>
            <a:picLocks noChangeAspect="1" noChangeArrowheads="1"/>
          </p:cNvPicPr>
          <p:nvPr/>
        </p:nvPicPr>
        <p:blipFill>
          <a:blip r:embed="rId3" cstate="email"/>
          <a:srcRect/>
          <a:stretch>
            <a:fillRect/>
          </a:stretch>
        </p:blipFill>
        <p:spPr bwMode="auto">
          <a:xfrm>
            <a:off x="6520942" y="0"/>
            <a:ext cx="2623058" cy="3505200"/>
          </a:xfrm>
          <a:prstGeom prst="rect">
            <a:avLst/>
          </a:prstGeom>
          <a:noFill/>
        </p:spPr>
      </p:pic>
      <p:pic>
        <p:nvPicPr>
          <p:cNvPr id="22530" name="Picture 2" descr="http://www.spartacus.schoolnet.co.uk/TUDgreyL.jpg"/>
          <p:cNvPicPr>
            <a:picLocks noChangeAspect="1" noChangeArrowheads="1"/>
          </p:cNvPicPr>
          <p:nvPr/>
        </p:nvPicPr>
        <p:blipFill>
          <a:blip r:embed="rId4" cstate="print"/>
          <a:srcRect/>
          <a:stretch>
            <a:fillRect/>
          </a:stretch>
        </p:blipFill>
        <p:spPr bwMode="auto">
          <a:xfrm>
            <a:off x="6019800" y="3580015"/>
            <a:ext cx="1981200" cy="3277985"/>
          </a:xfrm>
          <a:prstGeom prst="rect">
            <a:avLst/>
          </a:prstGeom>
          <a:noFill/>
        </p:spPr>
      </p:pic>
      <p:pic>
        <p:nvPicPr>
          <p:cNvPr id="7170" name="Picture 2" descr="http://www.tudorplace.com.ar/images/HenryVIIIfamily.jpg"/>
          <p:cNvPicPr>
            <a:picLocks noChangeAspect="1" noChangeArrowheads="1"/>
          </p:cNvPicPr>
          <p:nvPr/>
        </p:nvPicPr>
        <p:blipFill>
          <a:blip r:embed="rId5" cstate="email"/>
          <a:srcRect/>
          <a:stretch>
            <a:fillRect/>
          </a:stretch>
        </p:blipFill>
        <p:spPr bwMode="auto">
          <a:xfrm>
            <a:off x="0" y="3429000"/>
            <a:ext cx="9244877"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wipe(down)">
                                      <p:cBhvr>
                                        <p:cTn id="10" dur="500"/>
                                        <p:tgtEl>
                                          <p:spTgt spid="184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18434"/>
                                        </p:tgtEl>
                                      </p:cBhvr>
                                    </p:animEffect>
                                    <p:set>
                                      <p:cBhvr>
                                        <p:cTn id="15" dur="1" fill="hold">
                                          <p:stCondLst>
                                            <p:cond delay="499"/>
                                          </p:stCondLst>
                                        </p:cTn>
                                        <p:tgtEl>
                                          <p:spTgt spid="18434"/>
                                        </p:tgtEl>
                                        <p:attrNameLst>
                                          <p:attrName>style.visibility</p:attrName>
                                        </p:attrNameLst>
                                      </p:cBhvr>
                                      <p:to>
                                        <p:strVal val="hidden"/>
                                      </p:to>
                                    </p:se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7170"/>
                                        </p:tgtEl>
                                      </p:cBhvr>
                                    </p:animEffect>
                                    <p:set>
                                      <p:cBhvr>
                                        <p:cTn id="24" dur="1" fill="hold">
                                          <p:stCondLst>
                                            <p:cond delay="499"/>
                                          </p:stCondLst>
                                        </p:cTn>
                                        <p:tgtEl>
                                          <p:spTgt spid="7170"/>
                                        </p:tgtEl>
                                        <p:attrNameLst>
                                          <p:attrName>style.visibility</p:attrName>
                                        </p:attrNameLst>
                                      </p:cBhvr>
                                      <p:to>
                                        <p:strVal val="hidden"/>
                                      </p:to>
                                    </p:se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2530"/>
                                        </p:tgtEl>
                                        <p:attrNameLst>
                                          <p:attrName>style.visibility</p:attrName>
                                        </p:attrNameLst>
                                      </p:cBhvr>
                                      <p:to>
                                        <p:strVal val="visible"/>
                                      </p:to>
                                    </p:set>
                                    <p:animEffect transition="in" filter="blinds(horizontal)">
                                      <p:cBhvr>
                                        <p:cTn id="31"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solidFill>
                  <a:schemeClr val="bg1"/>
                </a:solidFill>
              </a:rPr>
              <a:t>Henry’s Heirs</a:t>
            </a:r>
            <a:endParaRPr lang="en-US" dirty="0">
              <a:solidFill>
                <a:schemeClr val="bg1"/>
              </a:solidFill>
            </a:endParaRPr>
          </a:p>
        </p:txBody>
      </p:sp>
      <p:sp>
        <p:nvSpPr>
          <p:cNvPr id="3" name="Content Placeholder 2"/>
          <p:cNvSpPr>
            <a:spLocks noGrp="1"/>
          </p:cNvSpPr>
          <p:nvPr>
            <p:ph idx="1"/>
          </p:nvPr>
        </p:nvSpPr>
        <p:spPr>
          <a:xfrm>
            <a:off x="457200" y="1143001"/>
            <a:ext cx="6858000" cy="4953000"/>
          </a:xfrm>
        </p:spPr>
        <p:txBody>
          <a:bodyPr>
            <a:normAutofit/>
          </a:bodyPr>
          <a:lstStyle/>
          <a:p>
            <a:r>
              <a:rPr lang="en-US" dirty="0" smtClean="0">
                <a:solidFill>
                  <a:schemeClr val="bg1"/>
                </a:solidFill>
              </a:rPr>
              <a:t>Mary Tudor becomes queen. Restores Catholicism, marries Phillip II of Spain &amp; burns protestants at the stake  “Bloody Mary”</a:t>
            </a:r>
          </a:p>
          <a:p>
            <a:r>
              <a:rPr lang="en-US" dirty="0" smtClean="0">
                <a:solidFill>
                  <a:schemeClr val="bg1"/>
                </a:solidFill>
              </a:rPr>
              <a:t>1558—Mary Tudor dies; Elizabeth I becomes queen.</a:t>
            </a:r>
          </a:p>
        </p:txBody>
      </p:sp>
      <p:pic>
        <p:nvPicPr>
          <p:cNvPr id="18436" name="Picture 4" descr="http://www.wga.hu/art/m/mor/3marytud.jpg"/>
          <p:cNvPicPr>
            <a:picLocks noChangeAspect="1" noChangeArrowheads="1"/>
          </p:cNvPicPr>
          <p:nvPr/>
        </p:nvPicPr>
        <p:blipFill>
          <a:blip r:embed="rId3" cstate="email"/>
          <a:srcRect/>
          <a:stretch>
            <a:fillRect/>
          </a:stretch>
        </p:blipFill>
        <p:spPr bwMode="auto">
          <a:xfrm>
            <a:off x="390768" y="3200400"/>
            <a:ext cx="2657231" cy="3657600"/>
          </a:xfrm>
          <a:prstGeom prst="rect">
            <a:avLst/>
          </a:prstGeom>
          <a:noFill/>
        </p:spPr>
      </p:pic>
      <p:pic>
        <p:nvPicPr>
          <p:cNvPr id="23554" name="Picture 2" descr="http://nwghost.com/uaist361673s08/venezia/QEI/images/453px-Elizabeth_I_of_England_-_coronation_portrait.jpg"/>
          <p:cNvPicPr>
            <a:picLocks noChangeAspect="1" noChangeArrowheads="1"/>
          </p:cNvPicPr>
          <p:nvPr/>
        </p:nvPicPr>
        <p:blipFill>
          <a:blip r:embed="rId4" cstate="email"/>
          <a:srcRect/>
          <a:stretch>
            <a:fillRect/>
          </a:stretch>
        </p:blipFill>
        <p:spPr bwMode="auto">
          <a:xfrm>
            <a:off x="6705600" y="3029161"/>
            <a:ext cx="2895600" cy="38288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8436"/>
                                        </p:tgtEl>
                                        <p:attrNameLst>
                                          <p:attrName>style.visibility</p:attrName>
                                        </p:attrNameLst>
                                      </p:cBhvr>
                                      <p:to>
                                        <p:strVal val="visible"/>
                                      </p:to>
                                    </p:set>
                                    <p:animEffect transition="in" filter="wipe(down)">
                                      <p:cBhvr>
                                        <p:cTn id="10" dur="500"/>
                                        <p:tgtEl>
                                          <p:spTgt spid="184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18436"/>
                                        </p:tgtEl>
                                      </p:cBhvr>
                                    </p:animEffect>
                                    <p:set>
                                      <p:cBhvr>
                                        <p:cTn id="15" dur="1" fill="hold">
                                          <p:stCondLst>
                                            <p:cond delay="499"/>
                                          </p:stCondLst>
                                        </p:cTn>
                                        <p:tgtEl>
                                          <p:spTgt spid="18436"/>
                                        </p:tgtEl>
                                        <p:attrNameLst>
                                          <p:attrName>style.visibility</p:attrName>
                                        </p:attrNameLst>
                                      </p:cBhvr>
                                      <p:to>
                                        <p:strVal val="hidden"/>
                                      </p:to>
                                    </p:se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3554"/>
                                        </p:tgtEl>
                                        <p:attrNameLst>
                                          <p:attrName>style.visibility</p:attrName>
                                        </p:attrNameLst>
                                      </p:cBhvr>
                                      <p:to>
                                        <p:strVal val="visible"/>
                                      </p:to>
                                    </p:set>
                                    <p:animEffect transition="in" filter="blinds(horizontal)">
                                      <p:cBhvr>
                                        <p:cTn id="2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alpha val="0"/>
              </a:srgbClr>
            </a:gs>
            <a:gs pos="5000">
              <a:srgbClr val="BD922A"/>
            </a:gs>
            <a:gs pos="7000">
              <a:srgbClr val="BD922A"/>
            </a:gs>
            <a:gs pos="52000">
              <a:srgbClr val="FBE4AE">
                <a:alpha val="96000"/>
              </a:srgbClr>
            </a:gs>
            <a:gs pos="68000">
              <a:srgbClr val="BD922A"/>
            </a:gs>
            <a:gs pos="68000">
              <a:srgbClr val="BD922A"/>
            </a:gs>
            <a:gs pos="83000">
              <a:srgbClr val="835E17"/>
            </a:gs>
            <a:gs pos="82001">
              <a:srgbClr val="A28949"/>
            </a:gs>
            <a:gs pos="100000">
              <a:srgbClr val="FAE3B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Edwardian Script ITC" pitchFamily="66" charset="0"/>
              </a:rPr>
              <a:t>Elizabeth I: Gloriana</a:t>
            </a:r>
            <a:endParaRPr lang="en-US" sz="6600" dirty="0">
              <a:latin typeface="Edwardian Script ITC" pitchFamily="66" charset="0"/>
            </a:endParaRPr>
          </a:p>
        </p:txBody>
      </p:sp>
      <p:pic>
        <p:nvPicPr>
          <p:cNvPr id="10" name="Picture 2" descr="http://www.edu-negev.gov.il/bs/makif7/english/Elizabeth.jpg"/>
          <p:cNvPicPr>
            <a:picLocks noChangeAspect="1" noChangeArrowheads="1"/>
          </p:cNvPicPr>
          <p:nvPr/>
        </p:nvPicPr>
        <p:blipFill>
          <a:blip r:embed="rId3" cstate="email"/>
          <a:srcRect/>
          <a:stretch>
            <a:fillRect/>
          </a:stretch>
        </p:blipFill>
        <p:spPr bwMode="auto">
          <a:xfrm>
            <a:off x="2895600" y="1282390"/>
            <a:ext cx="3810000" cy="55756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alpha val="0"/>
              </a:srgbClr>
            </a:gs>
            <a:gs pos="5000">
              <a:srgbClr val="BD922A"/>
            </a:gs>
            <a:gs pos="7000">
              <a:srgbClr val="BD922A"/>
            </a:gs>
            <a:gs pos="52000">
              <a:srgbClr val="FBE4AE">
                <a:alpha val="96000"/>
              </a:srgbClr>
            </a:gs>
            <a:gs pos="68000">
              <a:srgbClr val="BD922A"/>
            </a:gs>
            <a:gs pos="68000">
              <a:srgbClr val="BD922A"/>
            </a:gs>
            <a:gs pos="83000">
              <a:srgbClr val="835E17"/>
            </a:gs>
            <a:gs pos="82001">
              <a:srgbClr val="A28949"/>
            </a:gs>
            <a:gs pos="100000">
              <a:srgbClr val="FAE3B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Edwardian Script ITC" pitchFamily="66" charset="0"/>
              </a:rPr>
              <a:t>Elizabeth I: Gloriana</a:t>
            </a:r>
            <a:endParaRPr lang="en-US" sz="6600" dirty="0">
              <a:latin typeface="Edwardian Script ITC" pitchFamily="66" charset="0"/>
            </a:endParaRPr>
          </a:p>
        </p:txBody>
      </p:sp>
      <p:sp>
        <p:nvSpPr>
          <p:cNvPr id="6" name="Content Placeholder 2"/>
          <p:cNvSpPr txBox="1">
            <a:spLocks/>
          </p:cNvSpPr>
          <p:nvPr/>
        </p:nvSpPr>
        <p:spPr>
          <a:xfrm>
            <a:off x="0" y="1447800"/>
            <a:ext cx="4419600" cy="54102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3200" dirty="0" smtClean="0">
                <a:solidFill>
                  <a:prstClr val="black"/>
                </a:solidFill>
              </a:rPr>
              <a:t>Now what?</a:t>
            </a:r>
          </a:p>
          <a:p>
            <a:pPr marL="342900" lvl="0" indent="-342900">
              <a:spcBef>
                <a:spcPct val="20000"/>
              </a:spcBef>
              <a:buFont typeface="Arial" pitchFamily="34" charset="0"/>
              <a:buChar char="•"/>
            </a:pPr>
            <a:r>
              <a:rPr lang="en-US" sz="3200" dirty="0" smtClean="0">
                <a:solidFill>
                  <a:prstClr val="black"/>
                </a:solidFill>
              </a:rPr>
              <a:t>Needs good council</a:t>
            </a:r>
          </a:p>
          <a:p>
            <a:pPr marL="800100" lvl="1" indent="-342900">
              <a:spcBef>
                <a:spcPct val="20000"/>
              </a:spcBef>
              <a:buFont typeface="Arial" pitchFamily="34" charset="0"/>
              <a:buChar char="•"/>
            </a:pPr>
            <a:r>
              <a:rPr lang="en-US" sz="2800" dirty="0" smtClean="0">
                <a:solidFill>
                  <a:prstClr val="black"/>
                </a:solidFill>
              </a:rPr>
              <a:t>William Cecil: devoted government official </a:t>
            </a:r>
          </a:p>
          <a:p>
            <a:pPr marL="800100" lvl="1" indent="-342900">
              <a:spcBef>
                <a:spcPct val="20000"/>
              </a:spcBef>
              <a:buFont typeface="Arial" pitchFamily="34" charset="0"/>
              <a:buChar char="•"/>
            </a:pPr>
            <a:r>
              <a:rPr lang="en-US" sz="2800" dirty="0" smtClean="0">
                <a:solidFill>
                  <a:prstClr val="black"/>
                </a:solidFill>
              </a:rPr>
              <a:t>Francis </a:t>
            </a:r>
            <a:r>
              <a:rPr lang="en-US" sz="2800" dirty="0" err="1" smtClean="0">
                <a:solidFill>
                  <a:prstClr val="black"/>
                </a:solidFill>
              </a:rPr>
              <a:t>Walsingham</a:t>
            </a:r>
            <a:r>
              <a:rPr lang="en-US" sz="2800" dirty="0" smtClean="0">
                <a:solidFill>
                  <a:prstClr val="black"/>
                </a:solidFill>
              </a:rPr>
              <a:t>: spymaster</a:t>
            </a:r>
          </a:p>
          <a:p>
            <a:pPr marL="342900" indent="-342900">
              <a:spcBef>
                <a:spcPct val="20000"/>
              </a:spcBef>
              <a:buFont typeface="Arial" pitchFamily="34" charset="0"/>
              <a:buChar char="•"/>
            </a:pPr>
            <a:r>
              <a:rPr lang="en-US" sz="3200" dirty="0" smtClean="0">
                <a:solidFill>
                  <a:prstClr val="black"/>
                </a:solidFill>
              </a:rPr>
              <a:t>Combines political savvy &amp; good advice</a:t>
            </a:r>
          </a:p>
        </p:txBody>
      </p:sp>
      <p:pic>
        <p:nvPicPr>
          <p:cNvPr id="9218" name="Picture 2" descr="http://upload.wikimedia.org/wikipedia/commons/a/ae/Queen_Elizabeth_I%3B_Sir_Francis_Walsingham%3B_William_Cecil,_1st_Baron_Burghley_by_William_Faithorne_(2).jpg"/>
          <p:cNvPicPr>
            <a:picLocks noChangeAspect="1" noChangeArrowheads="1"/>
          </p:cNvPicPr>
          <p:nvPr/>
        </p:nvPicPr>
        <p:blipFill>
          <a:blip r:embed="rId3" cstate="email"/>
          <a:srcRect/>
          <a:stretch>
            <a:fillRect/>
          </a:stretch>
        </p:blipFill>
        <p:spPr bwMode="auto">
          <a:xfrm>
            <a:off x="4419600" y="1295400"/>
            <a:ext cx="4568825" cy="5473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alpha val="0"/>
              </a:srgbClr>
            </a:gs>
            <a:gs pos="5000">
              <a:srgbClr val="BD922A"/>
            </a:gs>
            <a:gs pos="7000">
              <a:srgbClr val="BD922A"/>
            </a:gs>
            <a:gs pos="52000">
              <a:srgbClr val="FBE4AE">
                <a:alpha val="96000"/>
              </a:srgbClr>
            </a:gs>
            <a:gs pos="68000">
              <a:srgbClr val="BD922A"/>
            </a:gs>
            <a:gs pos="68000">
              <a:srgbClr val="BD922A"/>
            </a:gs>
            <a:gs pos="83000">
              <a:srgbClr val="835E17"/>
            </a:gs>
            <a:gs pos="82001">
              <a:srgbClr val="A28949"/>
            </a:gs>
            <a:gs pos="100000">
              <a:srgbClr val="FAE3B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Edwardian Script ITC" pitchFamily="66" charset="0"/>
              </a:rPr>
              <a:t>Elizabeth I: Gloriana</a:t>
            </a:r>
            <a:endParaRPr lang="en-US" sz="6600" dirty="0">
              <a:latin typeface="Edwardian Script ITC" pitchFamily="66" charset="0"/>
            </a:endParaRPr>
          </a:p>
        </p:txBody>
      </p:sp>
      <p:sp>
        <p:nvSpPr>
          <p:cNvPr id="6" name="Content Placeholder 2"/>
          <p:cNvSpPr txBox="1">
            <a:spLocks/>
          </p:cNvSpPr>
          <p:nvPr/>
        </p:nvSpPr>
        <p:spPr>
          <a:xfrm>
            <a:off x="0" y="1143000"/>
            <a:ext cx="9144000" cy="57150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3200" dirty="0" smtClean="0">
                <a:solidFill>
                  <a:prstClr val="black"/>
                </a:solidFill>
              </a:rPr>
              <a:t>Under Elizabeth I England has a Golden Age</a:t>
            </a:r>
          </a:p>
          <a:p>
            <a:pPr marL="742950" lvl="1" indent="-285750">
              <a:spcBef>
                <a:spcPct val="20000"/>
              </a:spcBef>
              <a:buFont typeface="Arial" pitchFamily="34" charset="0"/>
              <a:buChar char="–"/>
            </a:pPr>
            <a:r>
              <a:rPr lang="en-US" sz="2800" dirty="0" smtClean="0">
                <a:solidFill>
                  <a:prstClr val="black"/>
                </a:solidFill>
              </a:rPr>
              <a:t>Time of prosperity, learning, and exploration</a:t>
            </a:r>
          </a:p>
          <a:p>
            <a:pPr marL="342900" lvl="0" indent="-342900">
              <a:spcBef>
                <a:spcPct val="20000"/>
              </a:spcBef>
              <a:buFont typeface="Arial" pitchFamily="34" charset="0"/>
              <a:buChar char="•"/>
            </a:pPr>
            <a:endParaRPr lang="en-US" sz="3200" dirty="0" smtClean="0">
              <a:solidFill>
                <a:prstClr val="black"/>
              </a:solidFill>
            </a:endParaRPr>
          </a:p>
          <a:p>
            <a:pPr marL="342900" lvl="0" indent="-342900">
              <a:spcBef>
                <a:spcPct val="20000"/>
              </a:spcBef>
              <a:buFont typeface="Arial" pitchFamily="34" charset="0"/>
              <a:buChar char="•"/>
            </a:pPr>
            <a:endParaRPr lang="en-US" sz="3200" dirty="0" smtClean="0">
              <a:solidFill>
                <a:prstClr val="black"/>
              </a:solidFill>
            </a:endParaRPr>
          </a:p>
          <a:p>
            <a:pPr marL="342900" lvl="0" indent="-342900">
              <a:spcBef>
                <a:spcPct val="20000"/>
              </a:spcBef>
              <a:buFont typeface="Arial" pitchFamily="34" charset="0"/>
              <a:buChar char="•"/>
            </a:pPr>
            <a:endParaRPr lang="en-US" sz="3200" dirty="0" smtClean="0">
              <a:solidFill>
                <a:prstClr val="black"/>
              </a:solidFill>
            </a:endParaRPr>
          </a:p>
          <a:p>
            <a:pPr marL="342900" lvl="0" indent="-342900">
              <a:spcBef>
                <a:spcPct val="20000"/>
              </a:spcBef>
              <a:buFont typeface="Arial" pitchFamily="34" charset="0"/>
              <a:buChar char="•"/>
            </a:pPr>
            <a:endParaRPr lang="en-US" sz="3200" dirty="0" smtClean="0">
              <a:solidFill>
                <a:prstClr val="black"/>
              </a:solidFill>
            </a:endParaRPr>
          </a:p>
          <a:p>
            <a:pPr marL="342900" lvl="0" indent="-342900">
              <a:spcBef>
                <a:spcPct val="20000"/>
              </a:spcBef>
              <a:buFont typeface="Arial" pitchFamily="34" charset="0"/>
              <a:buChar char="•"/>
            </a:pPr>
            <a:endParaRPr lang="en-US" sz="3200" dirty="0" smtClean="0">
              <a:solidFill>
                <a:prstClr val="black"/>
              </a:solidFill>
            </a:endParaRPr>
          </a:p>
          <a:p>
            <a:pPr marL="342900" lvl="0" indent="-342900">
              <a:spcBef>
                <a:spcPct val="20000"/>
              </a:spcBef>
              <a:buFont typeface="Arial" pitchFamily="34" charset="0"/>
              <a:buChar char="•"/>
            </a:pPr>
            <a:r>
              <a:rPr lang="en-US" sz="3200" dirty="0" smtClean="0">
                <a:solidFill>
                  <a:prstClr val="black"/>
                </a:solidFill>
              </a:rPr>
              <a:t>She never marries; uses marriage as a political tool</a:t>
            </a:r>
          </a:p>
          <a:p>
            <a:pPr marL="742950" lvl="1" indent="-285750">
              <a:spcBef>
                <a:spcPct val="20000"/>
              </a:spcBef>
              <a:buFont typeface="Arial" pitchFamily="34" charset="0"/>
              <a:buChar char="–"/>
            </a:pPr>
            <a:r>
              <a:rPr lang="en-US" sz="2800" dirty="0" smtClean="0">
                <a:solidFill>
                  <a:prstClr val="black"/>
                </a:solidFill>
              </a:rPr>
              <a:t>“I have already joined myself in marriage to a husband, namely the kingdom of England.”</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tretch>
            <a:fillRect/>
          </a:stretch>
        </p:blipFill>
        <p:spPr bwMode="auto">
          <a:xfrm rot="21246650">
            <a:off x="277751" y="2212729"/>
            <a:ext cx="2358085" cy="291293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rot="288874">
            <a:off x="2776025" y="2293000"/>
            <a:ext cx="2095500" cy="2686050"/>
          </a:xfrm>
          <a:prstGeom prst="rect">
            <a:avLst/>
          </a:prstGeom>
          <a:noFill/>
          <a:ln w="9525">
            <a:noFill/>
            <a:miter lim="800000"/>
            <a:headEnd/>
            <a:tailEnd/>
          </a:ln>
        </p:spPr>
      </p:pic>
      <p:pic>
        <p:nvPicPr>
          <p:cNvPr id="1028" name="Picture 4"/>
          <p:cNvPicPr>
            <a:picLocks noChangeAspect="1" noChangeArrowheads="1"/>
          </p:cNvPicPr>
          <p:nvPr/>
        </p:nvPicPr>
        <p:blipFill>
          <a:blip r:embed="rId5" cstate="email"/>
          <a:srcRect/>
          <a:stretch>
            <a:fillRect/>
          </a:stretch>
        </p:blipFill>
        <p:spPr bwMode="auto">
          <a:xfrm>
            <a:off x="5029200" y="2209800"/>
            <a:ext cx="3733800" cy="29213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2000"/>
                                        <p:tgtEl>
                                          <p:spTgt spid="1027"/>
                                        </p:tgtEl>
                                      </p:cBhvr>
                                    </p:animEffect>
                                    <p:anim calcmode="lin" valueType="num">
                                      <p:cBhvr>
                                        <p:cTn id="16" dur="2000" fill="hold"/>
                                        <p:tgtEl>
                                          <p:spTgt spid="1027"/>
                                        </p:tgtEl>
                                        <p:attrNameLst>
                                          <p:attrName>style.rotation</p:attrName>
                                        </p:attrNameLst>
                                      </p:cBhvr>
                                      <p:tavLst>
                                        <p:tav tm="0">
                                          <p:val>
                                            <p:fltVal val="720"/>
                                          </p:val>
                                        </p:tav>
                                        <p:tav tm="100000">
                                          <p:val>
                                            <p:fltVal val="0"/>
                                          </p:val>
                                        </p:tav>
                                      </p:tavLst>
                                    </p:anim>
                                    <p:anim calcmode="lin" valueType="num">
                                      <p:cBhvr>
                                        <p:cTn id="17" dur="2000" fill="hold"/>
                                        <p:tgtEl>
                                          <p:spTgt spid="1027"/>
                                        </p:tgtEl>
                                        <p:attrNameLst>
                                          <p:attrName>ppt_h</p:attrName>
                                        </p:attrNameLst>
                                      </p:cBhvr>
                                      <p:tavLst>
                                        <p:tav tm="0">
                                          <p:val>
                                            <p:fltVal val="0"/>
                                          </p:val>
                                        </p:tav>
                                        <p:tav tm="100000">
                                          <p:val>
                                            <p:strVal val="#ppt_h"/>
                                          </p:val>
                                        </p:tav>
                                      </p:tavLst>
                                    </p:anim>
                                    <p:anim calcmode="lin" valueType="num">
                                      <p:cBhvr>
                                        <p:cTn id="18" dur="2000" fill="hold"/>
                                        <p:tgtEl>
                                          <p:spTgt spid="1027"/>
                                        </p:tgtEl>
                                        <p:attrNameLst>
                                          <p:attrName>ppt_w</p:attrName>
                                        </p:attrNameLst>
                                      </p:cBhvr>
                                      <p:tavLst>
                                        <p:tav tm="0">
                                          <p:val>
                                            <p:fltVal val="0"/>
                                          </p:val>
                                        </p:tav>
                                        <p:tav tm="100000">
                                          <p:val>
                                            <p:strVal val="#ppt_w"/>
                                          </p:val>
                                        </p:tav>
                                      </p:tavLst>
                                    </p:anim>
                                  </p:childTnLst>
                                </p:cTn>
                              </p:par>
                            </p:childTnLst>
                          </p:cTn>
                        </p:par>
                        <p:par>
                          <p:cTn id="19" fill="hold">
                            <p:stCondLst>
                              <p:cond delay="2000"/>
                            </p:stCondLst>
                            <p:childTnLst>
                              <p:par>
                                <p:cTn id="20" presetID="35" presetClass="entr" presetSubtype="0"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2000"/>
                                        <p:tgtEl>
                                          <p:spTgt spid="1026"/>
                                        </p:tgtEl>
                                      </p:cBhvr>
                                    </p:animEffect>
                                    <p:anim calcmode="lin" valueType="num">
                                      <p:cBhvr>
                                        <p:cTn id="23" dur="2000" fill="hold"/>
                                        <p:tgtEl>
                                          <p:spTgt spid="1026"/>
                                        </p:tgtEl>
                                        <p:attrNameLst>
                                          <p:attrName>style.rotation</p:attrName>
                                        </p:attrNameLst>
                                      </p:cBhvr>
                                      <p:tavLst>
                                        <p:tav tm="0">
                                          <p:val>
                                            <p:fltVal val="720"/>
                                          </p:val>
                                        </p:tav>
                                        <p:tav tm="100000">
                                          <p:val>
                                            <p:fltVal val="0"/>
                                          </p:val>
                                        </p:tav>
                                      </p:tavLst>
                                    </p:anim>
                                    <p:anim calcmode="lin" valueType="num">
                                      <p:cBhvr>
                                        <p:cTn id="24" dur="2000" fill="hold"/>
                                        <p:tgtEl>
                                          <p:spTgt spid="1026"/>
                                        </p:tgtEl>
                                        <p:attrNameLst>
                                          <p:attrName>ppt_h</p:attrName>
                                        </p:attrNameLst>
                                      </p:cBhvr>
                                      <p:tavLst>
                                        <p:tav tm="0">
                                          <p:val>
                                            <p:fltVal val="0"/>
                                          </p:val>
                                        </p:tav>
                                        <p:tav tm="100000">
                                          <p:val>
                                            <p:strVal val="#ppt_h"/>
                                          </p:val>
                                        </p:tav>
                                      </p:tavLst>
                                    </p:anim>
                                    <p:anim calcmode="lin" valueType="num">
                                      <p:cBhvr>
                                        <p:cTn id="25" dur="2000" fill="hold"/>
                                        <p:tgtEl>
                                          <p:spTgt spid="1026"/>
                                        </p:tgtEl>
                                        <p:attrNameLst>
                                          <p:attrName>ppt_w</p:attrName>
                                        </p:attrNameLst>
                                      </p:cBhvr>
                                      <p:tavLst>
                                        <p:tav tm="0">
                                          <p:val>
                                            <p:fltVal val="0"/>
                                          </p:val>
                                        </p:tav>
                                        <p:tav tm="100000">
                                          <p:val>
                                            <p:strVal val="#ppt_w"/>
                                          </p:val>
                                        </p:tav>
                                      </p:tavLst>
                                    </p:anim>
                                  </p:childTnLst>
                                </p:cTn>
                              </p:par>
                            </p:childTnLst>
                          </p:cTn>
                        </p:par>
                        <p:par>
                          <p:cTn id="26" fill="hold">
                            <p:stCondLst>
                              <p:cond delay="4000"/>
                            </p:stCondLst>
                            <p:childTnLst>
                              <p:par>
                                <p:cTn id="27" presetID="35"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2000"/>
                                        <p:tgtEl>
                                          <p:spTgt spid="1028"/>
                                        </p:tgtEl>
                                      </p:cBhvr>
                                    </p:animEffect>
                                    <p:anim calcmode="lin" valueType="num">
                                      <p:cBhvr>
                                        <p:cTn id="30" dur="2000" fill="hold"/>
                                        <p:tgtEl>
                                          <p:spTgt spid="1028"/>
                                        </p:tgtEl>
                                        <p:attrNameLst>
                                          <p:attrName>style.rotation</p:attrName>
                                        </p:attrNameLst>
                                      </p:cBhvr>
                                      <p:tavLst>
                                        <p:tav tm="0">
                                          <p:val>
                                            <p:fltVal val="720"/>
                                          </p:val>
                                        </p:tav>
                                        <p:tav tm="100000">
                                          <p:val>
                                            <p:fltVal val="0"/>
                                          </p:val>
                                        </p:tav>
                                      </p:tavLst>
                                    </p:anim>
                                    <p:anim calcmode="lin" valueType="num">
                                      <p:cBhvr>
                                        <p:cTn id="31" dur="2000" fill="hold"/>
                                        <p:tgtEl>
                                          <p:spTgt spid="1028"/>
                                        </p:tgtEl>
                                        <p:attrNameLst>
                                          <p:attrName>ppt_h</p:attrName>
                                        </p:attrNameLst>
                                      </p:cBhvr>
                                      <p:tavLst>
                                        <p:tav tm="0">
                                          <p:val>
                                            <p:fltVal val="0"/>
                                          </p:val>
                                        </p:tav>
                                        <p:tav tm="100000">
                                          <p:val>
                                            <p:strVal val="#ppt_h"/>
                                          </p:val>
                                        </p:tav>
                                      </p:tavLst>
                                    </p:anim>
                                    <p:anim calcmode="lin" valueType="num">
                                      <p:cBhvr>
                                        <p:cTn id="32" dur="2000" fill="hold"/>
                                        <p:tgtEl>
                                          <p:spTgt spid="1028"/>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linds(horizontal)">
                                      <p:cBhvr>
                                        <p:cTn id="37" dur="500"/>
                                        <p:tgtEl>
                                          <p:spTgt spid="6">
                                            <p:txEl>
                                              <p:pRg st="7" end="7"/>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blinds(horizontal)">
                                      <p:cBhvr>
                                        <p:cTn id="4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a:stretch/>
        </p:blipFill>
        <p:spPr>
          <a:xfrm>
            <a:off x="2209799" y="4951468"/>
            <a:ext cx="3648075" cy="1906532"/>
          </a:xfrm>
          <a:prstGeom prst="rect">
            <a:avLst/>
          </a:prstGeom>
        </p:spPr>
      </p:pic>
      <p:pic>
        <p:nvPicPr>
          <p:cNvPr id="8" name="Picture 5"/>
          <p:cNvPicPr>
            <a:picLocks noChangeAspect="1" noChangeArrowheads="1"/>
          </p:cNvPicPr>
          <p:nvPr/>
        </p:nvPicPr>
        <p:blipFill>
          <a:blip r:embed="rId4" cstate="print"/>
          <a:srcRect/>
          <a:stretch>
            <a:fillRect/>
          </a:stretch>
        </p:blipFill>
        <p:spPr bwMode="auto">
          <a:xfrm>
            <a:off x="6096000" y="2286000"/>
            <a:ext cx="3048000" cy="4572000"/>
          </a:xfrm>
          <a:prstGeom prst="rect">
            <a:avLst/>
          </a:prstGeom>
          <a:noFill/>
          <a:ln w="9525">
            <a:noFill/>
            <a:miter lim="800000"/>
            <a:headEnd/>
            <a:tailEnd/>
          </a:ln>
          <a:scene3d>
            <a:camera prst="orthographicFront">
              <a:rot lat="0" lon="10800000" rev="0"/>
            </a:camera>
            <a:lightRig rig="threePt" dir="t"/>
          </a:scene3d>
        </p:spPr>
      </p:pic>
      <p:sp>
        <p:nvSpPr>
          <p:cNvPr id="4" name="Title 3"/>
          <p:cNvSpPr>
            <a:spLocks noGrp="1"/>
          </p:cNvSpPr>
          <p:nvPr>
            <p:ph type="title"/>
          </p:nvPr>
        </p:nvSpPr>
        <p:spPr/>
        <p:txBody>
          <a:bodyPr/>
          <a:lstStyle/>
          <a:p>
            <a:r>
              <a:rPr lang="en-US" dirty="0" smtClean="0"/>
              <a:t>Henry VII </a:t>
            </a:r>
            <a:endParaRPr lang="en-US" dirty="0"/>
          </a:p>
        </p:txBody>
      </p:sp>
      <p:sp>
        <p:nvSpPr>
          <p:cNvPr id="5" name="Content Placeholder 4"/>
          <p:cNvSpPr>
            <a:spLocks noGrp="1"/>
          </p:cNvSpPr>
          <p:nvPr>
            <p:ph idx="1"/>
          </p:nvPr>
        </p:nvSpPr>
        <p:spPr>
          <a:xfrm>
            <a:off x="152400" y="1143000"/>
            <a:ext cx="7620000" cy="5410200"/>
          </a:xfrm>
        </p:spPr>
        <p:txBody>
          <a:bodyPr/>
          <a:lstStyle/>
          <a:p>
            <a:r>
              <a:rPr lang="en-US" dirty="0" smtClean="0"/>
              <a:t>Henry VII rules 23 years</a:t>
            </a:r>
          </a:p>
          <a:p>
            <a:r>
              <a:rPr lang="en-US" dirty="0" smtClean="0"/>
              <a:t>Claim to the throne is shaky AT BEST</a:t>
            </a:r>
          </a:p>
          <a:p>
            <a:r>
              <a:rPr lang="en-US" dirty="0" smtClean="0"/>
              <a:t>Cracked down: No rebels here! </a:t>
            </a:r>
          </a:p>
          <a:p>
            <a:pPr lvl="1"/>
            <a:r>
              <a:rPr lang="en-US" dirty="0" smtClean="0"/>
              <a:t>Prohibited nobility to have armies</a:t>
            </a:r>
          </a:p>
          <a:p>
            <a:pPr lvl="1"/>
            <a:r>
              <a:rPr lang="en-US" dirty="0" smtClean="0"/>
              <a:t>King has ultimate authority</a:t>
            </a:r>
          </a:p>
          <a:p>
            <a:r>
              <a:rPr lang="en-US" dirty="0" smtClean="0"/>
              <a:t>Star Chamber </a:t>
            </a:r>
          </a:p>
          <a:p>
            <a:r>
              <a:rPr lang="en-US" dirty="0" smtClean="0"/>
              <a:t>Parliament still had taxing power</a:t>
            </a:r>
          </a:p>
        </p:txBody>
      </p:sp>
      <p:pic>
        <p:nvPicPr>
          <p:cNvPr id="1026" name="Picture 2"/>
          <p:cNvPicPr>
            <a:picLocks noChangeAspect="1" noChangeArrowheads="1"/>
          </p:cNvPicPr>
          <p:nvPr/>
        </p:nvPicPr>
        <p:blipFill>
          <a:blip r:embed="rId5" cstate="email"/>
          <a:srcRect/>
          <a:stretch>
            <a:fillRect/>
          </a:stretch>
        </p:blipFill>
        <p:spPr bwMode="auto">
          <a:xfrm>
            <a:off x="6145696" y="2286000"/>
            <a:ext cx="2998304"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9" presetClass="exit" presetSubtype="0" fill="hold" nodeType="withEffect">
                                  <p:stCondLst>
                                    <p:cond delay="0"/>
                                  </p:stCondLst>
                                  <p:childTnLst>
                                    <p:animEffect transition="out" filter="dissolv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ssolv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down)">
                                      <p:cBhvr>
                                        <p:cTn id="26" dur="500"/>
                                        <p:tgtEl>
                                          <p:spTgt spid="5">
                                            <p:txEl>
                                              <p:pRg st="3" end="3"/>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wipe(down)">
                                      <p:cBhvr>
                                        <p:cTn id="29" dur="5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ipe(down)">
                                      <p:cBhvr>
                                        <p:cTn id="34" dur="500"/>
                                        <p:tgtEl>
                                          <p:spTgt spid="5">
                                            <p:txEl>
                                              <p:pRg st="5" end="5"/>
                                            </p:txEl>
                                          </p:spTgt>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wipe(down)">
                                      <p:cBhvr>
                                        <p:cTn id="4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alpha val="0"/>
              </a:srgbClr>
            </a:gs>
            <a:gs pos="5000">
              <a:srgbClr val="BD922A"/>
            </a:gs>
            <a:gs pos="7000">
              <a:srgbClr val="BD922A"/>
            </a:gs>
            <a:gs pos="52000">
              <a:srgbClr val="FBE4AE">
                <a:alpha val="96000"/>
              </a:srgbClr>
            </a:gs>
            <a:gs pos="68000">
              <a:srgbClr val="BD922A"/>
            </a:gs>
            <a:gs pos="68000">
              <a:srgbClr val="BD922A"/>
            </a:gs>
            <a:gs pos="83000">
              <a:srgbClr val="835E17"/>
            </a:gs>
            <a:gs pos="82001">
              <a:srgbClr val="A28949"/>
            </a:gs>
            <a:gs pos="100000">
              <a:srgbClr val="FAE3B7"/>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rot="21296473">
            <a:off x="5522088" y="3054649"/>
            <a:ext cx="3467405" cy="36576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6600" dirty="0" smtClean="0">
                <a:latin typeface="Edwardian Script ITC" pitchFamily="66" charset="0"/>
              </a:rPr>
              <a:t>Elizabeth I: Gloriana</a:t>
            </a:r>
            <a:endParaRPr lang="en-US" sz="6600" dirty="0">
              <a:latin typeface="Edwardian Script ITC" pitchFamily="66" charset="0"/>
            </a:endParaRPr>
          </a:p>
        </p:txBody>
      </p:sp>
      <p:sp>
        <p:nvSpPr>
          <p:cNvPr id="3" name="Content Placeholder 2"/>
          <p:cNvSpPr>
            <a:spLocks noGrp="1"/>
          </p:cNvSpPr>
          <p:nvPr>
            <p:ph idx="1"/>
          </p:nvPr>
        </p:nvSpPr>
        <p:spPr>
          <a:xfrm>
            <a:off x="0" y="3124200"/>
            <a:ext cx="6705600" cy="3733800"/>
          </a:xfrm>
        </p:spPr>
        <p:txBody>
          <a:bodyPr>
            <a:noAutofit/>
          </a:bodyPr>
          <a:lstStyle/>
          <a:p>
            <a:r>
              <a:rPr lang="en-US" sz="2800" dirty="0" smtClean="0"/>
              <a:t>Conflict with Spain</a:t>
            </a:r>
          </a:p>
          <a:p>
            <a:pPr marL="514350" lvl="1"/>
            <a:r>
              <a:rPr lang="en-US" sz="2400" dirty="0" smtClean="0"/>
              <a:t>King Philip II sends </a:t>
            </a:r>
          </a:p>
          <a:p>
            <a:pPr lvl="1">
              <a:buNone/>
            </a:pPr>
            <a:r>
              <a:rPr lang="en-US" sz="2400" dirty="0" smtClean="0"/>
              <a:t>fleet of ships called</a:t>
            </a:r>
          </a:p>
          <a:p>
            <a:pPr lvl="1">
              <a:buNone/>
            </a:pPr>
            <a:r>
              <a:rPr lang="en-US" sz="2400" dirty="0" smtClean="0"/>
              <a:t>the Armada</a:t>
            </a:r>
          </a:p>
          <a:p>
            <a:pPr marL="514350" lvl="1"/>
            <a:r>
              <a:rPr lang="en-US" sz="2400" dirty="0" smtClean="0"/>
              <a:t>Blown off course by a </a:t>
            </a:r>
          </a:p>
          <a:p>
            <a:pPr lvl="1">
              <a:buNone/>
            </a:pPr>
            <a:r>
              <a:rPr lang="en-US" sz="2400" dirty="0" smtClean="0"/>
              <a:t>storm and fails to attack</a:t>
            </a:r>
          </a:p>
          <a:p>
            <a:r>
              <a:rPr lang="en-US" sz="2800" dirty="0" smtClean="0"/>
              <a:t>Unifies England </a:t>
            </a:r>
          </a:p>
          <a:p>
            <a:r>
              <a:rPr lang="en-US" sz="2800" dirty="0" smtClean="0"/>
              <a:t>Peace WITHIN England almost 45 years</a:t>
            </a:r>
            <a:endParaRPr lang="en-US" sz="2800" dirty="0"/>
          </a:p>
        </p:txBody>
      </p:sp>
      <p:sp>
        <p:nvSpPr>
          <p:cNvPr id="6" name="Content Placeholder 2"/>
          <p:cNvSpPr txBox="1">
            <a:spLocks/>
          </p:cNvSpPr>
          <p:nvPr/>
        </p:nvSpPr>
        <p:spPr>
          <a:xfrm>
            <a:off x="0" y="1143000"/>
            <a:ext cx="9144000" cy="36576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3200" dirty="0" smtClean="0">
                <a:solidFill>
                  <a:prstClr val="black"/>
                </a:solidFill>
              </a:rPr>
              <a:t>Establishes compromises in the church (at first)</a:t>
            </a:r>
          </a:p>
          <a:p>
            <a:pPr marL="742950" lvl="1" indent="-285750">
              <a:spcBef>
                <a:spcPct val="20000"/>
              </a:spcBef>
              <a:buFont typeface="Arial" pitchFamily="34" charset="0"/>
              <a:buChar char="–"/>
            </a:pPr>
            <a:r>
              <a:rPr lang="en-US" sz="2800" dirty="0" smtClean="0">
                <a:solidFill>
                  <a:prstClr val="black"/>
                </a:solidFill>
              </a:rPr>
              <a:t>“I do not wish to make windows into men’s souls.”  </a:t>
            </a:r>
          </a:p>
          <a:p>
            <a:pPr marL="742950" lvl="1" indent="-285750">
              <a:spcBef>
                <a:spcPct val="20000"/>
              </a:spcBef>
              <a:buFont typeface="Arial" pitchFamily="34" charset="0"/>
              <a:buChar char="–"/>
            </a:pPr>
            <a:r>
              <a:rPr lang="en-US" sz="2800" dirty="0" smtClean="0">
                <a:solidFill>
                  <a:prstClr val="black"/>
                </a:solidFill>
              </a:rPr>
              <a:t>Tightens control after catholic cousin Mary, Queen of Scots tried to overthrow her</a:t>
            </a:r>
          </a:p>
        </p:txBody>
      </p:sp>
      <p:pic>
        <p:nvPicPr>
          <p:cNvPr id="2050" name="Picture 2"/>
          <p:cNvPicPr>
            <a:picLocks noChangeAspect="1" noChangeArrowheads="1"/>
          </p:cNvPicPr>
          <p:nvPr/>
        </p:nvPicPr>
        <p:blipFill>
          <a:blip r:embed="rId4" cstate="print"/>
          <a:srcRect/>
          <a:stretch>
            <a:fillRect/>
          </a:stretch>
        </p:blipFill>
        <p:spPr bwMode="auto">
          <a:xfrm rot="242068">
            <a:off x="3123201" y="3221949"/>
            <a:ext cx="2857500" cy="223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par>
                          <p:cTn id="18" fill="hold">
                            <p:stCondLst>
                              <p:cond delay="500"/>
                            </p:stCondLst>
                            <p:childTnLst>
                              <p:par>
                                <p:cTn id="19" presetID="54" presetClass="entr" presetSubtype="0" accel="100000" fill="hold" nodeType="after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500" fill="hold"/>
                                        <p:tgtEl>
                                          <p:spTgt spid="2051"/>
                                        </p:tgtEl>
                                        <p:attrNameLst>
                                          <p:attrName>ppt_w</p:attrName>
                                        </p:attrNameLst>
                                      </p:cBhvr>
                                      <p:tavLst>
                                        <p:tav tm="0">
                                          <p:val>
                                            <p:strVal val="#ppt_w*0.05"/>
                                          </p:val>
                                        </p:tav>
                                        <p:tav tm="100000">
                                          <p:val>
                                            <p:strVal val="#ppt_w"/>
                                          </p:val>
                                        </p:tav>
                                      </p:tavLst>
                                    </p:anim>
                                    <p:anim calcmode="lin" valueType="num">
                                      <p:cBhvr>
                                        <p:cTn id="22" dur="500" fill="hold"/>
                                        <p:tgtEl>
                                          <p:spTgt spid="2051"/>
                                        </p:tgtEl>
                                        <p:attrNameLst>
                                          <p:attrName>ppt_h</p:attrName>
                                        </p:attrNameLst>
                                      </p:cBhvr>
                                      <p:tavLst>
                                        <p:tav tm="0">
                                          <p:val>
                                            <p:strVal val="#ppt_h"/>
                                          </p:val>
                                        </p:tav>
                                        <p:tav tm="100000">
                                          <p:val>
                                            <p:strVal val="#ppt_h"/>
                                          </p:val>
                                        </p:tav>
                                      </p:tavLst>
                                    </p:anim>
                                    <p:anim calcmode="lin" valueType="num">
                                      <p:cBhvr>
                                        <p:cTn id="23" dur="500" fill="hold"/>
                                        <p:tgtEl>
                                          <p:spTgt spid="2051"/>
                                        </p:tgtEl>
                                        <p:attrNameLst>
                                          <p:attrName>ppt_x</p:attrName>
                                        </p:attrNameLst>
                                      </p:cBhvr>
                                      <p:tavLst>
                                        <p:tav tm="0">
                                          <p:val>
                                            <p:strVal val="#ppt_x-.2"/>
                                          </p:val>
                                        </p:tav>
                                        <p:tav tm="100000">
                                          <p:val>
                                            <p:strVal val="#ppt_x"/>
                                          </p:val>
                                        </p:tav>
                                      </p:tavLst>
                                    </p:anim>
                                    <p:anim calcmode="lin" valueType="num">
                                      <p:cBhvr>
                                        <p:cTn id="24" dur="500" fill="hold"/>
                                        <p:tgtEl>
                                          <p:spTgt spid="2051"/>
                                        </p:tgtEl>
                                        <p:attrNameLst>
                                          <p:attrName>ppt_y</p:attrName>
                                        </p:attrNameLst>
                                      </p:cBhvr>
                                      <p:tavLst>
                                        <p:tav tm="0">
                                          <p:val>
                                            <p:strVal val="#ppt_y"/>
                                          </p:val>
                                        </p:tav>
                                        <p:tav tm="100000">
                                          <p:val>
                                            <p:strVal val="#ppt_y"/>
                                          </p:val>
                                        </p:tav>
                                      </p:tavLst>
                                    </p:anim>
                                    <p:animEffect transition="in" filter="fade">
                                      <p:cBhvr>
                                        <p:cTn id="25" dur="500"/>
                                        <p:tgtEl>
                                          <p:spTgt spid="205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ox(in)">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2000"/>
                                        <p:tgtEl>
                                          <p:spTgt spid="2050"/>
                                        </p:tgtEl>
                                      </p:cBhvr>
                                    </p:animEffect>
                                    <p:anim calcmode="lin" valueType="num">
                                      <p:cBhvr>
                                        <p:cTn id="36" dur="2000" fill="hold"/>
                                        <p:tgtEl>
                                          <p:spTgt spid="2050"/>
                                        </p:tgtEl>
                                        <p:attrNameLst>
                                          <p:attrName>style.rotation</p:attrName>
                                        </p:attrNameLst>
                                      </p:cBhvr>
                                      <p:tavLst>
                                        <p:tav tm="0">
                                          <p:val>
                                            <p:fltVal val="720"/>
                                          </p:val>
                                        </p:tav>
                                        <p:tav tm="100000">
                                          <p:val>
                                            <p:fltVal val="0"/>
                                          </p:val>
                                        </p:tav>
                                      </p:tavLst>
                                    </p:anim>
                                    <p:anim calcmode="lin" valueType="num">
                                      <p:cBhvr>
                                        <p:cTn id="37" dur="2000" fill="hold"/>
                                        <p:tgtEl>
                                          <p:spTgt spid="2050"/>
                                        </p:tgtEl>
                                        <p:attrNameLst>
                                          <p:attrName>ppt_h</p:attrName>
                                        </p:attrNameLst>
                                      </p:cBhvr>
                                      <p:tavLst>
                                        <p:tav tm="0">
                                          <p:val>
                                            <p:fltVal val="0"/>
                                          </p:val>
                                        </p:tav>
                                        <p:tav tm="100000">
                                          <p:val>
                                            <p:strVal val="#ppt_h"/>
                                          </p:val>
                                        </p:tav>
                                      </p:tavLst>
                                    </p:anim>
                                    <p:anim calcmode="lin" valueType="num">
                                      <p:cBhvr>
                                        <p:cTn id="38" dur="2000" fill="hold"/>
                                        <p:tgtEl>
                                          <p:spTgt spid="2050"/>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box(in)">
                                      <p:cBhvr>
                                        <p:cTn id="43" dur="500"/>
                                        <p:tgtEl>
                                          <p:spTgt spid="3">
                                            <p:txEl>
                                              <p:pRg st="1" end="1"/>
                                            </p:txEl>
                                          </p:spTgt>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box(in)">
                                      <p:cBhvr>
                                        <p:cTn id="46" dur="500"/>
                                        <p:tgtEl>
                                          <p:spTgt spid="3">
                                            <p:txEl>
                                              <p:pRg st="2" end="2"/>
                                            </p:txEl>
                                          </p:spTgt>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box(in)">
                                      <p:cBhvr>
                                        <p:cTn id="49" dur="500"/>
                                        <p:tgtEl>
                                          <p:spTgt spid="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box(in)">
                                      <p:cBhvr>
                                        <p:cTn id="54" dur="500"/>
                                        <p:tgtEl>
                                          <p:spTgt spid="3">
                                            <p:txEl>
                                              <p:pRg st="4" end="4"/>
                                            </p:txEl>
                                          </p:spTgt>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box(in)">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box(in)">
                                      <p:cBhvr>
                                        <p:cTn id="62" dur="500"/>
                                        <p:tgtEl>
                                          <p:spTgt spid="3">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box(in)">
                                      <p:cBhvr>
                                        <p:cTn id="6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alpha val="0"/>
              </a:srgbClr>
            </a:gs>
            <a:gs pos="5000">
              <a:srgbClr val="BD922A"/>
            </a:gs>
            <a:gs pos="7000">
              <a:srgbClr val="BD922A"/>
            </a:gs>
            <a:gs pos="52000">
              <a:srgbClr val="FBE4AE">
                <a:alpha val="96000"/>
              </a:srgbClr>
            </a:gs>
            <a:gs pos="68000">
              <a:srgbClr val="BD922A"/>
            </a:gs>
            <a:gs pos="68000">
              <a:srgbClr val="BD922A"/>
            </a:gs>
            <a:gs pos="83000">
              <a:srgbClr val="835E17"/>
            </a:gs>
            <a:gs pos="82001">
              <a:srgbClr val="A28949"/>
            </a:gs>
            <a:gs pos="100000">
              <a:srgbClr val="FAE3B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Edwardian Script ITC" pitchFamily="66" charset="0"/>
              </a:rPr>
              <a:t>Elizabeth I: Gloriana</a:t>
            </a:r>
            <a:endParaRPr lang="en-US" sz="6600" dirty="0">
              <a:latin typeface="Edwardian Script ITC" pitchFamily="66" charset="0"/>
            </a:endParaRPr>
          </a:p>
        </p:txBody>
      </p:sp>
      <p:sp>
        <p:nvSpPr>
          <p:cNvPr id="6" name="Content Placeholder 2"/>
          <p:cNvSpPr txBox="1">
            <a:spLocks/>
          </p:cNvSpPr>
          <p:nvPr/>
        </p:nvSpPr>
        <p:spPr>
          <a:xfrm>
            <a:off x="0" y="1143000"/>
            <a:ext cx="9144000" cy="36576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800" dirty="0" smtClean="0">
                <a:solidFill>
                  <a:prstClr val="black"/>
                </a:solidFill>
              </a:rPr>
              <a:t>Elizabeth died March, 24 1603 at 69 years old </a:t>
            </a:r>
          </a:p>
          <a:p>
            <a:pPr marL="342900" indent="-342900">
              <a:spcBef>
                <a:spcPct val="20000"/>
              </a:spcBef>
              <a:buFont typeface="Arial" pitchFamily="34" charset="0"/>
              <a:buChar char="•"/>
            </a:pPr>
            <a:r>
              <a:rPr lang="en-US" sz="2800" dirty="0" smtClean="0">
                <a:solidFill>
                  <a:prstClr val="black"/>
                </a:solidFill>
              </a:rPr>
              <a:t>Her cousin, James VI of Scotland (son of Mary Queen of Scots) is named her heir and becomes King James I of England</a:t>
            </a:r>
          </a:p>
          <a:p>
            <a:pPr marL="342900" indent="-342900">
              <a:spcBef>
                <a:spcPct val="20000"/>
              </a:spcBef>
              <a:buFont typeface="Arial" pitchFamily="34" charset="0"/>
              <a:buChar char="•"/>
            </a:pPr>
            <a:endParaRPr lang="en-US" sz="2800" dirty="0" smtClean="0">
              <a:solidFill>
                <a:prstClr val="black"/>
              </a:solidFill>
            </a:endParaRPr>
          </a:p>
          <a:p>
            <a:pPr marL="342900" indent="-342900">
              <a:spcBef>
                <a:spcPct val="20000"/>
              </a:spcBef>
              <a:buFont typeface="Arial" pitchFamily="34" charset="0"/>
              <a:buChar char="•"/>
            </a:pPr>
            <a:endParaRPr lang="en-US" sz="2800" dirty="0" smtClean="0">
              <a:solidFill>
                <a:prstClr val="black"/>
              </a:solidFill>
            </a:endParaRPr>
          </a:p>
        </p:txBody>
      </p:sp>
      <p:pic>
        <p:nvPicPr>
          <p:cNvPr id="1026" name="Picture 2" descr="File:Funeral Elisabeth.jpg"/>
          <p:cNvPicPr>
            <a:picLocks noChangeAspect="1" noChangeArrowheads="1"/>
          </p:cNvPicPr>
          <p:nvPr/>
        </p:nvPicPr>
        <p:blipFill>
          <a:blip r:embed="rId3" cstate="print"/>
          <a:srcRect/>
          <a:stretch>
            <a:fillRect/>
          </a:stretch>
        </p:blipFill>
        <p:spPr bwMode="auto">
          <a:xfrm>
            <a:off x="0" y="3348989"/>
            <a:ext cx="9144000" cy="35090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linds(horizontal)">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blinds(horizontal)">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vc004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62000"/>
            <a:ext cx="9144000" cy="5257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5584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Heir &amp; The Spare</a:t>
            </a:r>
            <a:endParaRPr lang="en-US" dirty="0"/>
          </a:p>
        </p:txBody>
      </p:sp>
      <p:pic>
        <p:nvPicPr>
          <p:cNvPr id="1029" name="Picture 5"/>
          <p:cNvPicPr>
            <a:picLocks noChangeAspect="1" noChangeArrowheads="1"/>
          </p:cNvPicPr>
          <p:nvPr/>
        </p:nvPicPr>
        <p:blipFill>
          <a:blip r:embed="rId3" cstate="email"/>
          <a:srcRect/>
          <a:stretch>
            <a:fillRect/>
          </a:stretch>
        </p:blipFill>
        <p:spPr bwMode="auto">
          <a:xfrm>
            <a:off x="4464816" y="3260129"/>
            <a:ext cx="2323544" cy="3613111"/>
          </a:xfrm>
          <a:prstGeom prst="rect">
            <a:avLst/>
          </a:prstGeom>
          <a:noFill/>
          <a:ln w="9525">
            <a:noFill/>
            <a:miter lim="800000"/>
            <a:headEnd/>
            <a:tailEnd/>
          </a:ln>
        </p:spPr>
      </p:pic>
      <p:pic>
        <p:nvPicPr>
          <p:cNvPr id="1030" name="Picture 6"/>
          <p:cNvPicPr>
            <a:picLocks noChangeAspect="1" noChangeArrowheads="1"/>
          </p:cNvPicPr>
          <p:nvPr/>
        </p:nvPicPr>
        <p:blipFill>
          <a:blip r:embed="rId4" cstate="email"/>
          <a:srcRect/>
          <a:stretch>
            <a:fillRect/>
          </a:stretch>
        </p:blipFill>
        <p:spPr bwMode="auto">
          <a:xfrm>
            <a:off x="6713699" y="3261360"/>
            <a:ext cx="2430301" cy="3596640"/>
          </a:xfrm>
          <a:prstGeom prst="rect">
            <a:avLst/>
          </a:prstGeom>
          <a:noFill/>
          <a:ln w="9525">
            <a:noFill/>
            <a:miter lim="800000"/>
            <a:headEnd/>
            <a:tailEnd/>
          </a:ln>
        </p:spPr>
      </p:pic>
      <p:pic>
        <p:nvPicPr>
          <p:cNvPr id="1027" name="Picture 3"/>
          <p:cNvPicPr>
            <a:picLocks noChangeAspect="1" noChangeArrowheads="1"/>
          </p:cNvPicPr>
          <p:nvPr/>
        </p:nvPicPr>
        <p:blipFill>
          <a:blip r:embed="rId5" cstate="email"/>
          <a:srcRect/>
          <a:stretch>
            <a:fillRect/>
          </a:stretch>
        </p:blipFill>
        <p:spPr bwMode="auto">
          <a:xfrm>
            <a:off x="1403403" y="3276600"/>
            <a:ext cx="2558997" cy="3581400"/>
          </a:xfrm>
          <a:prstGeom prst="rect">
            <a:avLst/>
          </a:prstGeom>
          <a:noFill/>
          <a:ln w="9525">
            <a:noFill/>
            <a:miter lim="800000"/>
            <a:headEnd/>
            <a:tailEnd/>
          </a:ln>
        </p:spPr>
      </p:pic>
      <p:pic>
        <p:nvPicPr>
          <p:cNvPr id="11" name="Picture 5"/>
          <p:cNvPicPr>
            <a:picLocks noChangeAspect="1" noChangeArrowheads="1"/>
          </p:cNvPicPr>
          <p:nvPr/>
        </p:nvPicPr>
        <p:blipFill>
          <a:blip r:embed="rId6" cstate="email"/>
          <a:srcRect/>
          <a:stretch>
            <a:fillRect/>
          </a:stretch>
        </p:blipFill>
        <p:spPr bwMode="auto">
          <a:xfrm flipH="1">
            <a:off x="4468057" y="3260129"/>
            <a:ext cx="2313743" cy="3597871"/>
          </a:xfrm>
          <a:prstGeom prst="rect">
            <a:avLst/>
          </a:prstGeom>
          <a:noFill/>
          <a:ln w="9525">
            <a:noFill/>
            <a:miter lim="800000"/>
            <a:headEnd/>
            <a:tailEnd/>
          </a:ln>
        </p:spPr>
      </p:pic>
      <p:pic>
        <p:nvPicPr>
          <p:cNvPr id="3076" name="Picture 4" descr="Image result for gif floating hearts"/>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6506948" y="2286001"/>
            <a:ext cx="1276349" cy="15316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idx="1"/>
          </p:nvPr>
        </p:nvSpPr>
        <p:spPr>
          <a:xfrm>
            <a:off x="152400" y="1143000"/>
            <a:ext cx="7620000" cy="5410200"/>
          </a:xfrm>
        </p:spPr>
        <p:txBody>
          <a:bodyPr/>
          <a:lstStyle/>
          <a:p>
            <a:r>
              <a:rPr lang="en-US" dirty="0" smtClean="0"/>
              <a:t>Has 2 sons: Arthur (destined to be king) and Henry (destined for the church)</a:t>
            </a:r>
          </a:p>
          <a:p>
            <a:r>
              <a:rPr lang="en-US" dirty="0" smtClean="0"/>
              <a:t>Arthur marries Spanish princess Catherine of Aragon (daughter of Ferdinand and Isabella)</a:t>
            </a:r>
          </a:p>
          <a:p>
            <a:pPr lvl="1"/>
            <a:r>
              <a:rPr lang="en-US" dirty="0" smtClean="0"/>
              <a:t>He dies not long after</a:t>
            </a:r>
          </a:p>
          <a:p>
            <a:pPr lvl="1"/>
            <a:r>
              <a:rPr lang="en-US" dirty="0" smtClean="0"/>
              <a:t>1509: Henry marries her</a:t>
            </a:r>
          </a:p>
          <a:p>
            <a:pPr lvl="1"/>
            <a:r>
              <a:rPr lang="en-US" dirty="0" smtClean="0"/>
              <a:t>Have one living child: Mary</a:t>
            </a:r>
            <a:endParaRPr lang="en-US" dirty="0"/>
          </a:p>
        </p:txBody>
      </p:sp>
    </p:spTree>
    <p:extLst>
      <p:ext uri="{BB962C8B-B14F-4D97-AF65-F5344CB8AC3E}">
        <p14:creationId xmlns:p14="http://schemas.microsoft.com/office/powerpoint/2010/main" xmlns="" val="209084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029"/>
                                        </p:tgtEl>
                                        <p:attrNameLst>
                                          <p:attrName>style.visibility</p:attrName>
                                        </p:attrNameLst>
                                      </p:cBhvr>
                                      <p:to>
                                        <p:strVal val="visible"/>
                                      </p:to>
                                    </p:set>
                                    <p:animEffect transition="in" filter="blinds(horizontal)">
                                      <p:cBhvr>
                                        <p:cTn id="14" dur="500"/>
                                        <p:tgtEl>
                                          <p:spTgt spid="10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down)">
                                      <p:cBhvr>
                                        <p:cTn id="19" dur="500"/>
                                        <p:tgtEl>
                                          <p:spTgt spid="5">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blinds(horizontal)">
                                      <p:cBhvr>
                                        <p:cTn id="22" dur="500"/>
                                        <p:tgtEl>
                                          <p:spTgt spid="1030"/>
                                        </p:tgtEl>
                                      </p:cBhvr>
                                    </p:animEffect>
                                  </p:childTnLst>
                                </p:cTn>
                              </p:par>
                            </p:childTnLst>
                          </p:cTn>
                        </p:par>
                        <p:par>
                          <p:cTn id="23" fill="hold">
                            <p:stCondLst>
                              <p:cond delay="500"/>
                            </p:stCondLst>
                            <p:childTnLst>
                              <p:par>
                                <p:cTn id="24" presetID="63" presetClass="path" presetSubtype="0" accel="50000" decel="50000" fill="hold" nodeType="afterEffect">
                                  <p:stCondLst>
                                    <p:cond delay="0"/>
                                  </p:stCondLst>
                                  <p:childTnLst>
                                    <p:animMotion origin="layout" path="M -8.33333E-7 4.81481E-6 L 0.3066 4.81481E-6 " pathEditMode="fixed" rAng="0" ptsTypes="AA">
                                      <p:cBhvr>
                                        <p:cTn id="25" dur="2000" fill="hold"/>
                                        <p:tgtEl>
                                          <p:spTgt spid="1027"/>
                                        </p:tgtEl>
                                        <p:attrNameLst>
                                          <p:attrName>ppt_x</p:attrName>
                                          <p:attrName>ppt_y</p:attrName>
                                        </p:attrNameLst>
                                      </p:cBhvr>
                                      <p:rCtr x="15330" y="0"/>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down)">
                                      <p:cBhvr>
                                        <p:cTn id="30" dur="500"/>
                                        <p:tgtEl>
                                          <p:spTgt spid="5">
                                            <p:txEl>
                                              <p:pRg st="2" end="2"/>
                                            </p:txEl>
                                          </p:spTgt>
                                        </p:tgtEl>
                                      </p:cBhvr>
                                    </p:animEffect>
                                  </p:childTnLst>
                                </p:cTn>
                              </p:par>
                            </p:childTnLst>
                          </p:cTn>
                        </p:par>
                        <p:par>
                          <p:cTn id="31" fill="hold">
                            <p:stCondLst>
                              <p:cond delay="500"/>
                            </p:stCondLst>
                            <p:childTnLst>
                              <p:par>
                                <p:cTn id="32" presetID="42" presetClass="exit" presetSubtype="0" fill="hold" nodeType="afterEffect">
                                  <p:stCondLst>
                                    <p:cond delay="0"/>
                                  </p:stCondLst>
                                  <p:childTnLst>
                                    <p:animEffect transition="out" filter="fade">
                                      <p:cBhvr>
                                        <p:cTn id="33" dur="1000"/>
                                        <p:tgtEl>
                                          <p:spTgt spid="1027"/>
                                        </p:tgtEl>
                                      </p:cBhvr>
                                    </p:animEffect>
                                    <p:anim calcmode="lin" valueType="num">
                                      <p:cBhvr>
                                        <p:cTn id="34" dur="1000"/>
                                        <p:tgtEl>
                                          <p:spTgt spid="1027"/>
                                        </p:tgtEl>
                                        <p:attrNameLst>
                                          <p:attrName>ppt_x</p:attrName>
                                        </p:attrNameLst>
                                      </p:cBhvr>
                                      <p:tavLst>
                                        <p:tav tm="0">
                                          <p:val>
                                            <p:strVal val="ppt_x"/>
                                          </p:val>
                                        </p:tav>
                                        <p:tav tm="100000">
                                          <p:val>
                                            <p:strVal val="ppt_x"/>
                                          </p:val>
                                        </p:tav>
                                      </p:tavLst>
                                    </p:anim>
                                    <p:anim calcmode="lin" valueType="num">
                                      <p:cBhvr>
                                        <p:cTn id="35" dur="1000"/>
                                        <p:tgtEl>
                                          <p:spTgt spid="1027"/>
                                        </p:tgtEl>
                                        <p:attrNameLst>
                                          <p:attrName>ppt_y</p:attrName>
                                        </p:attrNameLst>
                                      </p:cBhvr>
                                      <p:tavLst>
                                        <p:tav tm="0">
                                          <p:val>
                                            <p:strVal val="ppt_y"/>
                                          </p:val>
                                        </p:tav>
                                        <p:tav tm="100000">
                                          <p:val>
                                            <p:strVal val="ppt_y+.1"/>
                                          </p:val>
                                        </p:tav>
                                      </p:tavLst>
                                    </p:anim>
                                    <p:set>
                                      <p:cBhvr>
                                        <p:cTn id="36" dur="1" fill="hold">
                                          <p:stCondLst>
                                            <p:cond delay="999"/>
                                          </p:stCondLst>
                                        </p:cTn>
                                        <p:tgtEl>
                                          <p:spTgt spid="10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wipe(down)">
                                      <p:cBhvr>
                                        <p:cTn id="41" dur="500"/>
                                        <p:tgtEl>
                                          <p:spTgt spid="5">
                                            <p:txEl>
                                              <p:pRg st="3" end="3"/>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wipe(down)">
                                      <p:cBhvr>
                                        <p:cTn id="44" dur="500"/>
                                        <p:tgtEl>
                                          <p:spTgt spid="5">
                                            <p:txEl>
                                              <p:pRg st="4" end="4"/>
                                            </p:txEl>
                                          </p:spTgt>
                                        </p:tgtEl>
                                      </p:cBhvr>
                                    </p:animEffect>
                                  </p:childTnLst>
                                </p:cTn>
                              </p:par>
                              <p:par>
                                <p:cTn id="45" presetID="1" presetClass="exit" presetSubtype="0" fill="hold" nodeType="withEffect">
                                  <p:stCondLst>
                                    <p:cond delay="0"/>
                                  </p:stCondLst>
                                  <p:childTnLst>
                                    <p:set>
                                      <p:cBhvr>
                                        <p:cTn id="46" dur="1" fill="hold">
                                          <p:stCondLst>
                                            <p:cond delay="0"/>
                                          </p:stCondLst>
                                        </p:cTn>
                                        <p:tgtEl>
                                          <p:spTgt spid="1029"/>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763000" cy="1143000"/>
          </a:xfrm>
        </p:spPr>
        <p:txBody>
          <a:bodyPr>
            <a:normAutofit/>
          </a:bodyPr>
          <a:lstStyle/>
          <a:p>
            <a:r>
              <a:rPr lang="en-US" sz="3200" dirty="0" smtClean="0"/>
              <a:t>How Henry VIII Changes the English Church</a:t>
            </a:r>
            <a:endParaRPr lang="en-US" sz="3200" dirty="0"/>
          </a:p>
        </p:txBody>
      </p:sp>
      <p:sp>
        <p:nvSpPr>
          <p:cNvPr id="3" name="Content Placeholder 2"/>
          <p:cNvSpPr>
            <a:spLocks noGrp="1"/>
          </p:cNvSpPr>
          <p:nvPr>
            <p:ph idx="1"/>
          </p:nvPr>
        </p:nvSpPr>
        <p:spPr>
          <a:xfrm>
            <a:off x="0" y="685800"/>
            <a:ext cx="8534400" cy="6172200"/>
          </a:xfrm>
        </p:spPr>
        <p:txBody>
          <a:bodyPr>
            <a:normAutofit lnSpcReduction="10000"/>
          </a:bodyPr>
          <a:lstStyle/>
          <a:p>
            <a:r>
              <a:rPr lang="en-US" dirty="0" smtClean="0"/>
              <a:t>1521—Henry criticizes Luther &amp; is called “Defender of the Faith” by the pope</a:t>
            </a:r>
          </a:p>
          <a:p>
            <a:r>
              <a:rPr lang="en-US" dirty="0" smtClean="0"/>
              <a:t>1525—Meets Anne Boleyn &amp; asks the pope to annul his marriage; the pope refuses</a:t>
            </a:r>
          </a:p>
          <a:p>
            <a:r>
              <a:rPr lang="en-US" dirty="0" smtClean="0"/>
              <a:t>1529—Parliament puts king over the English church instead of the pope</a:t>
            </a:r>
          </a:p>
          <a:p>
            <a:r>
              <a:rPr lang="en-US" dirty="0" smtClean="0"/>
              <a:t>1533—Henry divorces Catherine and marries Anne; Elizabeth is born </a:t>
            </a:r>
          </a:p>
          <a:p>
            <a:r>
              <a:rPr lang="en-US" dirty="0" smtClean="0"/>
              <a:t>1534—Act of Supremacy: Henry is “the only supreme head on Each of the Church of England.” Many are executed, including Henry’s friend Thomas More. </a:t>
            </a:r>
          </a:p>
          <a:p>
            <a:endParaRPr lang="en-US" dirty="0"/>
          </a:p>
        </p:txBody>
      </p:sp>
      <p:pic>
        <p:nvPicPr>
          <p:cNvPr id="1030" name="Picture 6" descr="http://www.law.umkc.edu/faculty/projects/ftrials/more/henryVIII.jpg"/>
          <p:cNvPicPr>
            <a:picLocks noChangeAspect="1" noChangeArrowheads="1"/>
          </p:cNvPicPr>
          <p:nvPr/>
        </p:nvPicPr>
        <p:blipFill>
          <a:blip r:embed="rId2" cstate="email"/>
          <a:srcRect/>
          <a:stretch>
            <a:fillRect/>
          </a:stretch>
        </p:blipFill>
        <p:spPr bwMode="auto">
          <a:xfrm>
            <a:off x="6381750" y="1447800"/>
            <a:ext cx="2381250" cy="3314700"/>
          </a:xfrm>
          <a:prstGeom prst="rect">
            <a:avLst/>
          </a:prstGeom>
          <a:noFill/>
        </p:spPr>
      </p:pic>
      <p:pic>
        <p:nvPicPr>
          <p:cNvPr id="1032" name="Picture 8" descr="http://tudorstuff.files.wordpress.com/2009/03/anne-boleyn.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194755" y="3429000"/>
            <a:ext cx="3072445" cy="3086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wipe(down)">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1030"/>
                                        </p:tgtEl>
                                      </p:cBhvr>
                                    </p:animEffect>
                                    <p:set>
                                      <p:cBhvr>
                                        <p:cTn id="15" dur="1" fill="hold">
                                          <p:stCondLst>
                                            <p:cond delay="499"/>
                                          </p:stCondLst>
                                        </p:cTn>
                                        <p:tgtEl>
                                          <p:spTgt spid="1030"/>
                                        </p:tgtEl>
                                        <p:attrNameLst>
                                          <p:attrName>style.visibility</p:attrName>
                                        </p:attrNameLst>
                                      </p:cBhvr>
                                      <p:to>
                                        <p:strVal val="hidden"/>
                                      </p:to>
                                    </p:se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wipe(down)">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1032"/>
                                        </p:tgtEl>
                                      </p:cBhvr>
                                    </p:animEffect>
                                    <p:set>
                                      <p:cBhvr>
                                        <p:cTn id="27" dur="1" fill="hold">
                                          <p:stCondLst>
                                            <p:cond delay="499"/>
                                          </p:stCondLst>
                                        </p:cTn>
                                        <p:tgtEl>
                                          <p:spTgt spid="1032"/>
                                        </p:tgtEl>
                                        <p:attrNameLst>
                                          <p:attrName>style.visibility</p:attrName>
                                        </p:attrNameLst>
                                      </p:cBhvr>
                                      <p:to>
                                        <p:strVal val="hidden"/>
                                      </p:to>
                                    </p:se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down)">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alcityrenfair.org/images/young_elizabeth.jpg"/>
          <p:cNvPicPr>
            <a:picLocks noChangeAspect="1" noChangeArrowheads="1"/>
          </p:cNvPicPr>
          <p:nvPr/>
        </p:nvPicPr>
        <p:blipFill>
          <a:blip r:embed="rId2" cstate="email"/>
          <a:srcRect/>
          <a:stretch>
            <a:fillRect/>
          </a:stretch>
        </p:blipFill>
        <p:spPr bwMode="auto">
          <a:xfrm>
            <a:off x="6000750" y="2652841"/>
            <a:ext cx="3143250" cy="4205159"/>
          </a:xfrm>
          <a:prstGeom prst="rect">
            <a:avLst/>
          </a:prstGeom>
          <a:noFill/>
        </p:spPr>
      </p:pic>
      <p:sp>
        <p:nvSpPr>
          <p:cNvPr id="2" name="Title 1"/>
          <p:cNvSpPr>
            <a:spLocks noGrp="1"/>
          </p:cNvSpPr>
          <p:nvPr>
            <p:ph type="title"/>
          </p:nvPr>
        </p:nvSpPr>
        <p:spPr/>
        <p:txBody>
          <a:bodyPr/>
          <a:lstStyle/>
          <a:p>
            <a:r>
              <a:rPr lang="en-US" dirty="0" smtClean="0"/>
              <a:t>But what’s the problem?</a:t>
            </a:r>
            <a:endParaRPr lang="en-US" dirty="0"/>
          </a:p>
        </p:txBody>
      </p:sp>
      <p:sp>
        <p:nvSpPr>
          <p:cNvPr id="3" name="Content Placeholder 2"/>
          <p:cNvSpPr>
            <a:spLocks noGrp="1"/>
          </p:cNvSpPr>
          <p:nvPr>
            <p:ph idx="1"/>
          </p:nvPr>
        </p:nvSpPr>
        <p:spPr>
          <a:xfrm>
            <a:off x="457200" y="1600200"/>
            <a:ext cx="5257800" cy="4724400"/>
          </a:xfrm>
        </p:spPr>
        <p:txBody>
          <a:bodyPr>
            <a:normAutofit fontScale="92500" lnSpcReduction="10000"/>
          </a:bodyPr>
          <a:lstStyle/>
          <a:p>
            <a:r>
              <a:rPr lang="en-US" dirty="0" smtClean="0"/>
              <a:t>Neither the Princess Elizabeth nor Princess Mary is an heir…</a:t>
            </a:r>
          </a:p>
          <a:p>
            <a:r>
              <a:rPr lang="en-US" dirty="0" smtClean="0"/>
              <a:t>Henry tires of Anne &amp; becomes suspicious—she is beheaded for treason when Elizabeth is 4</a:t>
            </a:r>
          </a:p>
          <a:p>
            <a:r>
              <a:rPr lang="en-US" dirty="0" smtClean="0"/>
              <a:t>One Week Later: Henry marries Jane Seymour</a:t>
            </a:r>
          </a:p>
          <a:p>
            <a:pPr lvl="1"/>
            <a:r>
              <a:rPr lang="en-US" dirty="0" smtClean="0"/>
              <a:t>She will give birth to a son BUT dies in childbirth</a:t>
            </a:r>
          </a:p>
          <a:p>
            <a:pPr>
              <a:buNone/>
            </a:pPr>
            <a:endParaRPr lang="en-US" dirty="0"/>
          </a:p>
        </p:txBody>
      </p:sp>
      <p:pic>
        <p:nvPicPr>
          <p:cNvPr id="2052" name="Picture 4" descr="http://threadforthought.net/wp-content/uploads/2010/01/Hans-Holbeins-Jane-Seymour-1536.jpg"/>
          <p:cNvPicPr>
            <a:picLocks noChangeAspect="1" noChangeArrowheads="1"/>
          </p:cNvPicPr>
          <p:nvPr/>
        </p:nvPicPr>
        <p:blipFill>
          <a:blip r:embed="rId3" cstate="email"/>
          <a:srcRect/>
          <a:stretch>
            <a:fillRect/>
          </a:stretch>
        </p:blipFill>
        <p:spPr bwMode="auto">
          <a:xfrm>
            <a:off x="5562600" y="1953154"/>
            <a:ext cx="2971800" cy="4904846"/>
          </a:xfrm>
          <a:prstGeom prst="rect">
            <a:avLst/>
          </a:prstGeom>
          <a:noFill/>
        </p:spPr>
      </p:pic>
      <p:pic>
        <p:nvPicPr>
          <p:cNvPr id="11266" name="Picture 2" descr="http://www.art-prints-on-demand.com/kunst/master_john/mary.jpg"/>
          <p:cNvPicPr>
            <a:picLocks noChangeAspect="1" noChangeArrowheads="1"/>
          </p:cNvPicPr>
          <p:nvPr/>
        </p:nvPicPr>
        <p:blipFill>
          <a:blip r:embed="rId4" cstate="email"/>
          <a:srcRect/>
          <a:stretch>
            <a:fillRect/>
          </a:stretch>
        </p:blipFill>
        <p:spPr bwMode="auto">
          <a:xfrm>
            <a:off x="2819400" y="2667000"/>
            <a:ext cx="3191865" cy="4191000"/>
          </a:xfrm>
          <a:prstGeom prst="rect">
            <a:avLst/>
          </a:prstGeom>
          <a:noFill/>
        </p:spPr>
      </p:pic>
      <p:pic>
        <p:nvPicPr>
          <p:cNvPr id="1026" name="Picture 2" descr="Image result for henry viii memes"/>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746128" y="2484438"/>
            <a:ext cx="3254997" cy="38955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1266"/>
                                        </p:tgtEl>
                                      </p:cBhvr>
                                    </p:animEffect>
                                    <p:set>
                                      <p:cBhvr>
                                        <p:cTn id="21" dur="1" fill="hold">
                                          <p:stCondLst>
                                            <p:cond delay="499"/>
                                          </p:stCondLst>
                                        </p:cTn>
                                        <p:tgtEl>
                                          <p:spTgt spid="11266"/>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2050"/>
                                        </p:tgtEl>
                                      </p:cBhvr>
                                    </p:animEffect>
                                    <p:set>
                                      <p:cBhvr>
                                        <p:cTn id="24" dur="1" fill="hold">
                                          <p:stCondLst>
                                            <p:cond delay="499"/>
                                          </p:stCondLst>
                                        </p:cTn>
                                        <p:tgtEl>
                                          <p:spTgt spid="2050"/>
                                        </p:tgtEl>
                                        <p:attrNameLst>
                                          <p:attrName>style.visibility</p:attrName>
                                        </p:attrNameLst>
                                      </p:cBhvr>
                                      <p:to>
                                        <p:strVal val="hidden"/>
                                      </p:to>
                                    </p:se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par>
                          <p:cTn id="29" fill="hold">
                            <p:stCondLst>
                              <p:cond delay="1000"/>
                            </p:stCondLst>
                            <p:childTnLst>
                              <p:par>
                                <p:cTn id="30" presetID="49" presetClass="entr" presetSubtype="0" decel="100000"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p:cTn id="32" dur="500" fill="hold"/>
                                        <p:tgtEl>
                                          <p:spTgt spid="1026"/>
                                        </p:tgtEl>
                                        <p:attrNameLst>
                                          <p:attrName>ppt_w</p:attrName>
                                        </p:attrNameLst>
                                      </p:cBhvr>
                                      <p:tavLst>
                                        <p:tav tm="0">
                                          <p:val>
                                            <p:fltVal val="0"/>
                                          </p:val>
                                        </p:tav>
                                        <p:tav tm="100000">
                                          <p:val>
                                            <p:strVal val="#ppt_w"/>
                                          </p:val>
                                        </p:tav>
                                      </p:tavLst>
                                    </p:anim>
                                    <p:anim calcmode="lin" valueType="num">
                                      <p:cBhvr>
                                        <p:cTn id="33" dur="500" fill="hold"/>
                                        <p:tgtEl>
                                          <p:spTgt spid="1026"/>
                                        </p:tgtEl>
                                        <p:attrNameLst>
                                          <p:attrName>ppt_h</p:attrName>
                                        </p:attrNameLst>
                                      </p:cBhvr>
                                      <p:tavLst>
                                        <p:tav tm="0">
                                          <p:val>
                                            <p:fltVal val="0"/>
                                          </p:val>
                                        </p:tav>
                                        <p:tav tm="100000">
                                          <p:val>
                                            <p:strVal val="#ppt_h"/>
                                          </p:val>
                                        </p:tav>
                                      </p:tavLst>
                                    </p:anim>
                                    <p:anim calcmode="lin" valueType="num">
                                      <p:cBhvr>
                                        <p:cTn id="34" dur="500" fill="hold"/>
                                        <p:tgtEl>
                                          <p:spTgt spid="1026"/>
                                        </p:tgtEl>
                                        <p:attrNameLst>
                                          <p:attrName>style.rotation</p:attrName>
                                        </p:attrNameLst>
                                      </p:cBhvr>
                                      <p:tavLst>
                                        <p:tav tm="0">
                                          <p:val>
                                            <p:fltVal val="360"/>
                                          </p:val>
                                        </p:tav>
                                        <p:tav tm="100000">
                                          <p:val>
                                            <p:fltVal val="0"/>
                                          </p:val>
                                        </p:tav>
                                      </p:tavLst>
                                    </p:anim>
                                    <p:animEffect transition="in" filter="fade">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xit" presetSubtype="0" fill="hold" nodeType="clickEffect">
                                  <p:stCondLst>
                                    <p:cond delay="0"/>
                                  </p:stCondLst>
                                  <p:childTnLst>
                                    <p:animEffect transition="out" filter="wipe(down)">
                                      <p:cBhvr>
                                        <p:cTn id="39" dur="180" accel="50000">
                                          <p:stCondLst>
                                            <p:cond delay="1820"/>
                                          </p:stCondLst>
                                        </p:cTn>
                                        <p:tgtEl>
                                          <p:spTgt spid="1026"/>
                                        </p:tgtEl>
                                      </p:cBhvr>
                                    </p:animEffect>
                                    <p:anim calcmode="lin" valueType="num">
                                      <p:cBhvr>
                                        <p:cTn id="40" dur="1822" tmFilter="0,0; 0.14,0.31; 0.43,0.73; 0.71,0.91; 1.0,1.0">
                                          <p:stCondLst>
                                            <p:cond delay="0"/>
                                          </p:stCondLst>
                                        </p:cTn>
                                        <p:tgtEl>
                                          <p:spTgt spid="1026"/>
                                        </p:tgtEl>
                                        <p:attrNameLst>
                                          <p:attrName>ppt_x</p:attrName>
                                        </p:attrNameLst>
                                      </p:cBhvr>
                                      <p:tavLst>
                                        <p:tav tm="0">
                                          <p:val>
                                            <p:strVal val="ppt_x"/>
                                          </p:val>
                                        </p:tav>
                                        <p:tav tm="100000">
                                          <p:val>
                                            <p:strVal val="#ppt_x+0.25"/>
                                          </p:val>
                                        </p:tav>
                                      </p:tavLst>
                                    </p:anim>
                                    <p:anim calcmode="lin" valueType="num">
                                      <p:cBhvr>
                                        <p:cTn id="41" dur="178">
                                          <p:stCondLst>
                                            <p:cond delay="1822"/>
                                          </p:stCondLst>
                                        </p:cTn>
                                        <p:tgtEl>
                                          <p:spTgt spid="1026"/>
                                        </p:tgtEl>
                                        <p:attrNameLst>
                                          <p:attrName>ppt_x</p:attrName>
                                        </p:attrNameLst>
                                      </p:cBhvr>
                                      <p:tavLst>
                                        <p:tav tm="0">
                                          <p:val>
                                            <p:strVal val="ppt_x"/>
                                          </p:val>
                                        </p:tav>
                                        <p:tav tm="100000">
                                          <p:val>
                                            <p:strVal val="ppt_x"/>
                                          </p:val>
                                        </p:tav>
                                      </p:tavLst>
                                    </p:anim>
                                    <p:anim calcmode="lin" valueType="num">
                                      <p:cBhvr>
                                        <p:cTn id="42" dur="664" tmFilter="0.0,0.0;0.25,0.07;0.50,0.2;0.75,0.467;1.0,1.0">
                                          <p:stCondLst>
                                            <p:cond delay="0"/>
                                          </p:stCondLst>
                                        </p:cTn>
                                        <p:tgtEl>
                                          <p:spTgt spid="102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3" dur="664" tmFilter="0, 0; 0.125,0.2665; 0.25,0.4; 0.375,0.465; 0.5,0.5;  0.625,0.535; 0.75,0.6; 0.875,0.7335; 1,1">
                                          <p:stCondLst>
                                            <p:cond delay="664"/>
                                          </p:stCondLst>
                                        </p:cTn>
                                        <p:tgtEl>
                                          <p:spTgt spid="102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4" dur="332" tmFilter="0, 0; 0.125,0.2665; 0.25,0.4; 0.375,0.465; 0.5,0.5;  0.625,0.535; 0.75,0.6; 0.875,0.7335; 1,1">
                                          <p:stCondLst>
                                            <p:cond delay="1324"/>
                                          </p:stCondLst>
                                        </p:cTn>
                                        <p:tgtEl>
                                          <p:spTgt spid="102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5" dur="164" tmFilter="0, 0; 0.125,0.2665; 0.25,0.4; 0.375,0.465; 0.5,0.5;  0.625,0.535; 0.75,0.6; 0.875,0.7335; 1,1">
                                          <p:stCondLst>
                                            <p:cond delay="1656"/>
                                          </p:stCondLst>
                                        </p:cTn>
                                        <p:tgtEl>
                                          <p:spTgt spid="102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6" dur="180" accel="50000">
                                          <p:stCondLst>
                                            <p:cond delay="1820"/>
                                          </p:stCondLst>
                                        </p:cTn>
                                        <p:tgtEl>
                                          <p:spTgt spid="1026"/>
                                        </p:tgtEl>
                                        <p:attrNameLst>
                                          <p:attrName>ppt_y</p:attrName>
                                        </p:attrNameLst>
                                      </p:cBhvr>
                                      <p:tavLst>
                                        <p:tav tm="0">
                                          <p:val>
                                            <p:strVal val="ppt_y"/>
                                          </p:val>
                                        </p:tav>
                                        <p:tav tm="100000">
                                          <p:val>
                                            <p:strVal val="ppt_y+ppt_h"/>
                                          </p:val>
                                        </p:tav>
                                      </p:tavLst>
                                    </p:anim>
                                    <p:animScale>
                                      <p:cBhvr>
                                        <p:cTn id="47" dur="26">
                                          <p:stCondLst>
                                            <p:cond delay="620"/>
                                          </p:stCondLst>
                                        </p:cTn>
                                        <p:tgtEl>
                                          <p:spTgt spid="1026"/>
                                        </p:tgtEl>
                                      </p:cBhvr>
                                      <p:to x="100000" y="60000"/>
                                    </p:animScale>
                                    <p:animScale>
                                      <p:cBhvr>
                                        <p:cTn id="48" dur="166" decel="50000">
                                          <p:stCondLst>
                                            <p:cond delay="646"/>
                                          </p:stCondLst>
                                        </p:cTn>
                                        <p:tgtEl>
                                          <p:spTgt spid="1026"/>
                                        </p:tgtEl>
                                      </p:cBhvr>
                                      <p:to x="100000" y="100000"/>
                                    </p:animScale>
                                    <p:animScale>
                                      <p:cBhvr>
                                        <p:cTn id="49" dur="26">
                                          <p:stCondLst>
                                            <p:cond delay="1312"/>
                                          </p:stCondLst>
                                        </p:cTn>
                                        <p:tgtEl>
                                          <p:spTgt spid="1026"/>
                                        </p:tgtEl>
                                      </p:cBhvr>
                                      <p:to x="100000" y="80000"/>
                                    </p:animScale>
                                    <p:animScale>
                                      <p:cBhvr>
                                        <p:cTn id="50" dur="166" decel="50000">
                                          <p:stCondLst>
                                            <p:cond delay="1338"/>
                                          </p:stCondLst>
                                        </p:cTn>
                                        <p:tgtEl>
                                          <p:spTgt spid="1026"/>
                                        </p:tgtEl>
                                      </p:cBhvr>
                                      <p:to x="100000" y="100000"/>
                                    </p:animScale>
                                    <p:animScale>
                                      <p:cBhvr>
                                        <p:cTn id="51" dur="26">
                                          <p:stCondLst>
                                            <p:cond delay="1642"/>
                                          </p:stCondLst>
                                        </p:cTn>
                                        <p:tgtEl>
                                          <p:spTgt spid="1026"/>
                                        </p:tgtEl>
                                      </p:cBhvr>
                                      <p:to x="100000" y="90000"/>
                                    </p:animScale>
                                    <p:animScale>
                                      <p:cBhvr>
                                        <p:cTn id="52" dur="166" decel="50000">
                                          <p:stCondLst>
                                            <p:cond delay="1668"/>
                                          </p:stCondLst>
                                        </p:cTn>
                                        <p:tgtEl>
                                          <p:spTgt spid="1026"/>
                                        </p:tgtEl>
                                      </p:cBhvr>
                                      <p:to x="100000" y="100000"/>
                                    </p:animScale>
                                    <p:animScale>
                                      <p:cBhvr>
                                        <p:cTn id="53" dur="26">
                                          <p:stCondLst>
                                            <p:cond delay="1808"/>
                                          </p:stCondLst>
                                        </p:cTn>
                                        <p:tgtEl>
                                          <p:spTgt spid="1026"/>
                                        </p:tgtEl>
                                      </p:cBhvr>
                                      <p:to x="100000" y="95000"/>
                                    </p:animScale>
                                    <p:animScale>
                                      <p:cBhvr>
                                        <p:cTn id="54" dur="166" decel="50000">
                                          <p:stCondLst>
                                            <p:cond delay="1834"/>
                                          </p:stCondLst>
                                        </p:cTn>
                                        <p:tgtEl>
                                          <p:spTgt spid="1026"/>
                                        </p:tgtEl>
                                      </p:cBhvr>
                                      <p:to x="100000" y="100000"/>
                                    </p:animScale>
                                    <p:set>
                                      <p:cBhvr>
                                        <p:cTn id="55" dur="1" fill="hold">
                                          <p:stCondLst>
                                            <p:cond delay="1999"/>
                                          </p:stCondLst>
                                        </p:cTn>
                                        <p:tgtEl>
                                          <p:spTgt spid="1026"/>
                                        </p:tgtEl>
                                        <p:attrNameLst>
                                          <p:attrName>style.visibility</p:attrName>
                                        </p:attrNameLst>
                                      </p:cBhvr>
                                      <p:to>
                                        <p:strVal val="hidden"/>
                                      </p:to>
                                    </p:set>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wipe(down)">
                                      <p:cBhvr>
                                        <p:cTn id="59" dur="500"/>
                                        <p:tgtEl>
                                          <p:spTgt spid="3">
                                            <p:txEl>
                                              <p:pRg st="2" end="2"/>
                                            </p:txEl>
                                          </p:spTgt>
                                        </p:tgtEl>
                                      </p:cBhvr>
                                    </p:animEffect>
                                  </p:childTnLst>
                                </p:cTn>
                              </p:par>
                              <p:par>
                                <p:cTn id="60" presetID="3" presetClass="entr" presetSubtype="10" fill="hold" nodeType="withEffect">
                                  <p:stCondLst>
                                    <p:cond delay="0"/>
                                  </p:stCondLst>
                                  <p:childTnLst>
                                    <p:set>
                                      <p:cBhvr>
                                        <p:cTn id="61" dur="1" fill="hold">
                                          <p:stCondLst>
                                            <p:cond delay="0"/>
                                          </p:stCondLst>
                                        </p:cTn>
                                        <p:tgtEl>
                                          <p:spTgt spid="2052"/>
                                        </p:tgtEl>
                                        <p:attrNameLst>
                                          <p:attrName>style.visibility</p:attrName>
                                        </p:attrNameLst>
                                      </p:cBhvr>
                                      <p:to>
                                        <p:strVal val="visible"/>
                                      </p:to>
                                    </p:set>
                                    <p:animEffect transition="in" filter="blinds(horizontal)">
                                      <p:cBhvr>
                                        <p:cTn id="62" dur="500"/>
                                        <p:tgtEl>
                                          <p:spTgt spid="205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wipe(down)">
                                      <p:cBhvr>
                                        <p:cTn id="6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Henry Need? </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A new wife!</a:t>
            </a:r>
          </a:p>
          <a:p>
            <a:r>
              <a:rPr lang="en-US" dirty="0" smtClean="0"/>
              <a:t>Agrees to marry a German princess, Anne of Cleves, based on this portrait:</a:t>
            </a:r>
          </a:p>
          <a:p>
            <a:r>
              <a:rPr lang="en-US" dirty="0" smtClean="0"/>
              <a:t>Unfortunately for Henry, </a:t>
            </a:r>
          </a:p>
          <a:p>
            <a:pPr>
              <a:buNone/>
            </a:pPr>
            <a:r>
              <a:rPr lang="en-US" dirty="0" smtClean="0"/>
              <a:t>     the artist was generous </a:t>
            </a:r>
          </a:p>
          <a:p>
            <a:pPr>
              <a:buNone/>
            </a:pPr>
            <a:r>
              <a:rPr lang="en-US" dirty="0"/>
              <a:t> </a:t>
            </a:r>
            <a:r>
              <a:rPr lang="en-US" dirty="0" smtClean="0"/>
              <a:t>    to Anne </a:t>
            </a:r>
          </a:p>
          <a:p>
            <a:r>
              <a:rPr lang="en-US" smtClean="0"/>
              <a:t> He </a:t>
            </a:r>
            <a:r>
              <a:rPr lang="en-US" dirty="0" smtClean="0"/>
              <a:t>divorces her</a:t>
            </a:r>
            <a:endParaRPr lang="en-US" dirty="0"/>
          </a:p>
        </p:txBody>
      </p:sp>
      <p:pic>
        <p:nvPicPr>
          <p:cNvPr id="17410" name="Picture 2" descr="http://www.tudorplace.com.ar/images/Cleves,Anne01.jpg"/>
          <p:cNvPicPr>
            <a:picLocks noChangeAspect="1" noChangeArrowheads="1"/>
          </p:cNvPicPr>
          <p:nvPr/>
        </p:nvPicPr>
        <p:blipFill>
          <a:blip r:embed="rId3" cstate="email"/>
          <a:srcRect/>
          <a:stretch>
            <a:fillRect/>
          </a:stretch>
        </p:blipFill>
        <p:spPr bwMode="auto">
          <a:xfrm>
            <a:off x="5791200" y="2663780"/>
            <a:ext cx="3088188" cy="4194220"/>
          </a:xfrm>
          <a:prstGeom prst="rect">
            <a:avLst/>
          </a:prstGeom>
          <a:noFill/>
        </p:spPr>
      </p:pic>
      <p:pic>
        <p:nvPicPr>
          <p:cNvPr id="5" name="Picture 4"/>
          <p:cNvPicPr>
            <a:picLocks noChangeAspect="1"/>
          </p:cNvPicPr>
          <p:nvPr/>
        </p:nvPicPr>
        <p:blipFill>
          <a:blip r:embed="rId4" cstate="email"/>
          <a:stretch>
            <a:fillRect/>
          </a:stretch>
        </p:blipFill>
        <p:spPr>
          <a:xfrm>
            <a:off x="5791200" y="2663780"/>
            <a:ext cx="3333750" cy="4194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blinds(horizontal)">
                                      <p:cBhvr>
                                        <p:cTn id="17" dur="500"/>
                                        <p:tgtEl>
                                          <p:spTgt spid="174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par>
                          <p:cTn id="34" fill="hold">
                            <p:stCondLst>
                              <p:cond delay="500"/>
                            </p:stCondLst>
                            <p:childTnLst>
                              <p:par>
                                <p:cTn id="35" presetID="6"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401762"/>
          </a:xfrm>
        </p:spPr>
        <p:txBody>
          <a:bodyPr>
            <a:normAutofit fontScale="90000"/>
          </a:bodyPr>
          <a:lstStyle/>
          <a:p>
            <a:r>
              <a:rPr lang="en-US" dirty="0" smtClean="0"/>
              <a:t>Keep this in Mind: Henry VIII is 49 &amp; Looks A Bit Like This By This Point</a:t>
            </a:r>
            <a:endParaRPr lang="en-US" dirty="0"/>
          </a:p>
        </p:txBody>
      </p:sp>
      <p:pic>
        <p:nvPicPr>
          <p:cNvPr id="18436" name="Picture 4" descr="http://www.lib-art.com/imgpainting/6/8/12386-henry-viii-hans-the-younger-holbein.jpg"/>
          <p:cNvPicPr>
            <a:picLocks noChangeAspect="1" noChangeArrowheads="1"/>
          </p:cNvPicPr>
          <p:nvPr/>
        </p:nvPicPr>
        <p:blipFill>
          <a:blip r:embed="rId2" cstate="email"/>
          <a:srcRect/>
          <a:stretch>
            <a:fillRect/>
          </a:stretch>
        </p:blipFill>
        <p:spPr bwMode="auto">
          <a:xfrm>
            <a:off x="3429000" y="1600200"/>
            <a:ext cx="3048000" cy="5446677"/>
          </a:xfrm>
          <a:prstGeom prst="rect">
            <a:avLst/>
          </a:prstGeom>
          <a:noFill/>
        </p:spPr>
      </p:pic>
      <p:sp>
        <p:nvSpPr>
          <p:cNvPr id="6" name="TextBox 5"/>
          <p:cNvSpPr txBox="1"/>
          <p:nvPr/>
        </p:nvSpPr>
        <p:spPr>
          <a:xfrm>
            <a:off x="0" y="2209800"/>
            <a:ext cx="3200400" cy="3539430"/>
          </a:xfrm>
          <a:prstGeom prst="rect">
            <a:avLst/>
          </a:prstGeom>
          <a:noFill/>
        </p:spPr>
        <p:txBody>
          <a:bodyPr wrap="square" rtlCol="0">
            <a:spAutoFit/>
          </a:bodyPr>
          <a:lstStyle/>
          <a:p>
            <a:pPr algn="just"/>
            <a:r>
              <a:rPr lang="en-US" sz="2800" dirty="0" smtClean="0">
                <a:solidFill>
                  <a:prstClr val="black"/>
                </a:solidFill>
              </a:rPr>
              <a:t>Oh yeah, </a:t>
            </a:r>
          </a:p>
          <a:p>
            <a:pPr algn="just"/>
            <a:r>
              <a:rPr lang="en-US" sz="2800" dirty="0" smtClean="0">
                <a:solidFill>
                  <a:prstClr val="black"/>
                </a:solidFill>
              </a:rPr>
              <a:t>And one of his legs was injured in a jousting accident that never healed  and leaked puss, blood, and stench for the rest of his life</a:t>
            </a:r>
          </a:p>
        </p:txBody>
      </p:sp>
      <p:sp>
        <p:nvSpPr>
          <p:cNvPr id="7" name="TextBox 6"/>
          <p:cNvSpPr txBox="1"/>
          <p:nvPr/>
        </p:nvSpPr>
        <p:spPr>
          <a:xfrm>
            <a:off x="6781800" y="5486400"/>
            <a:ext cx="2057400" cy="954107"/>
          </a:xfrm>
          <a:prstGeom prst="rect">
            <a:avLst/>
          </a:prstGeom>
          <a:noFill/>
        </p:spPr>
        <p:txBody>
          <a:bodyPr wrap="square" rtlCol="0">
            <a:spAutoFit/>
          </a:bodyPr>
          <a:lstStyle/>
          <a:p>
            <a:r>
              <a:rPr lang="en-US" sz="2800" dirty="0" smtClean="0">
                <a:solidFill>
                  <a:prstClr val="white"/>
                </a:solidFill>
              </a:rPr>
              <a:t>So overall, not pleasant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Then Henry Meets Katherine Howard</a:t>
            </a:r>
            <a:endParaRPr lang="en-US" dirty="0"/>
          </a:p>
        </p:txBody>
      </p:sp>
      <p:sp>
        <p:nvSpPr>
          <p:cNvPr id="3" name="Content Placeholder 2"/>
          <p:cNvSpPr>
            <a:spLocks noGrp="1"/>
          </p:cNvSpPr>
          <p:nvPr>
            <p:ph idx="1"/>
          </p:nvPr>
        </p:nvSpPr>
        <p:spPr>
          <a:xfrm>
            <a:off x="0" y="1433512"/>
            <a:ext cx="6553200" cy="5257800"/>
          </a:xfrm>
        </p:spPr>
        <p:txBody>
          <a:bodyPr/>
          <a:lstStyle/>
          <a:p>
            <a:r>
              <a:rPr lang="en-US" dirty="0"/>
              <a:t>K</a:t>
            </a:r>
            <a:r>
              <a:rPr lang="en-US" dirty="0" smtClean="0"/>
              <a:t>atherine is beautiful, flirtatious…</a:t>
            </a:r>
          </a:p>
          <a:p>
            <a:pPr>
              <a:buNone/>
            </a:pPr>
            <a:r>
              <a:rPr lang="en-US" dirty="0" smtClean="0"/>
              <a:t>	and 17</a:t>
            </a:r>
          </a:p>
          <a:p>
            <a:r>
              <a:rPr lang="en-US" dirty="0" smtClean="0"/>
              <a:t>Henry        ’s Katherine</a:t>
            </a:r>
          </a:p>
          <a:p>
            <a:r>
              <a:rPr lang="en-US" dirty="0"/>
              <a:t>K</a:t>
            </a:r>
            <a:r>
              <a:rPr lang="en-US" dirty="0" smtClean="0"/>
              <a:t>atherine        ’s Other Men </a:t>
            </a:r>
          </a:p>
          <a:p>
            <a:r>
              <a:rPr lang="en-US" dirty="0" smtClean="0"/>
              <a:t>Henry finds out and she is beheaded</a:t>
            </a:r>
          </a:p>
        </p:txBody>
      </p:sp>
      <p:pic>
        <p:nvPicPr>
          <p:cNvPr id="19458" name="Picture 2" descr="http://www.historic-uk.com/HistoryUK/England-History/CatherineHoward-CC.jpg"/>
          <p:cNvPicPr>
            <a:picLocks noChangeAspect="1" noChangeArrowheads="1"/>
          </p:cNvPicPr>
          <p:nvPr/>
        </p:nvPicPr>
        <p:blipFill rotWithShape="1">
          <a:blip r:embed="rId3" cstate="email"/>
          <a:srcRect/>
          <a:stretch/>
        </p:blipFill>
        <p:spPr bwMode="auto">
          <a:xfrm>
            <a:off x="6304419" y="4267200"/>
            <a:ext cx="2839581" cy="2590800"/>
          </a:xfrm>
          <a:prstGeom prst="rect">
            <a:avLst/>
          </a:prstGeom>
          <a:noFill/>
        </p:spPr>
      </p:pic>
      <p:pic>
        <p:nvPicPr>
          <p:cNvPr id="10241" name="Picture 1" descr="C:\Documents and Settings\rjones9\Local Settings\Temporary Internet Files\Content.IE5\0DYVK9EN\MC900027190[1].wmf"/>
          <p:cNvPicPr>
            <a:picLocks noChangeAspect="1" noChangeArrowheads="1"/>
          </p:cNvPicPr>
          <p:nvPr/>
        </p:nvPicPr>
        <p:blipFill>
          <a:blip r:embed="rId4" cstate="print"/>
          <a:srcRect/>
          <a:stretch>
            <a:fillRect/>
          </a:stretch>
        </p:blipFill>
        <p:spPr bwMode="auto">
          <a:xfrm>
            <a:off x="1600200" y="2514600"/>
            <a:ext cx="702521" cy="609600"/>
          </a:xfrm>
          <a:prstGeom prst="rect">
            <a:avLst/>
          </a:prstGeom>
          <a:noFill/>
        </p:spPr>
      </p:pic>
      <p:pic>
        <p:nvPicPr>
          <p:cNvPr id="7" name="Picture 1" descr="C:\Documents and Settings\rjones9\Local Settings\Temporary Internet Files\Content.IE5\0DYVK9EN\MC900027190[1].wmf"/>
          <p:cNvPicPr>
            <a:picLocks noChangeAspect="1" noChangeArrowheads="1"/>
          </p:cNvPicPr>
          <p:nvPr/>
        </p:nvPicPr>
        <p:blipFill>
          <a:blip r:embed="rId4" cstate="print"/>
          <a:srcRect/>
          <a:stretch>
            <a:fillRect/>
          </a:stretch>
        </p:blipFill>
        <p:spPr bwMode="auto">
          <a:xfrm>
            <a:off x="2193079" y="3124200"/>
            <a:ext cx="702521" cy="609600"/>
          </a:xfrm>
          <a:prstGeom prst="rect">
            <a:avLst/>
          </a:prstGeom>
          <a:noFill/>
        </p:spPr>
      </p:pic>
      <p:pic>
        <p:nvPicPr>
          <p:cNvPr id="5" name="Picture 4"/>
          <p:cNvPicPr>
            <a:picLocks noChangeAspect="1"/>
          </p:cNvPicPr>
          <p:nvPr/>
        </p:nvPicPr>
        <p:blipFill>
          <a:blip r:embed="rId5" cstate="email"/>
          <a:stretch>
            <a:fillRect/>
          </a:stretch>
        </p:blipFill>
        <p:spPr>
          <a:xfrm>
            <a:off x="150019" y="3957638"/>
            <a:ext cx="2900362" cy="2900362"/>
          </a:xfrm>
          <a:prstGeom prst="rect">
            <a:avLst/>
          </a:prstGeom>
        </p:spPr>
      </p:pic>
      <p:pic>
        <p:nvPicPr>
          <p:cNvPr id="9" name="Picture 2" descr="http://www.historic-uk.com/HistoryUK/England-History/CatherineHoward-CC.jpg"/>
          <p:cNvPicPr>
            <a:picLocks noChangeAspect="1" noChangeArrowheads="1"/>
          </p:cNvPicPr>
          <p:nvPr/>
        </p:nvPicPr>
        <p:blipFill rotWithShape="1">
          <a:blip r:embed="rId6" cstate="email"/>
          <a:srcRect/>
          <a:stretch/>
        </p:blipFill>
        <p:spPr bwMode="auto">
          <a:xfrm>
            <a:off x="6304418" y="1266824"/>
            <a:ext cx="2839581" cy="3000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0241"/>
                                        </p:tgtEl>
                                        <p:attrNameLst>
                                          <p:attrName>style.visibility</p:attrName>
                                        </p:attrNameLst>
                                      </p:cBhvr>
                                      <p:to>
                                        <p:strVal val="visible"/>
                                      </p:to>
                                    </p:set>
                                    <p:animEffect transition="in" filter="wipe(down)">
                                      <p:cBhvr>
                                        <p:cTn id="20" dur="500"/>
                                        <p:tgtEl>
                                          <p:spTgt spid="102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5"/>
                                        </p:tgtEl>
                                        <p:attrNameLst>
                                          <p:attrName>ppt_x</p:attrName>
                                        </p:attrNameLst>
                                      </p:cBhvr>
                                      <p:tavLst>
                                        <p:tav tm="0">
                                          <p:val>
                                            <p:strVal val="ppt_x"/>
                                          </p:val>
                                        </p:tav>
                                        <p:tav tm="100000">
                                          <p:val>
                                            <p:strVal val="ppt_x"/>
                                          </p:val>
                                        </p:tav>
                                      </p:tavLst>
                                    </p:anim>
                                    <p:anim calcmode="lin" valueType="num">
                                      <p:cBhvr additive="base">
                                        <p:cTn id="33" dur="500"/>
                                        <p:tgtEl>
                                          <p:spTgt spid="5"/>
                                        </p:tgtEl>
                                        <p:attrNameLst>
                                          <p:attrName>ppt_y</p:attrName>
                                        </p:attrNameLst>
                                      </p:cBhvr>
                                      <p:tavLst>
                                        <p:tav tm="0">
                                          <p:val>
                                            <p:strVal val="ppt_y"/>
                                          </p:val>
                                        </p:tav>
                                        <p:tav tm="100000">
                                          <p:val>
                                            <p:strVal val="1+ppt_h/2"/>
                                          </p:val>
                                        </p:tav>
                                      </p:tavLst>
                                    </p:anim>
                                    <p:set>
                                      <p:cBhvr>
                                        <p:cTn id="34" dur="1" fill="hold">
                                          <p:stCondLst>
                                            <p:cond delay="499"/>
                                          </p:stCondLst>
                                        </p:cTn>
                                        <p:tgtEl>
                                          <p:spTgt spid="5"/>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down)">
                                      <p:cBhvr>
                                        <p:cTn id="38" dur="500"/>
                                        <p:tgtEl>
                                          <p:spTgt spid="3">
                                            <p:txEl>
                                              <p:pRg st="4" end="4"/>
                                            </p:txEl>
                                          </p:spTgt>
                                        </p:tgtEl>
                                      </p:cBhvr>
                                    </p:animEffect>
                                  </p:childTnLst>
                                </p:cTn>
                              </p:par>
                            </p:childTnLst>
                          </p:cTn>
                        </p:par>
                        <p:par>
                          <p:cTn id="39" fill="hold">
                            <p:stCondLst>
                              <p:cond delay="1000"/>
                            </p:stCondLst>
                            <p:childTnLst>
                              <p:par>
                                <p:cTn id="40" presetID="56" presetClass="path" presetSubtype="0" accel="50000" decel="50000" fill="hold" nodeType="afterEffect">
                                  <p:stCondLst>
                                    <p:cond delay="0"/>
                                  </p:stCondLst>
                                  <p:childTnLst>
                                    <p:animMotion origin="layout" path="M 1.94444E-6 -2.22222E-6 L -0.15521 0.19445 " pathEditMode="relative" rAng="0" ptsTypes="AA">
                                      <p:cBhvr>
                                        <p:cTn id="41" dur="2000" fill="hold"/>
                                        <p:tgtEl>
                                          <p:spTgt spid="9"/>
                                        </p:tgtEl>
                                        <p:attrNameLst>
                                          <p:attrName>ppt_x</p:attrName>
                                          <p:attrName>ppt_y</p:attrName>
                                        </p:attrNameLst>
                                      </p:cBhvr>
                                      <p:rCtr x="-7760" y="9722"/>
                                    </p:animMotion>
                                  </p:childTnLst>
                                </p:cTn>
                              </p:par>
                              <p:par>
                                <p:cTn id="42" presetID="8" presetClass="emph" presetSubtype="0" fill="hold" nodeType="withEffect">
                                  <p:stCondLst>
                                    <p:cond delay="0"/>
                                  </p:stCondLst>
                                  <p:childTnLst>
                                    <p:animRot by="-5400000">
                                      <p:cBhvr>
                                        <p:cTn id="43"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10450</TotalTime>
  <Words>1938</Words>
  <Application>Microsoft Office PowerPoint</Application>
  <PresentationFormat>On-screen Show (4:3)</PresentationFormat>
  <Paragraphs>143</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A New Era: The Tudor Dynasty</vt:lpstr>
      <vt:lpstr>Henry VII </vt:lpstr>
      <vt:lpstr>Slide 3</vt:lpstr>
      <vt:lpstr>The Heir &amp; The Spare</vt:lpstr>
      <vt:lpstr>How Henry VIII Changes the English Church</vt:lpstr>
      <vt:lpstr>But what’s the problem?</vt:lpstr>
      <vt:lpstr>So What Does Henry Need? </vt:lpstr>
      <vt:lpstr>Keep this in Mind: Henry VIII is 49 &amp; Looks A Bit Like This By This Point</vt:lpstr>
      <vt:lpstr>Then Henry Meets Katherine Howard</vt:lpstr>
      <vt:lpstr>So Thus Far We Have</vt:lpstr>
      <vt:lpstr>Survived!</vt:lpstr>
      <vt:lpstr>The Six Wives of Henry VIII</vt:lpstr>
      <vt:lpstr>Oh while we’re at it..</vt:lpstr>
      <vt:lpstr>Henry’s Heirs</vt:lpstr>
      <vt:lpstr>Henry’s Heirs</vt:lpstr>
      <vt:lpstr>Henry’s Heirs</vt:lpstr>
      <vt:lpstr>Elizabeth I: Gloriana</vt:lpstr>
      <vt:lpstr>Elizabeth I: Gloriana</vt:lpstr>
      <vt:lpstr>Elizabeth I: Gloriana</vt:lpstr>
      <vt:lpstr>Elizabeth I: Gloriana</vt:lpstr>
      <vt:lpstr>Elizabeth I: Gloriana</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the Plantagenets &amp; the Tudors</dc:title>
  <dc:creator>WCPSS</dc:creator>
  <cp:lastModifiedBy>Owner</cp:lastModifiedBy>
  <cp:revision>256</cp:revision>
  <dcterms:created xsi:type="dcterms:W3CDTF">2010-10-14T15:36:32Z</dcterms:created>
  <dcterms:modified xsi:type="dcterms:W3CDTF">2016-09-29T17:27:52Z</dcterms:modified>
</cp:coreProperties>
</file>