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89" r:id="rId4"/>
    <p:sldId id="290" r:id="rId5"/>
    <p:sldId id="291" r:id="rId6"/>
    <p:sldId id="292" r:id="rId7"/>
    <p:sldId id="282" r:id="rId8"/>
    <p:sldId id="283" r:id="rId9"/>
    <p:sldId id="293" r:id="rId10"/>
    <p:sldId id="259" r:id="rId11"/>
    <p:sldId id="261" r:id="rId12"/>
    <p:sldId id="260" r:id="rId13"/>
    <p:sldId id="287" r:id="rId14"/>
    <p:sldId id="262"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717" autoAdjust="0"/>
    <p:restoredTop sz="87500" autoAdjust="0"/>
  </p:normalViewPr>
  <p:slideViewPr>
    <p:cSldViewPr>
      <p:cViewPr>
        <p:scale>
          <a:sx n="50" d="100"/>
          <a:sy n="50" d="100"/>
        </p:scale>
        <p:origin x="-1500" y="-49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9FD96-CDF4-4CE4-AF05-03988B4EDF32}" type="datetimeFigureOut">
              <a:rPr lang="en-US" smtClean="0"/>
              <a:pPr/>
              <a:t>9/29/2016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22039B-12B1-484C-A761-797F75EF5AE5}" type="slidenum">
              <a:rPr lang="en-US" smtClean="0"/>
              <a:pPr/>
              <a:t>‹#›</a:t>
            </a:fld>
            <a:endParaRPr lang="en-US"/>
          </a:p>
        </p:txBody>
      </p:sp>
    </p:spTree>
    <p:extLst>
      <p:ext uri="{BB962C8B-B14F-4D97-AF65-F5344CB8AC3E}">
        <p14:creationId xmlns="" xmlns:p14="http://schemas.microsoft.com/office/powerpoint/2010/main" val="168169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2013 Rebecca Jones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1</a:t>
            </a:fld>
            <a:endParaRPr lang="en-US"/>
          </a:p>
        </p:txBody>
      </p:sp>
    </p:spTree>
    <p:extLst>
      <p:ext uri="{BB962C8B-B14F-4D97-AF65-F5344CB8AC3E}">
        <p14:creationId xmlns="" xmlns:p14="http://schemas.microsoft.com/office/powerpoint/2010/main" val="1714636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were at least 7 people who</a:t>
            </a:r>
            <a:r>
              <a:rPr lang="en-US" baseline="0" dirty="0" smtClean="0"/>
              <a:t> had a better claim than Henry Tudor to the throne of England. He tries to strengthen his claim by marrying Elizabeth, who would have been Edward’s heir after her two brothers. It also linked the two houses of York and Lancaster. Henry never felt completely secure in his claim to the throne, however, he had George’s son killed, as well as a young pretender in Ireland (who claimed to be one of the lost princes, Richard)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15</a:t>
            </a:fld>
            <a:endParaRPr lang="en-US"/>
          </a:p>
        </p:txBody>
      </p:sp>
    </p:spTree>
    <p:extLst>
      <p:ext uri="{BB962C8B-B14F-4D97-AF65-F5344CB8AC3E}">
        <p14:creationId xmlns="" xmlns:p14="http://schemas.microsoft.com/office/powerpoint/2010/main" val="344774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Gets the name War</a:t>
            </a:r>
            <a:r>
              <a:rPr lang="en-US" baseline="0" dirty="0" smtClean="0"/>
              <a:t> of the Roses because each House (family) decided to adopt a rose as their symbol. Supporters of the house of Lancaster would wear a red rose in their lapel and York supporters would wear a white. It was never called that until much later. Contemporarily, it was known as the cousin's war. Throughout the PowerPoint I put the correct color rose next to portraits of the people we are talking about so students can track each house.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2</a:t>
            </a:fld>
            <a:endParaRPr lang="en-US"/>
          </a:p>
        </p:txBody>
      </p:sp>
    </p:spTree>
    <p:extLst>
      <p:ext uri="{BB962C8B-B14F-4D97-AF65-F5344CB8AC3E}">
        <p14:creationId xmlns="" xmlns:p14="http://schemas.microsoft.com/office/powerpoint/2010/main" val="195774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Henry V dies</a:t>
            </a:r>
            <a:r>
              <a:rPr lang="en-US" baseline="0" dirty="0" smtClean="0"/>
              <a:t> of disease when his son, Henry VI, is just a boy. It is suggested that he inherited mental illness from his grandfather (Katherine's father, Charles, king of France). Margaret of Anjou is a French princess who turns out to be hated by the English. When Henry has his mental breakdown (he goes catatonic for almost a year) she tries to rule as regent. She comes into conflict with some of his main counselors, especially Richard of York.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7</a:t>
            </a:fld>
            <a:endParaRPr lang="en-US"/>
          </a:p>
        </p:txBody>
      </p:sp>
    </p:spTree>
    <p:extLst>
      <p:ext uri="{BB962C8B-B14F-4D97-AF65-F5344CB8AC3E}">
        <p14:creationId xmlns="" xmlns:p14="http://schemas.microsoft.com/office/powerpoint/2010/main" val="192749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Owen Tudor was a minor knight under Henry V</a:t>
            </a:r>
            <a:r>
              <a:rPr lang="en-US" baseline="0" dirty="0" smtClean="0"/>
              <a:t>. He was from Wales. When they marry (which was a big no no) she is essentially banished from court. Her Grandson will later overthrow the Plantagenet line   </a:t>
            </a:r>
          </a:p>
          <a:p>
            <a:endParaRPr lang="en-US" baseline="0" dirty="0" smtClean="0"/>
          </a:p>
          <a:p>
            <a:r>
              <a:rPr lang="en-US" baseline="0" dirty="0" smtClean="0"/>
              <a:t>Because Edmund marries Margaret Beaufort, their son lays claim to being a Lancaster, but it is a very distant connection.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8</a:t>
            </a:fld>
            <a:endParaRPr lang="en-US"/>
          </a:p>
        </p:txBody>
      </p:sp>
    </p:spTree>
    <p:extLst>
      <p:ext uri="{BB962C8B-B14F-4D97-AF65-F5344CB8AC3E}">
        <p14:creationId xmlns="" xmlns:p14="http://schemas.microsoft.com/office/powerpoint/2010/main" val="147257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Duke of</a:t>
            </a:r>
            <a:r>
              <a:rPr lang="en-US" baseline="0" dirty="0" smtClean="0"/>
              <a:t> York, Richard dies in a battle against the forces of Margret when Henry VI is catatonic. His son Edward takes up his banner and eventually marches into London and is crowned king under the reason that Henry is no longer fit to be king. They also claim that the son of Henry and Margaret is actually a bastard and therefore cannot inherit. Thereby, Edward is next in line. Henry VI is moved into the Tower of London to be kept "for safety" </a:t>
            </a:r>
          </a:p>
          <a:p>
            <a:endParaRPr lang="en-US" baseline="0" dirty="0" smtClean="0"/>
          </a:p>
          <a:p>
            <a:r>
              <a:rPr lang="en-US" baseline="0" dirty="0" smtClean="0"/>
              <a:t>Now this means there is a York on the throne. Lancasters still believe Henry VI is the rightful king. </a:t>
            </a:r>
          </a:p>
          <a:p>
            <a:endParaRPr lang="en-US" baseline="0" dirty="0" smtClean="0"/>
          </a:p>
          <a:p>
            <a:r>
              <a:rPr lang="en-US" baseline="0" dirty="0" smtClean="0"/>
              <a:t>Hs marriage to Elizabeth is also controversial. Many believed she tricked him into marriage and that her family is just trying to climb the social ladder. The </a:t>
            </a:r>
            <a:r>
              <a:rPr lang="en-US" baseline="0" dirty="0" err="1" smtClean="0"/>
              <a:t>Lancansters</a:t>
            </a:r>
            <a:r>
              <a:rPr lang="en-US" baseline="0" dirty="0" smtClean="0"/>
              <a:t> try to use her against Edward. Edward had also been supposedly betrothed to another woman when they married, which made him legally a bigamist. She also does not get along with Edward's younger brother Richard (Duke of </a:t>
            </a:r>
            <a:r>
              <a:rPr lang="en-US" sz="1200" b="1" kern="1200" dirty="0" smtClean="0">
                <a:solidFill>
                  <a:schemeClr val="tx1"/>
                </a:solidFill>
                <a:latin typeface="+mn-lt"/>
                <a:ea typeface="+mn-ea"/>
                <a:cs typeface="+mn-cs"/>
              </a:rPr>
              <a:t>Gloucester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Gl-ow-ster</a:t>
            </a:r>
            <a:r>
              <a:rPr lang="en-US" sz="1200" b="1" kern="1200" baseline="0" dirty="0" smtClean="0">
                <a:solidFill>
                  <a:schemeClr val="tx1"/>
                </a:solidFill>
                <a:latin typeface="+mn-lt"/>
                <a:ea typeface="+mn-ea"/>
                <a:cs typeface="+mn-cs"/>
              </a:rPr>
              <a:t>]</a:t>
            </a:r>
            <a:r>
              <a:rPr lang="en-US" baseline="0" dirty="0" smtClean="0"/>
              <a:t> later Richard III) who was very loyal to him. </a:t>
            </a:r>
          </a:p>
          <a:p>
            <a:endParaRPr lang="en-US" baseline="0" dirty="0" smtClean="0"/>
          </a:p>
          <a:p>
            <a:r>
              <a:rPr lang="en-US" baseline="0" dirty="0" smtClean="0"/>
              <a:t>Elizabeth and Edward had 10 children together, but I only mention these three because they are the children who play important roles.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10</a:t>
            </a:fld>
            <a:endParaRPr lang="en-US"/>
          </a:p>
        </p:txBody>
      </p:sp>
    </p:spTree>
    <p:extLst>
      <p:ext uri="{BB962C8B-B14F-4D97-AF65-F5344CB8AC3E}">
        <p14:creationId xmlns="" xmlns:p14="http://schemas.microsoft.com/office/powerpoint/2010/main" val="1001089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Edwards reign there are several rebellions: Margaret of Anjou</a:t>
            </a:r>
            <a:r>
              <a:rPr lang="en-US" baseline="0" dirty="0" smtClean="0"/>
              <a:t> tries to get her son on the throne (and he is killed), Henry VI gets a following and after an attempted uprising, he is mysteriously killed in the tower (some say by Richard III), Edwards brother George also attempts a rebellion, and is arrested and executed. So the story goes, he was allowed to choose his own manner of execution and was drowned in a giant vat of wine (again, Shakespeare blames Richard III)  </a:t>
            </a:r>
          </a:p>
          <a:p>
            <a:endParaRPr lang="en-US" baseline="0" dirty="0" smtClean="0"/>
          </a:p>
          <a:p>
            <a:r>
              <a:rPr lang="en-US" baseline="0" dirty="0" smtClean="0"/>
              <a:t>Edward IV dies of overindulgence (ate too much food, drank too much, messed around too much) </a:t>
            </a:r>
          </a:p>
          <a:p>
            <a:endParaRPr lang="en-US" dirty="0" smtClean="0"/>
          </a:p>
          <a:p>
            <a:r>
              <a:rPr lang="en-US" dirty="0" smtClean="0"/>
              <a:t>There some</a:t>
            </a:r>
            <a:r>
              <a:rPr lang="en-US" baseline="0" dirty="0" smtClean="0"/>
              <a:t> controversy surrounding Richard as protectorate as well: Elizabeth wanted her brother Anthony to take control but Richard essentially met them on the road to London and had Anthony arrested and brought young Edward back to London. Elizabeth and the other children hid in sanctuary.</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11</a:t>
            </a:fld>
            <a:endParaRPr lang="en-US"/>
          </a:p>
        </p:txBody>
      </p:sp>
    </p:spTree>
    <p:extLst>
      <p:ext uri="{BB962C8B-B14F-4D97-AF65-F5344CB8AC3E}">
        <p14:creationId xmlns="" xmlns:p14="http://schemas.microsoft.com/office/powerpoint/2010/main" val="140451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Richard's arguments: the Tower is the safest place in London for</a:t>
            </a:r>
            <a:r>
              <a:rPr lang="en-US" baseline="0" dirty="0" smtClean="0"/>
              <a:t> the princes. He also wants to keep them away from Elizabeth's family. </a:t>
            </a:r>
          </a:p>
          <a:p>
            <a:r>
              <a:rPr lang="en-US" baseline="0" dirty="0" smtClean="0"/>
              <a:t> </a:t>
            </a:r>
          </a:p>
          <a:p>
            <a:r>
              <a:rPr lang="en-US" baseline="0" dirty="0" smtClean="0"/>
              <a:t>For a while the princes were seen playing in the tower greens, however, they eventually went missing. The mystery is never satisfactorily resolved. </a:t>
            </a:r>
          </a:p>
          <a:p>
            <a:endParaRPr lang="en-US" baseline="0" dirty="0" smtClean="0"/>
          </a:p>
          <a:p>
            <a:r>
              <a:rPr lang="en-US" baseline="0" dirty="0" smtClean="0"/>
              <a:t>Richard crowns himself king after a rumor that his older brother Edward had been a bastard, and therefore not in the line of Richard of York, making his sons illegitimate. Even if Edward was legitimate, his children would be illegitimate if it was true that he had been betrothed already. </a:t>
            </a:r>
          </a:p>
          <a:p>
            <a:endParaRPr lang="en-US" dirty="0" smtClean="0"/>
          </a:p>
          <a:p>
            <a:r>
              <a:rPr lang="en-US" dirty="0" smtClean="0"/>
              <a:t>Controversy over whether or not Richard</a:t>
            </a:r>
            <a:r>
              <a:rPr lang="en-US" baseline="0" dirty="0" smtClean="0"/>
              <a:t> was really a bad guy or if that was Tudor propaganda that came later—most famously by Shakespeare. New revisionist history tries to portray Richard III in a better light. Regardless, there were some pretty mysterious circumstances surrounding the Princes in the Tower </a:t>
            </a:r>
          </a:p>
        </p:txBody>
      </p:sp>
      <p:sp>
        <p:nvSpPr>
          <p:cNvPr id="4" name="Slide Number Placeholder 3"/>
          <p:cNvSpPr>
            <a:spLocks noGrp="1"/>
          </p:cNvSpPr>
          <p:nvPr>
            <p:ph type="sldNum" sz="quarter" idx="10"/>
          </p:nvPr>
        </p:nvSpPr>
        <p:spPr/>
        <p:txBody>
          <a:bodyPr/>
          <a:lstStyle/>
          <a:p>
            <a:fld id="{5522039B-12B1-484C-A761-797F75EF5AE5}" type="slidenum">
              <a:rPr lang="en-US" smtClean="0"/>
              <a:pPr/>
              <a:t>12</a:t>
            </a:fld>
            <a:endParaRPr lang="en-US"/>
          </a:p>
        </p:txBody>
      </p:sp>
    </p:spTree>
    <p:extLst>
      <p:ext uri="{BB962C8B-B14F-4D97-AF65-F5344CB8AC3E}">
        <p14:creationId xmlns="" xmlns:p14="http://schemas.microsoft.com/office/powerpoint/2010/main" val="187266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2013:</a:t>
            </a:r>
            <a:r>
              <a:rPr lang="en-US" baseline="0" dirty="0" smtClean="0"/>
              <a:t> found the body of Richard III in a parking lot in northern England. DNA testing of one of his descendants proved it was him. Damage on the body consistent with contemporary reports of the Battle of Bosworth; also proved he did have a slight hunchback (thought to be a Shakespeare invention) due to scoliosis. </a:t>
            </a:r>
          </a:p>
          <a:p>
            <a:endParaRPr lang="en-US" baseline="0" dirty="0" smtClean="0"/>
          </a:p>
          <a:p>
            <a:r>
              <a:rPr lang="en-US" baseline="0" dirty="0" smtClean="0"/>
              <a:t>They did a facial reconstruction based on the skull and he looked very similar to portraits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13</a:t>
            </a:fld>
            <a:endParaRPr lang="en-US"/>
          </a:p>
        </p:txBody>
      </p:sp>
    </p:spTree>
    <p:extLst>
      <p:ext uri="{BB962C8B-B14F-4D97-AF65-F5344CB8AC3E}">
        <p14:creationId xmlns="" xmlns:p14="http://schemas.microsoft.com/office/powerpoint/2010/main" val="2130794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a:t>
            </a:r>
            <a:r>
              <a:rPr lang="en-US" baseline="0" dirty="0" smtClean="0"/>
              <a:t>e is dead except for </a:t>
            </a:r>
            <a:r>
              <a:rPr lang="en-US" dirty="0" smtClean="0"/>
              <a:t>Richard III, and Henry</a:t>
            </a:r>
            <a:r>
              <a:rPr lang="en-US" baseline="0" dirty="0" smtClean="0"/>
              <a:t> Tudor (grandson of Katherine Valois, claims Lancaster heritage through his mother Margaret) and Elizabeth (daughter of Edward IV) </a:t>
            </a:r>
          </a:p>
          <a:p>
            <a:r>
              <a:rPr lang="en-US" baseline="0" dirty="0" smtClean="0"/>
              <a:t>Henry was raised in France by his uncle Jasper Tudor, sensing weakness from Richard III, sails back to England and fights Richard at the Battle of Bosworth Field.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14</a:t>
            </a:fld>
            <a:endParaRPr lang="en-US"/>
          </a:p>
        </p:txBody>
      </p:sp>
    </p:spTree>
    <p:extLst>
      <p:ext uri="{BB962C8B-B14F-4D97-AF65-F5344CB8AC3E}">
        <p14:creationId xmlns="" xmlns:p14="http://schemas.microsoft.com/office/powerpoint/2010/main" val="66026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F3C266-63EE-4273-88D8-6BF602CC2C1F}" type="datetimeFigureOut">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3C266-63EE-4273-88D8-6BF602CC2C1F}" type="datetimeFigureOut">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3C266-63EE-4273-88D8-6BF602CC2C1F}" type="datetimeFigureOut">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3C266-63EE-4273-88D8-6BF602CC2C1F}" type="datetimeFigureOut">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3C266-63EE-4273-88D8-6BF602CC2C1F}" type="datetimeFigureOut">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F3C266-63EE-4273-88D8-6BF602CC2C1F}" type="datetimeFigureOut">
              <a:rPr lang="en-US" smtClean="0"/>
              <a:pPr/>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3C266-63EE-4273-88D8-6BF602CC2C1F}" type="datetimeFigureOut">
              <a:rPr lang="en-US" smtClean="0"/>
              <a:pPr/>
              <a:t>9/29/2016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3C266-63EE-4273-88D8-6BF602CC2C1F}" type="datetimeFigureOut">
              <a:rPr lang="en-US" smtClean="0"/>
              <a:pPr/>
              <a:t>9/29/2016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3C266-63EE-4273-88D8-6BF602CC2C1F}" type="datetimeFigureOut">
              <a:rPr lang="en-US" smtClean="0"/>
              <a:pPr/>
              <a:t>9/29/2016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3C266-63EE-4273-88D8-6BF602CC2C1F}" type="datetimeFigureOut">
              <a:rPr lang="en-US" smtClean="0"/>
              <a:pPr/>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3C266-63EE-4273-88D8-6BF602CC2C1F}" type="datetimeFigureOut">
              <a:rPr lang="en-US" smtClean="0"/>
              <a:pPr/>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3C266-63EE-4273-88D8-6BF602CC2C1F}" type="datetimeFigureOut">
              <a:rPr lang="en-US" smtClean="0"/>
              <a:pPr/>
              <a:t>9/29/2016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ECEDF-ADA8-4889-B7FB-F0AE6EC2387D}" type="slidenum">
              <a:rPr lang="en-US" smtClean="0"/>
              <a:pPr/>
              <a:t>‹#›</a:t>
            </a:fld>
            <a:endParaRPr lang="en-US"/>
          </a:p>
        </p:txBody>
      </p:sp>
    </p:spTree>
    <p:extLst>
      <p:ext uri="{BB962C8B-B14F-4D97-AF65-F5344CB8AC3E}">
        <p14:creationId xmlns=""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hyperlink" Target="07%20The%20Traitor's%20Gate,%20Murder%20of%20the%20Child%20Princes.wm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Richard%20III%20_%20David%20Mitchell's%20Soapbox.mp4" TargetMode="External"/><Relationship Id="rId7"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8.png"/><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file:///\\upload.wikimedia.org\wikipedia\commons\9\95\Catherine_of_France.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solidFill>
                  <a:schemeClr val="bg1"/>
                </a:solidFill>
              </a:rPr>
              <a:t>A Game of Thrones: </a:t>
            </a:r>
            <a:br>
              <a:rPr lang="en-US" dirty="0" smtClean="0">
                <a:solidFill>
                  <a:schemeClr val="bg1"/>
                </a:solidFill>
              </a:rPr>
            </a:br>
            <a:r>
              <a:rPr lang="en-US" dirty="0" smtClean="0">
                <a:solidFill>
                  <a:schemeClr val="bg1"/>
                </a:solidFill>
              </a:rPr>
              <a:t>The Wars of the Roses</a:t>
            </a:r>
            <a:endParaRPr lang="en-US" dirty="0">
              <a:solidFill>
                <a:schemeClr val="bg1"/>
              </a:solidFill>
            </a:endParaRPr>
          </a:p>
        </p:txBody>
      </p:sp>
      <p:sp>
        <p:nvSpPr>
          <p:cNvPr id="3" name="Subtitle 2"/>
          <p:cNvSpPr>
            <a:spLocks noGrp="1"/>
          </p:cNvSpPr>
          <p:nvPr>
            <p:ph type="subTitle" idx="1"/>
          </p:nvPr>
        </p:nvSpPr>
        <p:spPr>
          <a:xfrm>
            <a:off x="838200" y="5334000"/>
            <a:ext cx="7315200" cy="1295400"/>
          </a:xfrm>
        </p:spPr>
        <p:txBody>
          <a:bodyPr>
            <a:normAutofit fontScale="92500" lnSpcReduction="20000"/>
          </a:bodyPr>
          <a:lstStyle/>
          <a:p>
            <a:r>
              <a:rPr lang="en-US" dirty="0" smtClean="0">
                <a:solidFill>
                  <a:schemeClr val="bg1"/>
                </a:solidFill>
              </a:rPr>
              <a:t>Or: A long and complicated stint in British History when everyone was named either Edward, Richard, Henry, and Elizabeth. </a:t>
            </a:r>
            <a:endParaRPr lang="en-US" dirty="0">
              <a:solidFill>
                <a:schemeClr val="bg1"/>
              </a:solidFill>
            </a:endParaRPr>
          </a:p>
        </p:txBody>
      </p:sp>
      <p:pic>
        <p:nvPicPr>
          <p:cNvPr id="11266" name="Picture 2" descr="http://www.cartoonstock.com/lowres/mly0371l.jpg"/>
          <p:cNvPicPr>
            <a:picLocks noChangeAspect="1" noChangeArrowheads="1"/>
          </p:cNvPicPr>
          <p:nvPr/>
        </p:nvPicPr>
        <p:blipFill>
          <a:blip r:embed="rId3" cstate="email"/>
          <a:srcRect/>
          <a:stretch>
            <a:fillRect/>
          </a:stretch>
        </p:blipFill>
        <p:spPr bwMode="auto">
          <a:xfrm>
            <a:off x="2590800" y="1828800"/>
            <a:ext cx="3641766" cy="3505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upload.wikimedia.org/wikipedia/commons/0/07/Edward_IV_Plantagenet.jpg"/>
          <p:cNvPicPr>
            <a:picLocks noChangeAspect="1" noChangeArrowheads="1"/>
          </p:cNvPicPr>
          <p:nvPr/>
        </p:nvPicPr>
        <p:blipFill>
          <a:blip r:embed="rId3" cstate="email"/>
          <a:srcRect/>
          <a:stretch>
            <a:fillRect/>
          </a:stretch>
        </p:blipFill>
        <p:spPr bwMode="auto">
          <a:xfrm>
            <a:off x="6697364" y="0"/>
            <a:ext cx="2446636" cy="3565525"/>
          </a:xfrm>
          <a:prstGeom prst="rect">
            <a:avLst/>
          </a:prstGeom>
          <a:noFill/>
          <a:scene3d>
            <a:camera prst="orthographicFront">
              <a:rot lat="0" lon="10799999" rev="0"/>
            </a:camera>
            <a:lightRig rig="threePt" dir="t"/>
          </a:scene3d>
        </p:spPr>
      </p:pic>
      <p:sp>
        <p:nvSpPr>
          <p:cNvPr id="2" name="Title 1"/>
          <p:cNvSpPr>
            <a:spLocks noGrp="1"/>
          </p:cNvSpPr>
          <p:nvPr>
            <p:ph type="title"/>
          </p:nvPr>
        </p:nvSpPr>
        <p:spPr/>
        <p:txBody>
          <a:bodyPr/>
          <a:lstStyle/>
          <a:p>
            <a:r>
              <a:rPr lang="en-US" dirty="0" smtClean="0">
                <a:solidFill>
                  <a:schemeClr val="bg1"/>
                </a:solidFill>
              </a:rPr>
              <a:t>Edward IV</a:t>
            </a:r>
            <a:endParaRPr lang="en-US" dirty="0">
              <a:solidFill>
                <a:schemeClr val="bg1"/>
              </a:solidFill>
            </a:endParaRPr>
          </a:p>
        </p:txBody>
      </p:sp>
      <p:sp>
        <p:nvSpPr>
          <p:cNvPr id="3" name="Content Placeholder 2"/>
          <p:cNvSpPr>
            <a:spLocks noGrp="1"/>
          </p:cNvSpPr>
          <p:nvPr>
            <p:ph idx="1"/>
          </p:nvPr>
        </p:nvSpPr>
        <p:spPr>
          <a:xfrm>
            <a:off x="304800" y="1676400"/>
            <a:ext cx="6477000" cy="2895600"/>
          </a:xfrm>
        </p:spPr>
        <p:txBody>
          <a:bodyPr>
            <a:normAutofit/>
          </a:bodyPr>
          <a:lstStyle/>
          <a:p>
            <a:r>
              <a:rPr lang="en-US" sz="3300" dirty="0" smtClean="0">
                <a:solidFill>
                  <a:schemeClr val="bg1"/>
                </a:solidFill>
              </a:rPr>
              <a:t>Richard dies in battle, his son Edward takes control</a:t>
            </a:r>
          </a:p>
          <a:p>
            <a:pPr lvl="1"/>
            <a:r>
              <a:rPr lang="en-US" sz="3300" dirty="0" smtClean="0">
                <a:solidFill>
                  <a:schemeClr val="bg1"/>
                </a:solidFill>
              </a:rPr>
              <a:t>Henry overthrown </a:t>
            </a:r>
          </a:p>
          <a:p>
            <a:pPr lvl="1"/>
            <a:r>
              <a:rPr lang="en-US" sz="3300" dirty="0" smtClean="0">
                <a:solidFill>
                  <a:schemeClr val="bg1"/>
                </a:solidFill>
              </a:rPr>
              <a:t>Edward becomes King</a:t>
            </a:r>
          </a:p>
          <a:p>
            <a:pPr>
              <a:buNone/>
            </a:pPr>
            <a:endParaRPr lang="en-US" dirty="0" smtClean="0">
              <a:solidFill>
                <a:schemeClr val="bg1"/>
              </a:solidFill>
            </a:endParaRPr>
          </a:p>
        </p:txBody>
      </p:sp>
      <p:pic>
        <p:nvPicPr>
          <p:cNvPr id="5" name="Picture 2" descr="http://web.uvic.ca/~mbest1/engl366b/images/Monarchs2.GIF"/>
          <p:cNvPicPr>
            <a:picLocks noChangeAspect="1" noChangeArrowheads="1"/>
          </p:cNvPicPr>
          <p:nvPr/>
        </p:nvPicPr>
        <p:blipFill>
          <a:blip r:embed="rId4" cstate="print"/>
          <a:srcRect/>
          <a:stretch>
            <a:fillRect/>
          </a:stretch>
        </p:blipFill>
        <p:spPr bwMode="auto">
          <a:xfrm>
            <a:off x="4234744" y="4191000"/>
            <a:ext cx="4909255" cy="2667000"/>
          </a:xfrm>
          <a:prstGeom prst="rect">
            <a:avLst/>
          </a:prstGeom>
          <a:noFill/>
        </p:spPr>
      </p:pic>
      <p:sp>
        <p:nvSpPr>
          <p:cNvPr id="6" name="Right Arrow 5"/>
          <p:cNvSpPr/>
          <p:nvPr/>
        </p:nvSpPr>
        <p:spPr>
          <a:xfrm rot="7094990">
            <a:off x="6930442" y="5264427"/>
            <a:ext cx="554003" cy="322702"/>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768999">
            <a:off x="5676591" y="1243247"/>
            <a:ext cx="1103175" cy="290773"/>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4267200"/>
            <a:ext cx="4267200" cy="2554545"/>
          </a:xfrm>
          <a:prstGeom prst="rect">
            <a:avLst/>
          </a:prstGeom>
        </p:spPr>
        <p:txBody>
          <a:bodyPr wrap="square">
            <a:spAutoFit/>
          </a:bodyPr>
          <a:lstStyle/>
          <a:p>
            <a:pPr>
              <a:buFont typeface="Arial" pitchFamily="34" charset="0"/>
              <a:buChar char="•"/>
            </a:pPr>
            <a:r>
              <a:rPr lang="en-US" sz="3200" dirty="0" smtClean="0">
                <a:solidFill>
                  <a:schemeClr val="bg1"/>
                </a:solidFill>
              </a:rPr>
              <a:t>Married to Elizabeth Woodville</a:t>
            </a:r>
          </a:p>
          <a:p>
            <a:pPr lvl="1">
              <a:buFont typeface="Arial" pitchFamily="34" charset="0"/>
              <a:buChar char="•"/>
            </a:pPr>
            <a:r>
              <a:rPr lang="en-US" sz="3200" dirty="0" smtClean="0">
                <a:solidFill>
                  <a:schemeClr val="bg1"/>
                </a:solidFill>
              </a:rPr>
              <a:t>Eldest children: Elizabeth, Edward, &amp; Richard</a:t>
            </a:r>
          </a:p>
        </p:txBody>
      </p:sp>
      <p:pic>
        <p:nvPicPr>
          <p:cNvPr id="9" name="Picture 6" descr="http://upload.wikimedia.org/wikipedia/commons/thumb/0/0a/Yorkshire_rose.svg/200px-Yorkshire_rose.svg.png"/>
          <p:cNvPicPr>
            <a:picLocks noChangeAspect="1" noChangeArrowheads="1"/>
          </p:cNvPicPr>
          <p:nvPr/>
        </p:nvPicPr>
        <p:blipFill>
          <a:blip r:embed="rId5" cstate="email"/>
          <a:srcRect/>
          <a:stretch>
            <a:fillRect/>
          </a:stretch>
        </p:blipFill>
        <p:spPr bwMode="auto">
          <a:xfrm>
            <a:off x="8026932" y="2819400"/>
            <a:ext cx="1117068" cy="1066800"/>
          </a:xfrm>
          <a:prstGeom prst="rect">
            <a:avLst/>
          </a:prstGeom>
          <a:noFill/>
        </p:spPr>
      </p:pic>
      <p:pic>
        <p:nvPicPr>
          <p:cNvPr id="10" name="Picture 6" descr="http://upload.wikimedia.org/wikipedia/commons/thumb/0/0a/Yorkshire_rose.svg/200px-Yorkshire_rose.svg.png"/>
          <p:cNvPicPr>
            <a:picLocks noChangeAspect="1" noChangeArrowheads="1"/>
          </p:cNvPicPr>
          <p:nvPr/>
        </p:nvPicPr>
        <p:blipFill>
          <a:blip r:embed="rId6" cstate="email"/>
          <a:srcRect/>
          <a:stretch>
            <a:fillRect/>
          </a:stretch>
        </p:blipFill>
        <p:spPr bwMode="auto">
          <a:xfrm>
            <a:off x="304800" y="5638800"/>
            <a:ext cx="478743" cy="45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16386"/>
                                        </p:tgtEl>
                                        <p:attrNameLst>
                                          <p:attrName>style.visibility</p:attrName>
                                        </p:attrNameLst>
                                      </p:cBhvr>
                                      <p:to>
                                        <p:strVal val="visible"/>
                                      </p:to>
                                    </p:set>
                                    <p:animEffect transition="in" filter="blinds(horizontal)">
                                      <p:cBhvr>
                                        <p:cTn id="20" dur="500"/>
                                        <p:tgtEl>
                                          <p:spTgt spid="16386"/>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Edward IV</a:t>
            </a:r>
            <a:endParaRPr lang="en-US" dirty="0">
              <a:solidFill>
                <a:schemeClr val="bg1"/>
              </a:solidFill>
            </a:endParaRPr>
          </a:p>
        </p:txBody>
      </p:sp>
      <p:sp>
        <p:nvSpPr>
          <p:cNvPr id="3" name="Content Placeholder 2"/>
          <p:cNvSpPr>
            <a:spLocks noGrp="1"/>
          </p:cNvSpPr>
          <p:nvPr>
            <p:ph idx="1"/>
          </p:nvPr>
        </p:nvSpPr>
        <p:spPr>
          <a:xfrm>
            <a:off x="304800" y="1676400"/>
            <a:ext cx="8229600" cy="4525963"/>
          </a:xfrm>
        </p:spPr>
        <p:txBody>
          <a:bodyPr/>
          <a:lstStyle/>
          <a:p>
            <a:r>
              <a:rPr lang="en-US" dirty="0" smtClean="0">
                <a:solidFill>
                  <a:schemeClr val="bg1"/>
                </a:solidFill>
              </a:rPr>
              <a:t>Rebellion in reign, but regains throne</a:t>
            </a:r>
          </a:p>
          <a:p>
            <a:r>
              <a:rPr lang="en-US" dirty="0" smtClean="0">
                <a:solidFill>
                  <a:schemeClr val="bg1"/>
                </a:solidFill>
              </a:rPr>
              <a:t>Reigns a total of 20 years, until death</a:t>
            </a:r>
          </a:p>
          <a:p>
            <a:r>
              <a:rPr lang="en-US" dirty="0" smtClean="0">
                <a:solidFill>
                  <a:schemeClr val="bg1"/>
                </a:solidFill>
              </a:rPr>
              <a:t>Leaves 12 year old son king Edward V, with Edward IV’s brother Richard as protectorate </a:t>
            </a:r>
          </a:p>
        </p:txBody>
      </p:sp>
      <p:pic>
        <p:nvPicPr>
          <p:cNvPr id="5" name="Picture 2" descr="http://web.uvic.ca/~mbest1/engl366b/images/Monarchs2.GIF"/>
          <p:cNvPicPr>
            <a:picLocks noChangeAspect="1" noChangeArrowheads="1"/>
          </p:cNvPicPr>
          <p:nvPr/>
        </p:nvPicPr>
        <p:blipFill>
          <a:blip r:embed="rId3" cstate="print"/>
          <a:srcRect/>
          <a:stretch>
            <a:fillRect/>
          </a:stretch>
        </p:blipFill>
        <p:spPr bwMode="auto">
          <a:xfrm>
            <a:off x="3813952" y="3962400"/>
            <a:ext cx="5330048" cy="2895600"/>
          </a:xfrm>
          <a:prstGeom prst="rect">
            <a:avLst/>
          </a:prstGeom>
          <a:noFill/>
        </p:spPr>
      </p:pic>
      <p:pic>
        <p:nvPicPr>
          <p:cNvPr id="2050" name="Picture 2"/>
          <p:cNvPicPr>
            <a:picLocks noChangeAspect="1" noChangeArrowheads="1"/>
          </p:cNvPicPr>
          <p:nvPr/>
        </p:nvPicPr>
        <p:blipFill>
          <a:blip r:embed="rId4" cstate="email"/>
          <a:srcRect/>
          <a:stretch>
            <a:fillRect/>
          </a:stretch>
        </p:blipFill>
        <p:spPr bwMode="auto">
          <a:xfrm>
            <a:off x="0" y="3775753"/>
            <a:ext cx="2438400" cy="3082247"/>
          </a:xfrm>
          <a:prstGeom prst="rect">
            <a:avLst/>
          </a:prstGeom>
          <a:noFill/>
          <a:ln w="9525">
            <a:noFill/>
            <a:miter lim="800000"/>
            <a:headEnd/>
            <a:tailEnd/>
          </a:ln>
        </p:spPr>
      </p:pic>
      <p:pic>
        <p:nvPicPr>
          <p:cNvPr id="18434" name="Picture 2" descr="http://upload.wikimedia.org/wikipedia/commons/f/f3/King_Edward_V_from_NPG.jpg"/>
          <p:cNvPicPr>
            <a:picLocks noChangeAspect="1" noChangeArrowheads="1"/>
          </p:cNvPicPr>
          <p:nvPr/>
        </p:nvPicPr>
        <p:blipFill>
          <a:blip r:embed="rId5" cstate="email"/>
          <a:srcRect/>
          <a:stretch>
            <a:fillRect/>
          </a:stretch>
        </p:blipFill>
        <p:spPr bwMode="auto">
          <a:xfrm>
            <a:off x="7086600" y="228600"/>
            <a:ext cx="2057400" cy="2637992"/>
          </a:xfrm>
          <a:prstGeom prst="rect">
            <a:avLst/>
          </a:prstGeom>
          <a:noFill/>
        </p:spPr>
      </p:pic>
      <p:cxnSp>
        <p:nvCxnSpPr>
          <p:cNvPr id="7" name="Straight Connector 6"/>
          <p:cNvCxnSpPr/>
          <p:nvPr/>
        </p:nvCxnSpPr>
        <p:spPr>
          <a:xfrm rot="5400000">
            <a:off x="6667500" y="5676900"/>
            <a:ext cx="381000" cy="304800"/>
          </a:xfrm>
          <a:prstGeom prst="line">
            <a:avLst/>
          </a:prstGeom>
          <a:ln w="16192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16200000" flipH="1">
            <a:off x="6705600" y="5638800"/>
            <a:ext cx="381000" cy="381000"/>
          </a:xfrm>
          <a:prstGeom prst="line">
            <a:avLst/>
          </a:prstGeom>
          <a:ln w="161925"/>
        </p:spPr>
        <p:style>
          <a:lnRef idx="3">
            <a:schemeClr val="dk1"/>
          </a:lnRef>
          <a:fillRef idx="0">
            <a:schemeClr val="dk1"/>
          </a:fillRef>
          <a:effectRef idx="2">
            <a:schemeClr val="dk1"/>
          </a:effectRef>
          <a:fontRef idx="minor">
            <a:schemeClr val="tx1"/>
          </a:fontRef>
        </p:style>
      </p:cxnSp>
      <p:sp>
        <p:nvSpPr>
          <p:cNvPr id="11" name="Right Arrow 10"/>
          <p:cNvSpPr/>
          <p:nvPr/>
        </p:nvSpPr>
        <p:spPr>
          <a:xfrm rot="18851489">
            <a:off x="6696381" y="2456116"/>
            <a:ext cx="823131" cy="322063"/>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8755627">
            <a:off x="2174289" y="4426750"/>
            <a:ext cx="2300409" cy="322063"/>
          </a:xfrm>
          <a:prstGeom prst="rightArrow">
            <a:avLst/>
          </a:prstGeom>
          <a:solidFill>
            <a:schemeClr val="accent4">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8851489">
            <a:off x="6906006" y="6206873"/>
            <a:ext cx="445337" cy="322063"/>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4274618">
            <a:off x="8382167" y="5204070"/>
            <a:ext cx="652843" cy="322063"/>
          </a:xfrm>
          <a:prstGeom prst="rightArrow">
            <a:avLst/>
          </a:prstGeom>
          <a:solidFill>
            <a:schemeClr val="accent4">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descr="http://upload.wikimedia.org/wikipedia/commons/thumb/0/0a/Yorkshire_rose.svg/200px-Yorkshire_rose.svg.png"/>
          <p:cNvPicPr>
            <a:picLocks noChangeAspect="1" noChangeArrowheads="1"/>
          </p:cNvPicPr>
          <p:nvPr/>
        </p:nvPicPr>
        <p:blipFill>
          <a:blip r:embed="rId6" cstate="email"/>
          <a:srcRect/>
          <a:stretch>
            <a:fillRect/>
          </a:stretch>
        </p:blipFill>
        <p:spPr bwMode="auto">
          <a:xfrm>
            <a:off x="7877324" y="2514600"/>
            <a:ext cx="1266676" cy="1209675"/>
          </a:xfrm>
          <a:prstGeom prst="rect">
            <a:avLst/>
          </a:prstGeom>
          <a:noFill/>
        </p:spPr>
      </p:pic>
      <p:pic>
        <p:nvPicPr>
          <p:cNvPr id="16" name="Picture 6" descr="http://upload.wikimedia.org/wikipedia/commons/thumb/0/0a/Yorkshire_rose.svg/200px-Yorkshire_rose.svg.png"/>
          <p:cNvPicPr>
            <a:picLocks noChangeAspect="1" noChangeArrowheads="1"/>
          </p:cNvPicPr>
          <p:nvPr/>
        </p:nvPicPr>
        <p:blipFill>
          <a:blip r:embed="rId7" cstate="email"/>
          <a:srcRect/>
          <a:stretch>
            <a:fillRect/>
          </a:stretch>
        </p:blipFill>
        <p:spPr bwMode="auto">
          <a:xfrm>
            <a:off x="2133600" y="5791200"/>
            <a:ext cx="1117068" cy="1066800"/>
          </a:xfrm>
          <a:prstGeom prst="rect">
            <a:avLst/>
          </a:prstGeom>
          <a:noFill/>
        </p:spPr>
      </p:pic>
      <p:cxnSp>
        <p:nvCxnSpPr>
          <p:cNvPr id="17" name="Straight Connector 16"/>
          <p:cNvCxnSpPr/>
          <p:nvPr/>
        </p:nvCxnSpPr>
        <p:spPr>
          <a:xfrm rot="5400000">
            <a:off x="7505700" y="5600700"/>
            <a:ext cx="381000" cy="304800"/>
          </a:xfrm>
          <a:prstGeom prst="line">
            <a:avLst/>
          </a:prstGeom>
          <a:ln w="161925"/>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rot="16200000" flipH="1">
            <a:off x="7543800" y="5562600"/>
            <a:ext cx="381000" cy="381000"/>
          </a:xfrm>
          <a:prstGeom prst="line">
            <a:avLst/>
          </a:prstGeom>
          <a:ln w="161925"/>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rot="5400000">
            <a:off x="5676900" y="5600700"/>
            <a:ext cx="381000" cy="304800"/>
          </a:xfrm>
          <a:prstGeom prst="line">
            <a:avLst/>
          </a:prstGeom>
          <a:ln w="161925"/>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rot="16200000" flipH="1">
            <a:off x="5715000" y="5562600"/>
            <a:ext cx="381000" cy="381000"/>
          </a:xfrm>
          <a:prstGeom prst="line">
            <a:avLst/>
          </a:prstGeom>
          <a:ln w="161925"/>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rot="5400000">
            <a:off x="5676900" y="5905500"/>
            <a:ext cx="381000" cy="304800"/>
          </a:xfrm>
          <a:prstGeom prst="line">
            <a:avLst/>
          </a:prstGeom>
          <a:ln w="161925"/>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rot="16200000" flipH="1">
            <a:off x="5715000" y="5867400"/>
            <a:ext cx="381000" cy="381000"/>
          </a:xfrm>
          <a:prstGeom prst="line">
            <a:avLst/>
          </a:prstGeom>
          <a:ln w="161925"/>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down)">
                                      <p:cBhvr>
                                        <p:cTn id="39" dur="500"/>
                                        <p:tgtEl>
                                          <p:spTgt spid="3">
                                            <p:txEl>
                                              <p:pRg st="1" end="1"/>
                                            </p:txEl>
                                          </p:spTgt>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1000"/>
                            </p:stCondLst>
                            <p:childTnLst>
                              <p:par>
                                <p:cTn id="45" presetID="22" presetClass="entr" presetSubtype="1"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wipe(down)">
                                      <p:cBhvr>
                                        <p:cTn id="52" dur="500"/>
                                        <p:tgtEl>
                                          <p:spTgt spid="3">
                                            <p:txEl>
                                              <p:pRg st="2" end="2"/>
                                            </p:txEl>
                                          </p:spTgt>
                                        </p:tgtEl>
                                      </p:cBhvr>
                                    </p:animEffect>
                                  </p:childTnLst>
                                </p:cTn>
                              </p:par>
                            </p:childTnLst>
                          </p:cTn>
                        </p:par>
                        <p:par>
                          <p:cTn id="53" fill="hold">
                            <p:stCondLst>
                              <p:cond delay="500"/>
                            </p:stCondLst>
                            <p:childTnLst>
                              <p:par>
                                <p:cTn id="54" presetID="3" presetClass="entr" presetSubtype="10" fill="hold" nodeType="afterEffect">
                                  <p:stCondLst>
                                    <p:cond delay="0"/>
                                  </p:stCondLst>
                                  <p:childTnLst>
                                    <p:set>
                                      <p:cBhvr>
                                        <p:cTn id="55" dur="1" fill="hold">
                                          <p:stCondLst>
                                            <p:cond delay="0"/>
                                          </p:stCondLst>
                                        </p:cTn>
                                        <p:tgtEl>
                                          <p:spTgt spid="18434"/>
                                        </p:tgtEl>
                                        <p:attrNameLst>
                                          <p:attrName>style.visibility</p:attrName>
                                        </p:attrNameLst>
                                      </p:cBhvr>
                                      <p:to>
                                        <p:strVal val="visible"/>
                                      </p:to>
                                    </p:set>
                                    <p:animEffect transition="in" filter="blinds(horizontal)">
                                      <p:cBhvr>
                                        <p:cTn id="56" dur="500"/>
                                        <p:tgtEl>
                                          <p:spTgt spid="18434"/>
                                        </p:tgtEl>
                                      </p:cBhvr>
                                    </p:animEffect>
                                  </p:childTnLst>
                                </p:cTn>
                              </p:par>
                              <p:par>
                                <p:cTn id="57" presetID="3" presetClass="entr" presetSubtype="1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linds(horizontal)">
                                      <p:cBhvr>
                                        <p:cTn id="59" dur="500"/>
                                        <p:tgtEl>
                                          <p:spTgt spid="15"/>
                                        </p:tgtEl>
                                      </p:cBhvr>
                                    </p:animEffect>
                                  </p:childTnLst>
                                </p:cTn>
                              </p:par>
                            </p:childTnLst>
                          </p:cTn>
                        </p:par>
                        <p:par>
                          <p:cTn id="60" fill="hold">
                            <p:stCondLst>
                              <p:cond delay="1000"/>
                            </p:stCondLst>
                            <p:childTnLst>
                              <p:par>
                                <p:cTn id="61" presetID="34" presetClass="entr" presetSubtype="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from="(-#ppt_w/2)" to="(#ppt_x)" calcmode="lin" valueType="num">
                                      <p:cBhvr>
                                        <p:cTn id="63" dur="600" fill="hold">
                                          <p:stCondLst>
                                            <p:cond delay="0"/>
                                          </p:stCondLst>
                                        </p:cTn>
                                        <p:tgtEl>
                                          <p:spTgt spid="11"/>
                                        </p:tgtEl>
                                        <p:attrNameLst>
                                          <p:attrName>ppt_x</p:attrName>
                                        </p:attrNameLst>
                                      </p:cBhvr>
                                    </p:anim>
                                    <p:anim from="0" to="-1.0" calcmode="lin" valueType="num">
                                      <p:cBhvr>
                                        <p:cTn id="64" dur="200" decel="50000" autoRev="1" fill="hold">
                                          <p:stCondLst>
                                            <p:cond delay="600"/>
                                          </p:stCondLst>
                                        </p:cTn>
                                        <p:tgtEl>
                                          <p:spTgt spid="11"/>
                                        </p:tgtEl>
                                        <p:attrNameLst>
                                          <p:attrName>xshear</p:attrName>
                                        </p:attrNameLst>
                                      </p:cBhvr>
                                    </p:anim>
                                    <p:animScale>
                                      <p:cBhvr>
                                        <p:cTn id="65" dur="200" decel="100000" autoRev="1" fill="hold">
                                          <p:stCondLst>
                                            <p:cond delay="600"/>
                                          </p:stCondLst>
                                        </p:cTn>
                                        <p:tgtEl>
                                          <p:spTgt spid="11"/>
                                        </p:tgtEl>
                                      </p:cBhvr>
                                      <p:from x="100000" y="100000"/>
                                      <p:to x="80000" y="100000"/>
                                    </p:animScale>
                                    <p:anim by="(#ppt_h/3+#ppt_w*0.1)" calcmode="lin" valueType="num">
                                      <p:cBhvr additive="sum">
                                        <p:cTn id="66" dur="200" decel="100000" autoRev="1" fill="hold">
                                          <p:stCondLst>
                                            <p:cond delay="600"/>
                                          </p:stCondLst>
                                        </p:cTn>
                                        <p:tgtEl>
                                          <p:spTgt spid="11"/>
                                        </p:tgtEl>
                                        <p:attrNameLst>
                                          <p:attrName>ppt_x</p:attrName>
                                        </p:attrNameLst>
                                      </p:cBhvr>
                                    </p:anim>
                                  </p:childTnLst>
                                </p:cTn>
                              </p:par>
                              <p:par>
                                <p:cTn id="67" presetID="34"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from="(-#ppt_w/2)" to="(#ppt_x)" calcmode="lin" valueType="num">
                                      <p:cBhvr>
                                        <p:cTn id="69" dur="600" fill="hold">
                                          <p:stCondLst>
                                            <p:cond delay="0"/>
                                          </p:stCondLst>
                                        </p:cTn>
                                        <p:tgtEl>
                                          <p:spTgt spid="13"/>
                                        </p:tgtEl>
                                        <p:attrNameLst>
                                          <p:attrName>ppt_x</p:attrName>
                                        </p:attrNameLst>
                                      </p:cBhvr>
                                    </p:anim>
                                    <p:anim from="0" to="-1.0" calcmode="lin" valueType="num">
                                      <p:cBhvr>
                                        <p:cTn id="70" dur="200" decel="50000" autoRev="1" fill="hold">
                                          <p:stCondLst>
                                            <p:cond delay="600"/>
                                          </p:stCondLst>
                                        </p:cTn>
                                        <p:tgtEl>
                                          <p:spTgt spid="13"/>
                                        </p:tgtEl>
                                        <p:attrNameLst>
                                          <p:attrName>xshear</p:attrName>
                                        </p:attrNameLst>
                                      </p:cBhvr>
                                    </p:anim>
                                    <p:animScale>
                                      <p:cBhvr>
                                        <p:cTn id="71" dur="200" decel="100000" autoRev="1" fill="hold">
                                          <p:stCondLst>
                                            <p:cond delay="600"/>
                                          </p:stCondLst>
                                        </p:cTn>
                                        <p:tgtEl>
                                          <p:spTgt spid="13"/>
                                        </p:tgtEl>
                                      </p:cBhvr>
                                      <p:from x="100000" y="100000"/>
                                      <p:to x="80000" y="100000"/>
                                    </p:animScale>
                                    <p:anim by="(#ppt_h/3+#ppt_w*0.1)" calcmode="lin" valueType="num">
                                      <p:cBhvr additive="sum">
                                        <p:cTn id="72" dur="200" decel="100000" autoRev="1" fill="hold">
                                          <p:stCondLst>
                                            <p:cond delay="600"/>
                                          </p:stCondLst>
                                        </p:cTn>
                                        <p:tgtEl>
                                          <p:spTgt spid="13"/>
                                        </p:tgtEl>
                                        <p:attrNameLst>
                                          <p:attrName>ppt_x</p:attrName>
                                        </p:attrNameLst>
                                      </p:cBhvr>
                                    </p:anim>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050"/>
                                        </p:tgtEl>
                                        <p:attrNameLst>
                                          <p:attrName>style.visibility</p:attrName>
                                        </p:attrNameLst>
                                      </p:cBhvr>
                                      <p:to>
                                        <p:strVal val="visible"/>
                                      </p:to>
                                    </p:set>
                                    <p:animEffect transition="in" filter="blinds(horizontal)">
                                      <p:cBhvr>
                                        <p:cTn id="77" dur="500"/>
                                        <p:tgtEl>
                                          <p:spTgt spid="2050"/>
                                        </p:tgtEl>
                                      </p:cBhvr>
                                    </p:animEffect>
                                  </p:childTnLst>
                                </p:cTn>
                              </p:par>
                              <p:par>
                                <p:cTn id="78" presetID="3" presetClass="entr" presetSubtype="10" fill="hold"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blinds(horizontal)">
                                      <p:cBhvr>
                                        <p:cTn id="80" dur="500"/>
                                        <p:tgtEl>
                                          <p:spTgt spid="16"/>
                                        </p:tgtEl>
                                      </p:cBhvr>
                                    </p:animEffect>
                                  </p:childTnLst>
                                </p:cTn>
                              </p:par>
                            </p:childTnLst>
                          </p:cTn>
                        </p:par>
                        <p:par>
                          <p:cTn id="81" fill="hold">
                            <p:stCondLst>
                              <p:cond delay="500"/>
                            </p:stCondLst>
                            <p:childTnLst>
                              <p:par>
                                <p:cTn id="82" presetID="34" presetClass="entr" presetSubtype="0" fill="hold" grpId="0" nodeType="afterEffect">
                                  <p:stCondLst>
                                    <p:cond delay="0"/>
                                  </p:stCondLst>
                                  <p:childTnLst>
                                    <p:set>
                                      <p:cBhvr>
                                        <p:cTn id="83" dur="1" fill="hold">
                                          <p:stCondLst>
                                            <p:cond delay="0"/>
                                          </p:stCondLst>
                                        </p:cTn>
                                        <p:tgtEl>
                                          <p:spTgt spid="12"/>
                                        </p:tgtEl>
                                        <p:attrNameLst>
                                          <p:attrName>style.visibility</p:attrName>
                                        </p:attrNameLst>
                                      </p:cBhvr>
                                      <p:to>
                                        <p:strVal val="visible"/>
                                      </p:to>
                                    </p:set>
                                    <p:anim from="(-#ppt_w/2)" to="(#ppt_x)" calcmode="lin" valueType="num">
                                      <p:cBhvr>
                                        <p:cTn id="84" dur="600" fill="hold">
                                          <p:stCondLst>
                                            <p:cond delay="0"/>
                                          </p:stCondLst>
                                        </p:cTn>
                                        <p:tgtEl>
                                          <p:spTgt spid="12"/>
                                        </p:tgtEl>
                                        <p:attrNameLst>
                                          <p:attrName>ppt_x</p:attrName>
                                        </p:attrNameLst>
                                      </p:cBhvr>
                                    </p:anim>
                                    <p:anim from="0" to="-1.0" calcmode="lin" valueType="num">
                                      <p:cBhvr>
                                        <p:cTn id="85" dur="200" decel="50000" autoRev="1" fill="hold">
                                          <p:stCondLst>
                                            <p:cond delay="600"/>
                                          </p:stCondLst>
                                        </p:cTn>
                                        <p:tgtEl>
                                          <p:spTgt spid="12"/>
                                        </p:tgtEl>
                                        <p:attrNameLst>
                                          <p:attrName>xshear</p:attrName>
                                        </p:attrNameLst>
                                      </p:cBhvr>
                                    </p:anim>
                                    <p:animScale>
                                      <p:cBhvr>
                                        <p:cTn id="86" dur="200" decel="100000" autoRev="1" fill="hold">
                                          <p:stCondLst>
                                            <p:cond delay="600"/>
                                          </p:stCondLst>
                                        </p:cTn>
                                        <p:tgtEl>
                                          <p:spTgt spid="12"/>
                                        </p:tgtEl>
                                      </p:cBhvr>
                                      <p:from x="100000" y="100000"/>
                                      <p:to x="80000" y="100000"/>
                                    </p:animScale>
                                    <p:anim by="(#ppt_h/3+#ppt_w*0.1)" calcmode="lin" valueType="num">
                                      <p:cBhvr additive="sum">
                                        <p:cTn id="87" dur="200" decel="100000" autoRev="1" fill="hold">
                                          <p:stCondLst>
                                            <p:cond delay="600"/>
                                          </p:stCondLst>
                                        </p:cTn>
                                        <p:tgtEl>
                                          <p:spTgt spid="12"/>
                                        </p:tgtEl>
                                        <p:attrNameLst>
                                          <p:attrName>ppt_x</p:attrName>
                                        </p:attrNameLst>
                                      </p:cBhvr>
                                    </p:anim>
                                  </p:childTnLst>
                                </p:cTn>
                              </p:par>
                              <p:par>
                                <p:cTn id="88" presetID="34" presetClass="entr" presetSubtype="0" fill="hold" grpId="0" nodeType="withEffect">
                                  <p:stCondLst>
                                    <p:cond delay="0"/>
                                  </p:stCondLst>
                                  <p:childTnLst>
                                    <p:set>
                                      <p:cBhvr>
                                        <p:cTn id="89" dur="1" fill="hold">
                                          <p:stCondLst>
                                            <p:cond delay="0"/>
                                          </p:stCondLst>
                                        </p:cTn>
                                        <p:tgtEl>
                                          <p:spTgt spid="14"/>
                                        </p:tgtEl>
                                        <p:attrNameLst>
                                          <p:attrName>style.visibility</p:attrName>
                                        </p:attrNameLst>
                                      </p:cBhvr>
                                      <p:to>
                                        <p:strVal val="visible"/>
                                      </p:to>
                                    </p:set>
                                    <p:anim from="(-#ppt_w/2)" to="(#ppt_x)" calcmode="lin" valueType="num">
                                      <p:cBhvr>
                                        <p:cTn id="90" dur="600" fill="hold">
                                          <p:stCondLst>
                                            <p:cond delay="0"/>
                                          </p:stCondLst>
                                        </p:cTn>
                                        <p:tgtEl>
                                          <p:spTgt spid="14"/>
                                        </p:tgtEl>
                                        <p:attrNameLst>
                                          <p:attrName>ppt_x</p:attrName>
                                        </p:attrNameLst>
                                      </p:cBhvr>
                                    </p:anim>
                                    <p:anim from="0" to="-1.0" calcmode="lin" valueType="num">
                                      <p:cBhvr>
                                        <p:cTn id="91" dur="200" decel="50000" autoRev="1" fill="hold">
                                          <p:stCondLst>
                                            <p:cond delay="600"/>
                                          </p:stCondLst>
                                        </p:cTn>
                                        <p:tgtEl>
                                          <p:spTgt spid="14"/>
                                        </p:tgtEl>
                                        <p:attrNameLst>
                                          <p:attrName>xshear</p:attrName>
                                        </p:attrNameLst>
                                      </p:cBhvr>
                                    </p:anim>
                                    <p:animScale>
                                      <p:cBhvr>
                                        <p:cTn id="92" dur="200" decel="100000" autoRev="1" fill="hold">
                                          <p:stCondLst>
                                            <p:cond delay="600"/>
                                          </p:stCondLst>
                                        </p:cTn>
                                        <p:tgtEl>
                                          <p:spTgt spid="14"/>
                                        </p:tgtEl>
                                      </p:cBhvr>
                                      <p:from x="100000" y="100000"/>
                                      <p:to x="80000" y="100000"/>
                                    </p:animScale>
                                    <p:anim by="(#ppt_h/3+#ppt_w*0.1)" calcmode="lin" valueType="num">
                                      <p:cBhvr additive="sum">
                                        <p:cTn id="93" dur="200" decel="100000" autoRev="1" fill="hold">
                                          <p:stCondLst>
                                            <p:cond delay="600"/>
                                          </p:stCondLst>
                                        </p:cTn>
                                        <p:tgtEl>
                                          <p:spTgt spid="1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But then there’s Richard</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Moves Edward to the Tower of London </a:t>
            </a:r>
          </a:p>
          <a:p>
            <a:r>
              <a:rPr lang="en-US" dirty="0" smtClean="0">
                <a:solidFill>
                  <a:schemeClr val="bg1"/>
                </a:solidFill>
              </a:rPr>
              <a:t>Postpones coronation, rumors illegitimacy </a:t>
            </a:r>
          </a:p>
          <a:p>
            <a:r>
              <a:rPr lang="en-US" dirty="0" smtClean="0">
                <a:solidFill>
                  <a:schemeClr val="bg1"/>
                </a:solidFill>
              </a:rPr>
              <a:t>Brings young Edward’s 9 year old brother Richard to Tower</a:t>
            </a:r>
          </a:p>
          <a:p>
            <a:r>
              <a:rPr lang="en-US" dirty="0" smtClean="0">
                <a:solidFill>
                  <a:schemeClr val="bg1"/>
                </a:solidFill>
              </a:rPr>
              <a:t>By end of 1483…no one sees the young princes in public </a:t>
            </a:r>
          </a:p>
          <a:p>
            <a:r>
              <a:rPr lang="en-US" dirty="0" smtClean="0">
                <a:solidFill>
                  <a:schemeClr val="bg1"/>
                </a:solidFill>
              </a:rPr>
              <a:t>Richard is crowned king Richard III</a:t>
            </a:r>
          </a:p>
          <a:p>
            <a:endParaRPr lang="en-US" dirty="0">
              <a:solidFill>
                <a:schemeClr val="bg1"/>
              </a:solidFill>
            </a:endParaRPr>
          </a:p>
          <a:p>
            <a:r>
              <a:rPr lang="en-US" dirty="0" smtClean="0">
                <a:solidFill>
                  <a:schemeClr val="bg1"/>
                </a:solidFill>
              </a:rPr>
              <a:t>So what happened to the Princes </a:t>
            </a:r>
          </a:p>
          <a:p>
            <a:pPr>
              <a:buNone/>
            </a:pPr>
            <a:r>
              <a:rPr lang="en-US" dirty="0" smtClean="0">
                <a:solidFill>
                  <a:schemeClr val="bg1"/>
                </a:solidFill>
              </a:rPr>
              <a:t>		in the Tower?</a:t>
            </a:r>
            <a:endParaRPr lang="en-US" dirty="0">
              <a:solidFill>
                <a:schemeClr val="bg1"/>
              </a:solidFill>
            </a:endParaRPr>
          </a:p>
        </p:txBody>
      </p:sp>
      <p:pic>
        <p:nvPicPr>
          <p:cNvPr id="1026" name="Picture 2"/>
          <p:cNvPicPr>
            <a:picLocks noChangeAspect="1" noChangeArrowheads="1"/>
          </p:cNvPicPr>
          <p:nvPr/>
        </p:nvPicPr>
        <p:blipFill>
          <a:blip r:embed="rId3" cstate="email"/>
          <a:srcRect/>
          <a:stretch>
            <a:fillRect/>
          </a:stretch>
        </p:blipFill>
        <p:spPr bwMode="auto">
          <a:xfrm>
            <a:off x="3973068" y="2895600"/>
            <a:ext cx="5170932" cy="3962400"/>
          </a:xfrm>
          <a:prstGeom prst="rect">
            <a:avLst/>
          </a:prstGeom>
          <a:noFill/>
          <a:ln w="9525">
            <a:noFill/>
            <a:miter lim="800000"/>
            <a:headEnd/>
            <a:tailEnd/>
          </a:ln>
        </p:spPr>
      </p:pic>
      <p:pic>
        <p:nvPicPr>
          <p:cNvPr id="1027" name="Picture 3">
            <a:hlinkClick r:id="rId4" invalidUrl="07 The Traitor's Gate, Murder of the Child Princes.wma" action="ppaction://hlinkfile"/>
          </p:cNvPr>
          <p:cNvPicPr>
            <a:picLocks noChangeAspect="1" noChangeArrowheads="1"/>
          </p:cNvPicPr>
          <p:nvPr/>
        </p:nvPicPr>
        <p:blipFill>
          <a:blip r:embed="rId5" cstate="email"/>
          <a:srcRect/>
          <a:stretch>
            <a:fillRect/>
          </a:stretch>
        </p:blipFill>
        <p:spPr bwMode="auto">
          <a:xfrm>
            <a:off x="6248400" y="4829175"/>
            <a:ext cx="2257425" cy="2028825"/>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609600" y="3419475"/>
            <a:ext cx="2171700" cy="3438525"/>
          </a:xfrm>
          <a:prstGeom prst="rect">
            <a:avLst/>
          </a:prstGeom>
          <a:noFill/>
          <a:ln w="9525">
            <a:noFill/>
            <a:miter lim="800000"/>
            <a:headEnd/>
            <a:tailEnd/>
          </a:ln>
        </p:spPr>
      </p:pic>
      <p:sp>
        <p:nvSpPr>
          <p:cNvPr id="7" name="Right Arrow 6"/>
          <p:cNvSpPr/>
          <p:nvPr/>
        </p:nvSpPr>
        <p:spPr>
          <a:xfrm rot="1970876">
            <a:off x="4705476" y="4206532"/>
            <a:ext cx="1054006" cy="521878"/>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par>
                          <p:cTn id="11" fill="hold">
                            <p:stCondLst>
                              <p:cond delay="500"/>
                            </p:stCondLst>
                            <p:childTnLst>
                              <p:par>
                                <p:cTn id="12" presetID="34"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from="(-#ppt_w/2)" to="(#ppt_x)" calcmode="lin" valueType="num">
                                      <p:cBhvr>
                                        <p:cTn id="14" dur="600" fill="hold">
                                          <p:stCondLst>
                                            <p:cond delay="0"/>
                                          </p:stCondLst>
                                        </p:cTn>
                                        <p:tgtEl>
                                          <p:spTgt spid="7"/>
                                        </p:tgtEl>
                                        <p:attrNameLst>
                                          <p:attrName>ppt_x</p:attrName>
                                        </p:attrNameLst>
                                      </p:cBhvr>
                                    </p:anim>
                                    <p:anim from="0" to="-1.0" calcmode="lin" valueType="num">
                                      <p:cBhvr>
                                        <p:cTn id="15" dur="200" decel="50000" autoRev="1" fill="hold">
                                          <p:stCondLst>
                                            <p:cond delay="600"/>
                                          </p:stCondLst>
                                        </p:cTn>
                                        <p:tgtEl>
                                          <p:spTgt spid="7"/>
                                        </p:tgtEl>
                                        <p:attrNameLst>
                                          <p:attrName>xshear</p:attrName>
                                        </p:attrNameLst>
                                      </p:cBhvr>
                                    </p:anim>
                                    <p:animScale>
                                      <p:cBhvr>
                                        <p:cTn id="16" dur="200" decel="100000" autoRev="1" fill="hold">
                                          <p:stCondLst>
                                            <p:cond delay="600"/>
                                          </p:stCondLst>
                                        </p:cTn>
                                        <p:tgtEl>
                                          <p:spTgt spid="7"/>
                                        </p:tgtEl>
                                      </p:cBhvr>
                                      <p:from x="100000" y="100000"/>
                                      <p:to x="80000" y="100000"/>
                                    </p:animScale>
                                    <p:anim by="(#ppt_h/3+#ppt_w*0.1)" calcmode="lin" valueType="num">
                                      <p:cBhvr additive="sum">
                                        <p:cTn id="17" dur="200" decel="100000" autoRev="1" fill="hold">
                                          <p:stCondLst>
                                            <p:cond delay="600"/>
                                          </p:stCondLst>
                                        </p:cTn>
                                        <p:tgtEl>
                                          <p:spTgt spid="7"/>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4" presetClass="exit" presetSubtype="0" fill="hold" grpId="1" nodeType="clickEffect">
                                  <p:stCondLst>
                                    <p:cond delay="0"/>
                                  </p:stCondLst>
                                  <p:childTnLst>
                                    <p:anim from="(ppt_x)" to="(ppt_x+1)" calcmode="lin" valueType="num">
                                      <p:cBhvr>
                                        <p:cTn id="21" dur="1000">
                                          <p:stCondLst>
                                            <p:cond delay="0"/>
                                          </p:stCondLst>
                                        </p:cTn>
                                        <p:tgtEl>
                                          <p:spTgt spid="7"/>
                                        </p:tgtEl>
                                        <p:attrNameLst>
                                          <p:attrName>ppt_x</p:attrName>
                                        </p:attrNameLst>
                                      </p:cBhvr>
                                    </p:anim>
                                    <p:anim from="0" to="-1.0" calcmode="lin" valueType="num">
                                      <p:cBhvr>
                                        <p:cTn id="22" dur="200" accel="50000">
                                          <p:stCondLst>
                                            <p:cond delay="0"/>
                                          </p:stCondLst>
                                        </p:cTn>
                                        <p:tgtEl>
                                          <p:spTgt spid="7"/>
                                        </p:tgtEl>
                                        <p:attrNameLst>
                                          <p:attrName>xshear</p:attrName>
                                        </p:attrNameLst>
                                      </p:cBhvr>
                                    </p:anim>
                                    <p:set>
                                      <p:cBhvr>
                                        <p:cTn id="23" dur="800">
                                          <p:stCondLst>
                                            <p:cond delay="200"/>
                                          </p:stCondLst>
                                        </p:cTn>
                                        <p:tgtEl>
                                          <p:spTgt spid="7"/>
                                        </p:tgtEl>
                                        <p:attrNameLst>
                                          <p:attrName>xshear</p:attrName>
                                        </p:attrNameLst>
                                      </p:cBhvr>
                                      <p:to>
                                        <p:strVal val="-1.0"/>
                                      </p:to>
                                    </p:set>
                                    <p:set>
                                      <p:cBhvr>
                                        <p:cTn id="24" dur="1" fill="hold">
                                          <p:stCondLst>
                                            <p:cond delay="999"/>
                                          </p:stCondLst>
                                        </p:cTn>
                                        <p:tgtEl>
                                          <p:spTgt spid="7"/>
                                        </p:tgtEl>
                                        <p:attrNameLst>
                                          <p:attrName>style.visibility</p:attrName>
                                        </p:attrNameLst>
                                      </p:cBhvr>
                                      <p:to>
                                        <p:strVal val="hidden"/>
                                      </p:to>
                                    </p:set>
                                  </p:childTnLst>
                                </p:cTn>
                              </p:par>
                            </p:childTnLst>
                          </p:cTn>
                        </p:par>
                        <p:par>
                          <p:cTn id="25" fill="hold">
                            <p:stCondLst>
                              <p:cond delay="1000"/>
                            </p:stCondLst>
                            <p:childTnLst>
                              <p:par>
                                <p:cTn id="26" presetID="3" presetClass="exit" presetSubtype="10" fill="hold" nodeType="afterEffect">
                                  <p:stCondLst>
                                    <p:cond delay="0"/>
                                  </p:stCondLst>
                                  <p:childTnLst>
                                    <p:animEffect transition="out" filter="blinds(horizontal)">
                                      <p:cBhvr>
                                        <p:cTn id="27" dur="500"/>
                                        <p:tgtEl>
                                          <p:spTgt spid="1026"/>
                                        </p:tgtEl>
                                      </p:cBhvr>
                                    </p:animEffect>
                                    <p:set>
                                      <p:cBhvr>
                                        <p:cTn id="28" dur="1" fill="hold">
                                          <p:stCondLst>
                                            <p:cond delay="499"/>
                                          </p:stCondLst>
                                        </p:cTn>
                                        <p:tgtEl>
                                          <p:spTgt spid="1026"/>
                                        </p:tgtEl>
                                        <p:attrNameLst>
                                          <p:attrName>style.visibility</p:attrName>
                                        </p:attrNameLst>
                                      </p:cBhvr>
                                      <p:to>
                                        <p:strVal val="hidden"/>
                                      </p:to>
                                    </p:se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blinds(horizontal)">
                                      <p:cBhvr>
                                        <p:cTn id="37" dur="500"/>
                                        <p:tgtEl>
                                          <p:spTgt spid="102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wipe(down)">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1028"/>
                                        </p:tgtEl>
                                      </p:cBhvr>
                                    </p:animEffect>
                                    <p:set>
                                      <p:cBhvr>
                                        <p:cTn id="45" dur="1" fill="hold">
                                          <p:stCondLst>
                                            <p:cond delay="499"/>
                                          </p:stCondLst>
                                        </p:cTn>
                                        <p:tgtEl>
                                          <p:spTgt spid="1028"/>
                                        </p:tgtEl>
                                        <p:attrNameLst>
                                          <p:attrName>style.visibility</p:attrName>
                                        </p:attrNameLst>
                                      </p:cBhvr>
                                      <p:to>
                                        <p:strVal val="hidden"/>
                                      </p:to>
                                    </p:set>
                                  </p:child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wipe(down)">
                                      <p:cBhvr>
                                        <p:cTn id="49" dur="500"/>
                                        <p:tgtEl>
                                          <p:spTgt spid="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wipe(down)">
                                      <p:cBhvr>
                                        <p:cTn id="54" dur="5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wipe(down)">
                                      <p:cBhvr>
                                        <p:cTn id="59" dur="500"/>
                                        <p:tgtEl>
                                          <p:spTgt spid="3">
                                            <p:txEl>
                                              <p:pRg st="6" end="6"/>
                                            </p:tx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wipe(down)">
                                      <p:cBhvr>
                                        <p:cTn id="62" dur="500"/>
                                        <p:tgtEl>
                                          <p:spTgt spid="3">
                                            <p:txEl>
                                              <p:pRg st="7" end="7"/>
                                            </p:txEl>
                                          </p:spTgt>
                                        </p:tgtEl>
                                      </p:cBhvr>
                                    </p:animEffect>
                                  </p:childTnLst>
                                </p:cTn>
                              </p:par>
                              <p:par>
                                <p:cTn id="63" presetID="3" presetClass="entr" presetSubtype="10" fill="hold" nodeType="withEffect">
                                  <p:stCondLst>
                                    <p:cond delay="0"/>
                                  </p:stCondLst>
                                  <p:childTnLst>
                                    <p:set>
                                      <p:cBhvr>
                                        <p:cTn id="64" dur="1" fill="hold">
                                          <p:stCondLst>
                                            <p:cond delay="0"/>
                                          </p:stCondLst>
                                        </p:cTn>
                                        <p:tgtEl>
                                          <p:spTgt spid="1027"/>
                                        </p:tgtEl>
                                        <p:attrNameLst>
                                          <p:attrName>style.visibility</p:attrName>
                                        </p:attrNameLst>
                                      </p:cBhvr>
                                      <p:to>
                                        <p:strVal val="visible"/>
                                      </p:to>
                                    </p:set>
                                    <p:animEffect transition="in" filter="blinds(horizontal)">
                                      <p:cBhvr>
                                        <p:cTn id="6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keleton of Richard III, which was discovered at the Grey Friars excavation site in Leicester, central England, Feb. 4, 2013. ">
            <a:hlinkClick r:id="rId3" invalidUrl="Richard III _ David Mitchell's Soapbox.mp4" action="ppaction://hlinkfile"/>
          </p:cNvPr>
          <p:cNvPicPr>
            <a:picLocks noChangeAspect="1" noChangeArrowheads="1"/>
          </p:cNvPicPr>
          <p:nvPr/>
        </p:nvPicPr>
        <p:blipFill>
          <a:blip r:embed="rId4" cstate="email"/>
          <a:srcRect/>
          <a:stretch>
            <a:fillRect/>
          </a:stretch>
        </p:blipFill>
        <p:spPr bwMode="auto">
          <a:xfrm>
            <a:off x="1752600" y="2286000"/>
            <a:ext cx="6858000" cy="4572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Recent History!!!</a:t>
            </a:r>
            <a:endParaRPr lang="en-US" dirty="0">
              <a:solidFill>
                <a:schemeClr val="bg1"/>
              </a:solidFill>
            </a:endParaRPr>
          </a:p>
        </p:txBody>
      </p:sp>
      <p:sp>
        <p:nvSpPr>
          <p:cNvPr id="3" name="Content Placeholder 2"/>
          <p:cNvSpPr>
            <a:spLocks noGrp="1"/>
          </p:cNvSpPr>
          <p:nvPr>
            <p:ph idx="1"/>
          </p:nvPr>
        </p:nvSpPr>
        <p:spPr>
          <a:xfrm>
            <a:off x="457200" y="1371600"/>
            <a:ext cx="8229600" cy="4754563"/>
          </a:xfrm>
        </p:spPr>
        <p:txBody>
          <a:bodyPr/>
          <a:lstStyle/>
          <a:p>
            <a:r>
              <a:rPr lang="en-US" dirty="0" smtClean="0">
                <a:solidFill>
                  <a:schemeClr val="bg1"/>
                </a:solidFill>
              </a:rPr>
              <a:t>Richard III found</a:t>
            </a:r>
            <a:r>
              <a:rPr lang="en-US" smtClean="0">
                <a:solidFill>
                  <a:schemeClr val="bg1"/>
                </a:solidFill>
              </a:rPr>
              <a:t>! </a:t>
            </a:r>
            <a:endParaRPr lang="en-US" dirty="0" smtClean="0">
              <a:solidFill>
                <a:schemeClr val="bg1"/>
              </a:solidFill>
            </a:endParaRPr>
          </a:p>
          <a:p>
            <a:r>
              <a:rPr lang="en-US" dirty="0" smtClean="0">
                <a:solidFill>
                  <a:schemeClr val="bg1"/>
                </a:solidFill>
              </a:rPr>
              <a:t>Can see his “hunchback” (Scoliosis)  </a:t>
            </a:r>
          </a:p>
          <a:p>
            <a:r>
              <a:rPr lang="en-US" dirty="0" smtClean="0">
                <a:solidFill>
                  <a:schemeClr val="bg1"/>
                </a:solidFill>
              </a:rPr>
              <a:t>2 blows to the head, 8 to the body</a:t>
            </a:r>
          </a:p>
          <a:p>
            <a:r>
              <a:rPr lang="en-US" dirty="0" smtClean="0">
                <a:solidFill>
                  <a:schemeClr val="bg1"/>
                </a:solidFill>
              </a:rPr>
              <a:t>Buried naked, hands bound</a:t>
            </a:r>
          </a:p>
        </p:txBody>
      </p:sp>
      <p:cxnSp>
        <p:nvCxnSpPr>
          <p:cNvPr id="6" name="Straight Arrow Connector 5"/>
          <p:cNvCxnSpPr/>
          <p:nvPr/>
        </p:nvCxnSpPr>
        <p:spPr>
          <a:xfrm flipH="1">
            <a:off x="6248400" y="2438400"/>
            <a:ext cx="228600" cy="1600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1506" name="Picture 2" descr="http://www.cbc.ca/gfx/images/news/topstories/2013/02/05/hi-852-richard-iii-reconstruction-getty-160754864.jpg"/>
          <p:cNvPicPr>
            <a:picLocks noChangeAspect="1" noChangeArrowheads="1"/>
          </p:cNvPicPr>
          <p:nvPr/>
        </p:nvPicPr>
        <p:blipFill>
          <a:blip r:embed="rId5" cstate="email"/>
          <a:srcRect/>
          <a:stretch>
            <a:fillRect/>
          </a:stretch>
        </p:blipFill>
        <p:spPr bwMode="auto">
          <a:xfrm>
            <a:off x="838200" y="2895600"/>
            <a:ext cx="3810000" cy="3400426"/>
          </a:xfrm>
          <a:prstGeom prst="rect">
            <a:avLst/>
          </a:prstGeom>
          <a:noFill/>
        </p:spPr>
      </p:pic>
      <p:pic>
        <p:nvPicPr>
          <p:cNvPr id="7" name="Picture 2"/>
          <p:cNvPicPr>
            <a:picLocks noChangeAspect="1" noChangeArrowheads="1"/>
          </p:cNvPicPr>
          <p:nvPr/>
        </p:nvPicPr>
        <p:blipFill>
          <a:blip r:embed="rId6" cstate="print"/>
          <a:srcRect/>
          <a:stretch>
            <a:fillRect/>
          </a:stretch>
        </p:blipFill>
        <p:spPr bwMode="auto">
          <a:xfrm>
            <a:off x="4846320" y="2971800"/>
            <a:ext cx="3931920" cy="3276600"/>
          </a:xfrm>
          <a:prstGeom prst="rect">
            <a:avLst/>
          </a:prstGeom>
          <a:noFill/>
          <a:ln w="9525">
            <a:noFill/>
            <a:miter lim="800000"/>
            <a:headEnd/>
            <a:tailEnd/>
          </a:ln>
        </p:spPr>
      </p:pic>
      <p:pic>
        <p:nvPicPr>
          <p:cNvPr id="4" name="Picture 2" descr="http://news.bbcimg.co.uk/media/images/65686000/jpg/_65686694_richardgrave.jpg"/>
          <p:cNvPicPr>
            <a:picLocks noChangeAspect="1" noChangeArrowheads="1"/>
          </p:cNvPicPr>
          <p:nvPr/>
        </p:nvPicPr>
        <p:blipFill>
          <a:blip r:embed="rId7" cstate="email"/>
          <a:srcRect/>
          <a:stretch>
            <a:fillRect/>
          </a:stretch>
        </p:blipFill>
        <p:spPr bwMode="auto">
          <a:xfrm>
            <a:off x="1676400" y="3600448"/>
            <a:ext cx="5791201" cy="32575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2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1026"/>
                                        </p:tgtEl>
                                      </p:cBhvr>
                                    </p:animEffect>
                                    <p:set>
                                      <p:cBhvr>
                                        <p:cTn id="28" dur="1" fill="hold">
                                          <p:stCondLst>
                                            <p:cond delay="499"/>
                                          </p:stCondLst>
                                        </p:cTn>
                                        <p:tgtEl>
                                          <p:spTgt spid="1026"/>
                                        </p:tgtEl>
                                        <p:attrNameLst>
                                          <p:attrName>style.visibility</p:attrName>
                                        </p:attrNameLst>
                                      </p:cBhvr>
                                      <p:to>
                                        <p:strVal val="hidden"/>
                                      </p:to>
                                    </p:se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par>
                          <p:cTn id="33" fill="hold">
                            <p:stCondLst>
                              <p:cond delay="1000"/>
                            </p:stCondLst>
                            <p:childTnLst>
                              <p:par>
                                <p:cTn id="34" presetID="3" presetClass="entr" presetSubtype="1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linds(horizont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par>
                          <p:cTn id="42" fill="hold">
                            <p:stCondLst>
                              <p:cond delay="500"/>
                            </p:stCondLst>
                            <p:childTnLst>
                              <p:par>
                                <p:cTn id="43" presetID="9" presetClass="entr" presetSubtype="0" fill="hold" nodeType="afterEffect">
                                  <p:stCondLst>
                                    <p:cond delay="0"/>
                                  </p:stCondLst>
                                  <p:childTnLst>
                                    <p:set>
                                      <p:cBhvr>
                                        <p:cTn id="44" dur="1" fill="hold">
                                          <p:stCondLst>
                                            <p:cond delay="0"/>
                                          </p:stCondLst>
                                        </p:cTn>
                                        <p:tgtEl>
                                          <p:spTgt spid="21506"/>
                                        </p:tgtEl>
                                        <p:attrNameLst>
                                          <p:attrName>style.visibility</p:attrName>
                                        </p:attrNameLst>
                                      </p:cBhvr>
                                      <p:to>
                                        <p:strVal val="visible"/>
                                      </p:to>
                                    </p:set>
                                    <p:animEffect transition="in" filter="dissolve">
                                      <p:cBhvr>
                                        <p:cTn id="45" dur="500"/>
                                        <p:tgtEl>
                                          <p:spTgt spid="21506"/>
                                        </p:tgtEl>
                                      </p:cBhvr>
                                    </p:animEffect>
                                  </p:childTnLst>
                                </p:cTn>
                              </p:par>
                            </p:childTnLst>
                          </p:cTn>
                        </p:par>
                        <p:par>
                          <p:cTn id="46" fill="hold">
                            <p:stCondLst>
                              <p:cond delay="1000"/>
                            </p:stCondLst>
                            <p:childTnLst>
                              <p:par>
                                <p:cTn id="47" presetID="9"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dissolv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srcRect/>
          <a:stretch>
            <a:fillRect/>
          </a:stretch>
        </p:blipFill>
        <p:spPr bwMode="auto">
          <a:xfrm rot="365752">
            <a:off x="6702626" y="3697238"/>
            <a:ext cx="2286000" cy="3048000"/>
          </a:xfrm>
          <a:prstGeom prst="rect">
            <a:avLst/>
          </a:prstGeom>
          <a:noFill/>
          <a:ln w="9525">
            <a:noFill/>
            <a:miter lim="800000"/>
            <a:headEnd/>
            <a:tailEnd/>
          </a:ln>
        </p:spPr>
      </p:pic>
      <p:pic>
        <p:nvPicPr>
          <p:cNvPr id="4" name="Picture 2" descr="http://web.uvic.ca/~mbest1/engl366b/images/Monarchs2.GIF"/>
          <p:cNvPicPr>
            <a:picLocks noChangeAspect="1" noChangeArrowheads="1"/>
          </p:cNvPicPr>
          <p:nvPr/>
        </p:nvPicPr>
        <p:blipFill>
          <a:blip r:embed="rId4" cstate="print"/>
          <a:srcRect/>
          <a:stretch>
            <a:fillRect/>
          </a:stretch>
        </p:blipFill>
        <p:spPr bwMode="auto">
          <a:xfrm>
            <a:off x="3393159" y="3733800"/>
            <a:ext cx="5750841" cy="31242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Enter: Henry Tudor</a:t>
            </a:r>
            <a:endParaRPr lang="en-US" dirty="0">
              <a:solidFill>
                <a:schemeClr val="bg1"/>
              </a:solidFill>
            </a:endParaRPr>
          </a:p>
        </p:txBody>
      </p:sp>
      <p:sp>
        <p:nvSpPr>
          <p:cNvPr id="3" name="Content Placeholder 2"/>
          <p:cNvSpPr>
            <a:spLocks noGrp="1"/>
          </p:cNvSpPr>
          <p:nvPr>
            <p:ph idx="1"/>
          </p:nvPr>
        </p:nvSpPr>
        <p:spPr>
          <a:xfrm>
            <a:off x="457200" y="1447800"/>
            <a:ext cx="8229600" cy="4678363"/>
          </a:xfrm>
        </p:spPr>
        <p:txBody>
          <a:bodyPr/>
          <a:lstStyle/>
          <a:p>
            <a:r>
              <a:rPr lang="en-US" dirty="0" smtClean="0">
                <a:solidFill>
                  <a:schemeClr val="bg1"/>
                </a:solidFill>
              </a:rPr>
              <a:t>Son of Edmund Tudor &amp; Margaret Beaufort</a:t>
            </a:r>
          </a:p>
          <a:p>
            <a:r>
              <a:rPr lang="en-US" dirty="0" smtClean="0">
                <a:solidFill>
                  <a:schemeClr val="bg1"/>
                </a:solidFill>
              </a:rPr>
              <a:t>Leads an army against Richard III’s army</a:t>
            </a:r>
          </a:p>
          <a:p>
            <a:r>
              <a:rPr lang="en-US" dirty="0" smtClean="0">
                <a:solidFill>
                  <a:schemeClr val="bg1"/>
                </a:solidFill>
              </a:rPr>
              <a:t>Bosworth Field: So the story goes—kills Richard and takes up his crown from the battlefield </a:t>
            </a:r>
            <a:endParaRPr lang="en-US" dirty="0">
              <a:solidFill>
                <a:schemeClr val="bg1"/>
              </a:solidFill>
            </a:endParaRPr>
          </a:p>
        </p:txBody>
      </p:sp>
      <p:sp>
        <p:nvSpPr>
          <p:cNvPr id="16" name="Multiply 15"/>
          <p:cNvSpPr/>
          <p:nvPr/>
        </p:nvSpPr>
        <p:spPr>
          <a:xfrm>
            <a:off x="6553200" y="54102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p:cNvSpPr/>
          <p:nvPr/>
        </p:nvSpPr>
        <p:spPr>
          <a:xfrm>
            <a:off x="7010400" y="57912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y 17"/>
          <p:cNvSpPr/>
          <p:nvPr/>
        </p:nvSpPr>
        <p:spPr>
          <a:xfrm>
            <a:off x="7620000" y="57150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8305800" y="57150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7315200" y="54102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5943600" y="35814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p:cNvSpPr/>
          <p:nvPr/>
        </p:nvSpPr>
        <p:spPr>
          <a:xfrm>
            <a:off x="3429000" y="3962400"/>
            <a:ext cx="762000" cy="9144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y 24"/>
          <p:cNvSpPr/>
          <p:nvPr/>
        </p:nvSpPr>
        <p:spPr>
          <a:xfrm>
            <a:off x="4419600" y="4038600"/>
            <a:ext cx="762000" cy="9144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y 27"/>
          <p:cNvSpPr/>
          <p:nvPr/>
        </p:nvSpPr>
        <p:spPr>
          <a:xfrm>
            <a:off x="8077200" y="44196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ultiply 29"/>
          <p:cNvSpPr/>
          <p:nvPr/>
        </p:nvSpPr>
        <p:spPr>
          <a:xfrm>
            <a:off x="7162800" y="4038600"/>
            <a:ext cx="762000" cy="9144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y 30"/>
          <p:cNvSpPr/>
          <p:nvPr/>
        </p:nvSpPr>
        <p:spPr>
          <a:xfrm>
            <a:off x="8610600" y="40386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y 31"/>
          <p:cNvSpPr/>
          <p:nvPr/>
        </p:nvSpPr>
        <p:spPr>
          <a:xfrm>
            <a:off x="5562600" y="39624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y 32"/>
          <p:cNvSpPr/>
          <p:nvPr/>
        </p:nvSpPr>
        <p:spPr>
          <a:xfrm>
            <a:off x="6248400" y="44196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y 33"/>
          <p:cNvSpPr/>
          <p:nvPr/>
        </p:nvSpPr>
        <p:spPr>
          <a:xfrm>
            <a:off x="5181600" y="4419600"/>
            <a:ext cx="8382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Multiply 34"/>
          <p:cNvSpPr/>
          <p:nvPr/>
        </p:nvSpPr>
        <p:spPr>
          <a:xfrm>
            <a:off x="4038600" y="54864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35"/>
          <p:cNvSpPr/>
          <p:nvPr/>
        </p:nvSpPr>
        <p:spPr>
          <a:xfrm>
            <a:off x="7315200" y="4800600"/>
            <a:ext cx="685800" cy="7620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810000" y="6096000"/>
            <a:ext cx="990600" cy="4572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153400" y="5486400"/>
            <a:ext cx="990600" cy="4572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943600" y="5867400"/>
            <a:ext cx="838200" cy="2286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y 25"/>
          <p:cNvSpPr/>
          <p:nvPr/>
        </p:nvSpPr>
        <p:spPr>
          <a:xfrm>
            <a:off x="5334000" y="57150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y 26"/>
          <p:cNvSpPr/>
          <p:nvPr/>
        </p:nvSpPr>
        <p:spPr>
          <a:xfrm>
            <a:off x="5410200" y="53340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8" descr="http://upload.wikimedia.org/wikipedia/commons/thumb/e/ea/Lancashire_rose.svg/200px-Lancashire_rose.svg.png"/>
          <p:cNvPicPr>
            <a:picLocks noChangeAspect="1" noChangeArrowheads="1"/>
          </p:cNvPicPr>
          <p:nvPr/>
        </p:nvPicPr>
        <p:blipFill>
          <a:blip r:embed="rId5" cstate="email"/>
          <a:srcRect/>
          <a:stretch>
            <a:fillRect/>
          </a:stretch>
        </p:blipFill>
        <p:spPr bwMode="auto">
          <a:xfrm rot="1638288">
            <a:off x="8002228" y="1378909"/>
            <a:ext cx="474058" cy="452725"/>
          </a:xfrm>
          <a:prstGeom prst="rect">
            <a:avLst/>
          </a:prstGeom>
          <a:noFill/>
        </p:spPr>
      </p:pic>
      <p:pic>
        <p:nvPicPr>
          <p:cNvPr id="37" name="Picture 6" descr="http://upload.wikimedia.org/wikipedia/commons/thumb/0/0a/Yorkshire_rose.svg/200px-Yorkshire_rose.svg.png"/>
          <p:cNvPicPr>
            <a:picLocks noChangeAspect="1" noChangeArrowheads="1"/>
          </p:cNvPicPr>
          <p:nvPr/>
        </p:nvPicPr>
        <p:blipFill>
          <a:blip r:embed="rId6" cstate="email"/>
          <a:srcRect/>
          <a:stretch>
            <a:fillRect/>
          </a:stretch>
        </p:blipFill>
        <p:spPr bwMode="auto">
          <a:xfrm>
            <a:off x="7391400" y="2057400"/>
            <a:ext cx="478743" cy="45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down)">
                                      <p:cBhvr>
                                        <p:cTn id="67" dur="500"/>
                                        <p:tgtEl>
                                          <p:spTgt spid="3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500"/>
                                        <p:tgtEl>
                                          <p:spTgt spid="4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
                                            <p:txEl>
                                              <p:pRg st="0" end="0"/>
                                            </p:txEl>
                                          </p:spTgt>
                                        </p:tgtEl>
                                        <p:attrNameLst>
                                          <p:attrName>style.visibility</p:attrName>
                                        </p:attrNameLst>
                                      </p:cBhvr>
                                      <p:to>
                                        <p:strVal val="visible"/>
                                      </p:to>
                                    </p:set>
                                    <p:animEffect transition="in" filter="wipe(down)">
                                      <p:cBhvr>
                                        <p:cTn id="78" dur="500"/>
                                        <p:tgtEl>
                                          <p:spTgt spid="3">
                                            <p:txEl>
                                              <p:pRg st="0" end="0"/>
                                            </p:txEl>
                                          </p:spTgt>
                                        </p:tgtEl>
                                      </p:cBhvr>
                                    </p:animEffect>
                                  </p:childTnLst>
                                </p:cTn>
                              </p:par>
                              <p:par>
                                <p:cTn id="79" presetID="1"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
                                            <p:txEl>
                                              <p:pRg st="1" end="1"/>
                                            </p:txEl>
                                          </p:spTgt>
                                        </p:tgtEl>
                                        <p:attrNameLst>
                                          <p:attrName>style.visibility</p:attrName>
                                        </p:attrNameLst>
                                      </p:cBhvr>
                                      <p:to>
                                        <p:strVal val="visible"/>
                                      </p:to>
                                    </p:set>
                                    <p:animEffect transition="in" filter="wipe(down)">
                                      <p:cBhvr>
                                        <p:cTn id="85" dur="500"/>
                                        <p:tgtEl>
                                          <p:spTgt spid="3">
                                            <p:txEl>
                                              <p:pRg st="1" end="1"/>
                                            </p:txEl>
                                          </p:spTgt>
                                        </p:tgtEl>
                                      </p:cBhvr>
                                    </p:animEffect>
                                  </p:childTnLst>
                                </p:cTn>
                              </p:par>
                              <p:par>
                                <p:cTn id="86" presetID="1" presetClass="entr" presetSubtype="0"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nodeType="clickEffect">
                                  <p:stCondLst>
                                    <p:cond delay="0"/>
                                  </p:stCondLst>
                                  <p:childTnLst>
                                    <p:animEffect transition="out" filter="blinds(horizontal)">
                                      <p:cBhvr>
                                        <p:cTn id="91" dur="500"/>
                                        <p:tgtEl>
                                          <p:spTgt spid="4"/>
                                        </p:tgtEl>
                                      </p:cBhvr>
                                    </p:animEffect>
                                    <p:set>
                                      <p:cBhvr>
                                        <p:cTn id="92" dur="1" fill="hold">
                                          <p:stCondLst>
                                            <p:cond delay="499"/>
                                          </p:stCondLst>
                                        </p:cTn>
                                        <p:tgtEl>
                                          <p:spTgt spid="4"/>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36"/>
                                        </p:tgtEl>
                                      </p:cBhvr>
                                    </p:animEffect>
                                    <p:set>
                                      <p:cBhvr>
                                        <p:cTn id="95" dur="1" fill="hold">
                                          <p:stCondLst>
                                            <p:cond delay="499"/>
                                          </p:stCondLst>
                                        </p:cTn>
                                        <p:tgtEl>
                                          <p:spTgt spid="36"/>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34"/>
                                        </p:tgtEl>
                                      </p:cBhvr>
                                    </p:animEffect>
                                    <p:set>
                                      <p:cBhvr>
                                        <p:cTn id="98" dur="1" fill="hold">
                                          <p:stCondLst>
                                            <p:cond delay="499"/>
                                          </p:stCondLst>
                                        </p:cTn>
                                        <p:tgtEl>
                                          <p:spTgt spid="34"/>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32"/>
                                        </p:tgtEl>
                                      </p:cBhvr>
                                    </p:animEffect>
                                    <p:set>
                                      <p:cBhvr>
                                        <p:cTn id="101" dur="1" fill="hold">
                                          <p:stCondLst>
                                            <p:cond delay="499"/>
                                          </p:stCondLst>
                                        </p:cTn>
                                        <p:tgtEl>
                                          <p:spTgt spid="32"/>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23"/>
                                        </p:tgtEl>
                                      </p:cBhvr>
                                    </p:animEffect>
                                    <p:set>
                                      <p:cBhvr>
                                        <p:cTn id="104" dur="1" fill="hold">
                                          <p:stCondLst>
                                            <p:cond delay="499"/>
                                          </p:stCondLst>
                                        </p:cTn>
                                        <p:tgtEl>
                                          <p:spTgt spid="23"/>
                                        </p:tgtEl>
                                        <p:attrNameLst>
                                          <p:attrName>style.visibility</p:attrName>
                                        </p:attrNameLst>
                                      </p:cBhvr>
                                      <p:to>
                                        <p:strVal val="hidden"/>
                                      </p:to>
                                    </p:set>
                                  </p:childTnLst>
                                </p:cTn>
                              </p:par>
                              <p:par>
                                <p:cTn id="105" presetID="3" presetClass="exit" presetSubtype="10" fill="hold" grpId="1" nodeType="withEffect">
                                  <p:stCondLst>
                                    <p:cond delay="0"/>
                                  </p:stCondLst>
                                  <p:childTnLst>
                                    <p:animEffect transition="out" filter="blinds(horizontal)">
                                      <p:cBhvr>
                                        <p:cTn id="106" dur="500"/>
                                        <p:tgtEl>
                                          <p:spTgt spid="25"/>
                                        </p:tgtEl>
                                      </p:cBhvr>
                                    </p:animEffect>
                                    <p:set>
                                      <p:cBhvr>
                                        <p:cTn id="107" dur="1" fill="hold">
                                          <p:stCondLst>
                                            <p:cond delay="499"/>
                                          </p:stCondLst>
                                        </p:cTn>
                                        <p:tgtEl>
                                          <p:spTgt spid="25"/>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24"/>
                                        </p:tgtEl>
                                      </p:cBhvr>
                                    </p:animEffect>
                                    <p:set>
                                      <p:cBhvr>
                                        <p:cTn id="110" dur="1" fill="hold">
                                          <p:stCondLst>
                                            <p:cond delay="499"/>
                                          </p:stCondLst>
                                        </p:cTn>
                                        <p:tgtEl>
                                          <p:spTgt spid="24"/>
                                        </p:tgtEl>
                                        <p:attrNameLst>
                                          <p:attrName>style.visibility</p:attrName>
                                        </p:attrNameLst>
                                      </p:cBhvr>
                                      <p:to>
                                        <p:strVal val="hidden"/>
                                      </p:to>
                                    </p:set>
                                  </p:childTnLst>
                                </p:cTn>
                              </p:par>
                              <p:par>
                                <p:cTn id="111" presetID="3" presetClass="exit" presetSubtype="10" fill="hold" grpId="1" nodeType="withEffect">
                                  <p:stCondLst>
                                    <p:cond delay="0"/>
                                  </p:stCondLst>
                                  <p:childTnLst>
                                    <p:animEffect transition="out" filter="blinds(horizontal)">
                                      <p:cBhvr>
                                        <p:cTn id="112" dur="500"/>
                                        <p:tgtEl>
                                          <p:spTgt spid="33"/>
                                        </p:tgtEl>
                                      </p:cBhvr>
                                    </p:animEffect>
                                    <p:set>
                                      <p:cBhvr>
                                        <p:cTn id="113" dur="1" fill="hold">
                                          <p:stCondLst>
                                            <p:cond delay="499"/>
                                          </p:stCondLst>
                                        </p:cTn>
                                        <p:tgtEl>
                                          <p:spTgt spid="33"/>
                                        </p:tgtEl>
                                        <p:attrNameLst>
                                          <p:attrName>style.visibility</p:attrName>
                                        </p:attrNameLst>
                                      </p:cBhvr>
                                      <p:to>
                                        <p:strVal val="hidden"/>
                                      </p:to>
                                    </p:set>
                                  </p:childTnLst>
                                </p:cTn>
                              </p:par>
                              <p:par>
                                <p:cTn id="114" presetID="3" presetClass="exit" presetSubtype="10" fill="hold" grpId="1" nodeType="withEffect">
                                  <p:stCondLst>
                                    <p:cond delay="0"/>
                                  </p:stCondLst>
                                  <p:childTnLst>
                                    <p:animEffect transition="out" filter="blinds(horizontal)">
                                      <p:cBhvr>
                                        <p:cTn id="115" dur="500"/>
                                        <p:tgtEl>
                                          <p:spTgt spid="30"/>
                                        </p:tgtEl>
                                      </p:cBhvr>
                                    </p:animEffect>
                                    <p:set>
                                      <p:cBhvr>
                                        <p:cTn id="116" dur="1" fill="hold">
                                          <p:stCondLst>
                                            <p:cond delay="499"/>
                                          </p:stCondLst>
                                        </p:cTn>
                                        <p:tgtEl>
                                          <p:spTgt spid="30"/>
                                        </p:tgtEl>
                                        <p:attrNameLst>
                                          <p:attrName>style.visibility</p:attrName>
                                        </p:attrNameLst>
                                      </p:cBhvr>
                                      <p:to>
                                        <p:strVal val="hidden"/>
                                      </p:to>
                                    </p:set>
                                  </p:childTnLst>
                                </p:cTn>
                              </p:par>
                              <p:par>
                                <p:cTn id="117" presetID="3" presetClass="exit" presetSubtype="10" fill="hold" grpId="0" nodeType="withEffect">
                                  <p:stCondLst>
                                    <p:cond delay="0"/>
                                  </p:stCondLst>
                                  <p:childTnLst>
                                    <p:animEffect transition="out" filter="blinds(horizontal)">
                                      <p:cBhvr>
                                        <p:cTn id="118" dur="500"/>
                                        <p:tgtEl>
                                          <p:spTgt spid="16"/>
                                        </p:tgtEl>
                                      </p:cBhvr>
                                    </p:animEffect>
                                    <p:set>
                                      <p:cBhvr>
                                        <p:cTn id="119" dur="1" fill="hold">
                                          <p:stCondLst>
                                            <p:cond delay="499"/>
                                          </p:stCondLst>
                                        </p:cTn>
                                        <p:tgtEl>
                                          <p:spTgt spid="16"/>
                                        </p:tgtEl>
                                        <p:attrNameLst>
                                          <p:attrName>style.visibility</p:attrName>
                                        </p:attrNameLst>
                                      </p:cBhvr>
                                      <p:to>
                                        <p:strVal val="hidden"/>
                                      </p:to>
                                    </p:set>
                                  </p:childTnLst>
                                </p:cTn>
                              </p:par>
                              <p:par>
                                <p:cTn id="120" presetID="3" presetClass="exit" presetSubtype="10" fill="hold" grpId="0" nodeType="withEffect">
                                  <p:stCondLst>
                                    <p:cond delay="0"/>
                                  </p:stCondLst>
                                  <p:childTnLst>
                                    <p:animEffect transition="out" filter="blinds(horizontal)">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3" presetClass="exit" presetSubtype="10" fill="hold" grpId="0" nodeType="withEffect">
                                  <p:stCondLst>
                                    <p:cond delay="0"/>
                                  </p:stCondLst>
                                  <p:childTnLst>
                                    <p:animEffect transition="out" filter="blinds(horizontal)">
                                      <p:cBhvr>
                                        <p:cTn id="124" dur="500"/>
                                        <p:tgtEl>
                                          <p:spTgt spid="20"/>
                                        </p:tgtEl>
                                      </p:cBhvr>
                                    </p:animEffect>
                                    <p:set>
                                      <p:cBhvr>
                                        <p:cTn id="125" dur="1" fill="hold">
                                          <p:stCondLst>
                                            <p:cond delay="499"/>
                                          </p:stCondLst>
                                        </p:cTn>
                                        <p:tgtEl>
                                          <p:spTgt spid="20"/>
                                        </p:tgtEl>
                                        <p:attrNameLst>
                                          <p:attrName>style.visibility</p:attrName>
                                        </p:attrNameLst>
                                      </p:cBhvr>
                                      <p:to>
                                        <p:strVal val="hidden"/>
                                      </p:to>
                                    </p:set>
                                  </p:childTnLst>
                                </p:cTn>
                              </p:par>
                              <p:par>
                                <p:cTn id="126" presetID="3" presetClass="exit" presetSubtype="10" fill="hold" grpId="0" nodeType="withEffect">
                                  <p:stCondLst>
                                    <p:cond delay="0"/>
                                  </p:stCondLst>
                                  <p:childTnLst>
                                    <p:animEffect transition="out" filter="blinds(horizontal)">
                                      <p:cBhvr>
                                        <p:cTn id="127" dur="500"/>
                                        <p:tgtEl>
                                          <p:spTgt spid="18"/>
                                        </p:tgtEl>
                                      </p:cBhvr>
                                    </p:animEffect>
                                    <p:set>
                                      <p:cBhvr>
                                        <p:cTn id="128" dur="1" fill="hold">
                                          <p:stCondLst>
                                            <p:cond delay="499"/>
                                          </p:stCondLst>
                                        </p:cTn>
                                        <p:tgtEl>
                                          <p:spTgt spid="18"/>
                                        </p:tgtEl>
                                        <p:attrNameLst>
                                          <p:attrName>style.visibility</p:attrName>
                                        </p:attrNameLst>
                                      </p:cBhvr>
                                      <p:to>
                                        <p:strVal val="hidden"/>
                                      </p:to>
                                    </p:set>
                                  </p:childTnLst>
                                </p:cTn>
                              </p:par>
                              <p:par>
                                <p:cTn id="129" presetID="3" presetClass="exit" presetSubtype="10" fill="hold" grpId="0" nodeType="withEffect">
                                  <p:stCondLst>
                                    <p:cond delay="0"/>
                                  </p:stCondLst>
                                  <p:childTnLst>
                                    <p:animEffect transition="out" filter="blinds(horizontal)">
                                      <p:cBhvr>
                                        <p:cTn id="130" dur="500"/>
                                        <p:tgtEl>
                                          <p:spTgt spid="19"/>
                                        </p:tgtEl>
                                      </p:cBhvr>
                                    </p:animEffect>
                                    <p:set>
                                      <p:cBhvr>
                                        <p:cTn id="131" dur="1" fill="hold">
                                          <p:stCondLst>
                                            <p:cond delay="499"/>
                                          </p:stCondLst>
                                        </p:cTn>
                                        <p:tgtEl>
                                          <p:spTgt spid="19"/>
                                        </p:tgtEl>
                                        <p:attrNameLst>
                                          <p:attrName>style.visibility</p:attrName>
                                        </p:attrNameLst>
                                      </p:cBhvr>
                                      <p:to>
                                        <p:strVal val="hidden"/>
                                      </p:to>
                                    </p:set>
                                  </p:childTnLst>
                                </p:cTn>
                              </p:par>
                              <p:par>
                                <p:cTn id="132" presetID="3" presetClass="exit" presetSubtype="10" fill="hold" grpId="1" nodeType="withEffect">
                                  <p:stCondLst>
                                    <p:cond delay="0"/>
                                  </p:stCondLst>
                                  <p:childTnLst>
                                    <p:animEffect transition="out" filter="blinds(horizontal)">
                                      <p:cBhvr>
                                        <p:cTn id="133" dur="500"/>
                                        <p:tgtEl>
                                          <p:spTgt spid="27"/>
                                        </p:tgtEl>
                                      </p:cBhvr>
                                    </p:animEffect>
                                    <p:set>
                                      <p:cBhvr>
                                        <p:cTn id="134" dur="1" fill="hold">
                                          <p:stCondLst>
                                            <p:cond delay="499"/>
                                          </p:stCondLst>
                                        </p:cTn>
                                        <p:tgtEl>
                                          <p:spTgt spid="27"/>
                                        </p:tgtEl>
                                        <p:attrNameLst>
                                          <p:attrName>style.visibility</p:attrName>
                                        </p:attrNameLst>
                                      </p:cBhvr>
                                      <p:to>
                                        <p:strVal val="hidden"/>
                                      </p:to>
                                    </p:set>
                                  </p:childTnLst>
                                </p:cTn>
                              </p:par>
                              <p:par>
                                <p:cTn id="135" presetID="3" presetClass="exit" presetSubtype="10" fill="hold" grpId="1" nodeType="withEffect">
                                  <p:stCondLst>
                                    <p:cond delay="0"/>
                                  </p:stCondLst>
                                  <p:childTnLst>
                                    <p:animEffect transition="out" filter="blinds(horizontal)">
                                      <p:cBhvr>
                                        <p:cTn id="136" dur="500"/>
                                        <p:tgtEl>
                                          <p:spTgt spid="26"/>
                                        </p:tgtEl>
                                      </p:cBhvr>
                                    </p:animEffect>
                                    <p:set>
                                      <p:cBhvr>
                                        <p:cTn id="137" dur="1" fill="hold">
                                          <p:stCondLst>
                                            <p:cond delay="499"/>
                                          </p:stCondLst>
                                        </p:cTn>
                                        <p:tgtEl>
                                          <p:spTgt spid="26"/>
                                        </p:tgtEl>
                                        <p:attrNameLst>
                                          <p:attrName>style.visibility</p:attrName>
                                        </p:attrNameLst>
                                      </p:cBhvr>
                                      <p:to>
                                        <p:strVal val="hidden"/>
                                      </p:to>
                                    </p:set>
                                  </p:childTnLst>
                                </p:cTn>
                              </p:par>
                              <p:par>
                                <p:cTn id="138" presetID="3" presetClass="exit" presetSubtype="10" fill="hold" grpId="1" nodeType="withEffect">
                                  <p:stCondLst>
                                    <p:cond delay="0"/>
                                  </p:stCondLst>
                                  <p:childTnLst>
                                    <p:animEffect transition="out" filter="blinds(horizontal)">
                                      <p:cBhvr>
                                        <p:cTn id="139" dur="500"/>
                                        <p:tgtEl>
                                          <p:spTgt spid="28"/>
                                        </p:tgtEl>
                                      </p:cBhvr>
                                    </p:animEffect>
                                    <p:set>
                                      <p:cBhvr>
                                        <p:cTn id="140" dur="1" fill="hold">
                                          <p:stCondLst>
                                            <p:cond delay="499"/>
                                          </p:stCondLst>
                                        </p:cTn>
                                        <p:tgtEl>
                                          <p:spTgt spid="28"/>
                                        </p:tgtEl>
                                        <p:attrNameLst>
                                          <p:attrName>style.visibility</p:attrName>
                                        </p:attrNameLst>
                                      </p:cBhvr>
                                      <p:to>
                                        <p:strVal val="hidden"/>
                                      </p:to>
                                    </p:set>
                                  </p:childTnLst>
                                </p:cTn>
                              </p:par>
                              <p:par>
                                <p:cTn id="141" presetID="3" presetClass="exit" presetSubtype="10" fill="hold" grpId="1" nodeType="withEffect">
                                  <p:stCondLst>
                                    <p:cond delay="0"/>
                                  </p:stCondLst>
                                  <p:childTnLst>
                                    <p:animEffect transition="out" filter="blinds(horizontal)">
                                      <p:cBhvr>
                                        <p:cTn id="142" dur="500"/>
                                        <p:tgtEl>
                                          <p:spTgt spid="31"/>
                                        </p:tgtEl>
                                      </p:cBhvr>
                                    </p:animEffect>
                                    <p:set>
                                      <p:cBhvr>
                                        <p:cTn id="143" dur="1" fill="hold">
                                          <p:stCondLst>
                                            <p:cond delay="499"/>
                                          </p:stCondLst>
                                        </p:cTn>
                                        <p:tgtEl>
                                          <p:spTgt spid="31"/>
                                        </p:tgtEl>
                                        <p:attrNameLst>
                                          <p:attrName>style.visibility</p:attrName>
                                        </p:attrNameLst>
                                      </p:cBhvr>
                                      <p:to>
                                        <p:strVal val="hidden"/>
                                      </p:to>
                                    </p:set>
                                  </p:childTnLst>
                                </p:cTn>
                              </p:par>
                              <p:par>
                                <p:cTn id="144" presetID="3" presetClass="exit" presetSubtype="10" fill="hold" grpId="1" nodeType="withEffect">
                                  <p:stCondLst>
                                    <p:cond delay="0"/>
                                  </p:stCondLst>
                                  <p:childTnLst>
                                    <p:animEffect transition="out" filter="blinds(horizontal)">
                                      <p:cBhvr>
                                        <p:cTn id="145" dur="500"/>
                                        <p:tgtEl>
                                          <p:spTgt spid="35"/>
                                        </p:tgtEl>
                                      </p:cBhvr>
                                    </p:animEffect>
                                    <p:set>
                                      <p:cBhvr>
                                        <p:cTn id="146" dur="1" fill="hold">
                                          <p:stCondLst>
                                            <p:cond delay="499"/>
                                          </p:stCondLst>
                                        </p:cTn>
                                        <p:tgtEl>
                                          <p:spTgt spid="35"/>
                                        </p:tgtEl>
                                        <p:attrNameLst>
                                          <p:attrName>style.visibility</p:attrName>
                                        </p:attrNameLst>
                                      </p:cBhvr>
                                      <p:to>
                                        <p:strVal val="hidden"/>
                                      </p:to>
                                    </p:set>
                                  </p:childTnLst>
                                </p:cTn>
                              </p:par>
                              <p:par>
                                <p:cTn id="147" presetID="3" presetClass="exit" presetSubtype="10" fill="hold" grpId="1" nodeType="withEffect">
                                  <p:stCondLst>
                                    <p:cond delay="0"/>
                                  </p:stCondLst>
                                  <p:childTnLst>
                                    <p:animEffect transition="out" filter="blinds(horizontal)">
                                      <p:cBhvr>
                                        <p:cTn id="148" dur="500"/>
                                        <p:tgtEl>
                                          <p:spTgt spid="38"/>
                                        </p:tgtEl>
                                      </p:cBhvr>
                                    </p:animEffect>
                                    <p:set>
                                      <p:cBhvr>
                                        <p:cTn id="149" dur="1" fill="hold">
                                          <p:stCondLst>
                                            <p:cond delay="499"/>
                                          </p:stCondLst>
                                        </p:cTn>
                                        <p:tgtEl>
                                          <p:spTgt spid="38"/>
                                        </p:tgtEl>
                                        <p:attrNameLst>
                                          <p:attrName>style.visibility</p:attrName>
                                        </p:attrNameLst>
                                      </p:cBhvr>
                                      <p:to>
                                        <p:strVal val="hidden"/>
                                      </p:to>
                                    </p:set>
                                  </p:childTnLst>
                                </p:cTn>
                              </p:par>
                              <p:par>
                                <p:cTn id="150" presetID="3" presetClass="exit" presetSubtype="10" fill="hold" grpId="1" nodeType="withEffect">
                                  <p:stCondLst>
                                    <p:cond delay="0"/>
                                  </p:stCondLst>
                                  <p:childTnLst>
                                    <p:animEffect transition="out" filter="blinds(horizontal)">
                                      <p:cBhvr>
                                        <p:cTn id="151" dur="500"/>
                                        <p:tgtEl>
                                          <p:spTgt spid="40"/>
                                        </p:tgtEl>
                                      </p:cBhvr>
                                    </p:animEffect>
                                    <p:set>
                                      <p:cBhvr>
                                        <p:cTn id="152" dur="1" fill="hold">
                                          <p:stCondLst>
                                            <p:cond delay="499"/>
                                          </p:stCondLst>
                                        </p:cTn>
                                        <p:tgtEl>
                                          <p:spTgt spid="40"/>
                                        </p:tgtEl>
                                        <p:attrNameLst>
                                          <p:attrName>style.visibility</p:attrName>
                                        </p:attrNameLst>
                                      </p:cBhvr>
                                      <p:to>
                                        <p:strVal val="hidden"/>
                                      </p:to>
                                    </p:set>
                                  </p:childTnLst>
                                </p:cTn>
                              </p:par>
                              <p:par>
                                <p:cTn id="153" presetID="3" presetClass="exit" presetSubtype="10" fill="hold" grpId="1" nodeType="withEffect">
                                  <p:stCondLst>
                                    <p:cond delay="0"/>
                                  </p:stCondLst>
                                  <p:childTnLst>
                                    <p:animEffect transition="out" filter="blinds(horizontal)">
                                      <p:cBhvr>
                                        <p:cTn id="154" dur="500"/>
                                        <p:tgtEl>
                                          <p:spTgt spid="39"/>
                                        </p:tgtEl>
                                      </p:cBhvr>
                                    </p:animEffect>
                                    <p:set>
                                      <p:cBhvr>
                                        <p:cTn id="155" dur="1" fill="hold">
                                          <p:stCondLst>
                                            <p:cond delay="499"/>
                                          </p:stCondLst>
                                        </p:cTn>
                                        <p:tgtEl>
                                          <p:spTgt spid="39"/>
                                        </p:tgtEl>
                                        <p:attrNameLst>
                                          <p:attrName>style.visibility</p:attrName>
                                        </p:attrNameLst>
                                      </p:cBhvr>
                                      <p:to>
                                        <p:strVal val="hidden"/>
                                      </p:to>
                                    </p:set>
                                  </p:childTnLst>
                                </p:cTn>
                              </p:par>
                            </p:childTnLst>
                          </p:cTn>
                        </p:par>
                        <p:par>
                          <p:cTn id="156" fill="hold">
                            <p:stCondLst>
                              <p:cond delay="500"/>
                            </p:stCondLst>
                            <p:childTnLst>
                              <p:par>
                                <p:cTn id="157" presetID="22" presetClass="entr" presetSubtype="4" fill="hold" grpId="0" nodeType="afterEffect">
                                  <p:stCondLst>
                                    <p:cond delay="0"/>
                                  </p:stCondLst>
                                  <p:childTnLst>
                                    <p:set>
                                      <p:cBhvr>
                                        <p:cTn id="158" dur="1" fill="hold">
                                          <p:stCondLst>
                                            <p:cond delay="0"/>
                                          </p:stCondLst>
                                        </p:cTn>
                                        <p:tgtEl>
                                          <p:spTgt spid="3">
                                            <p:txEl>
                                              <p:pRg st="2" end="2"/>
                                            </p:txEl>
                                          </p:spTgt>
                                        </p:tgtEl>
                                        <p:attrNameLst>
                                          <p:attrName>style.visibility</p:attrName>
                                        </p:attrNameLst>
                                      </p:cBhvr>
                                      <p:to>
                                        <p:strVal val="visible"/>
                                      </p:to>
                                    </p:set>
                                    <p:animEffect transition="in" filter="wipe(down)">
                                      <p:cBhvr>
                                        <p:cTn id="159" dur="500"/>
                                        <p:tgtEl>
                                          <p:spTgt spid="3">
                                            <p:txEl>
                                              <p:pRg st="2" end="2"/>
                                            </p:txEl>
                                          </p:spTgt>
                                        </p:tgtEl>
                                      </p:cBhvr>
                                    </p:animEffect>
                                  </p:childTnLst>
                                </p:cTn>
                              </p:par>
                            </p:childTnLst>
                          </p:cTn>
                        </p:par>
                        <p:par>
                          <p:cTn id="160" fill="hold">
                            <p:stCondLst>
                              <p:cond delay="1000"/>
                            </p:stCondLst>
                            <p:childTnLst>
                              <p:par>
                                <p:cTn id="161" presetID="1" presetClass="entr" presetSubtype="0" fill="hold" nodeType="afterEffect">
                                  <p:stCondLst>
                                    <p:cond delay="0"/>
                                  </p:stCondLst>
                                  <p:childTnLst>
                                    <p:set>
                                      <p:cBhvr>
                                        <p:cTn id="16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uiExpand="1" animBg="1"/>
      <p:bldP spid="16" grpId="1" animBg="1"/>
      <p:bldP spid="17" grpId="0" uiExpand="1" animBg="1"/>
      <p:bldP spid="17" grpId="1" animBg="1"/>
      <p:bldP spid="18" grpId="0" uiExpand="1" animBg="1"/>
      <p:bldP spid="19" grpId="0" uiExpand="1" animBg="1"/>
      <p:bldP spid="19" grpId="1" animBg="1"/>
      <p:bldP spid="20" grpId="0" uiExpand="1" animBg="1"/>
      <p:bldP spid="23" grpId="0" animBg="1"/>
      <p:bldP spid="23" grpId="1" uiExpand="1" animBg="1"/>
      <p:bldP spid="24" grpId="0" animBg="1"/>
      <p:bldP spid="24" grpId="1" uiExpand="1" animBg="1"/>
      <p:bldP spid="25" grpId="0" animBg="1"/>
      <p:bldP spid="25" grpId="1" uiExpand="1" animBg="1"/>
      <p:bldP spid="28" grpId="0" animBg="1"/>
      <p:bldP spid="28" grpId="1" uiExpand="1" animBg="1"/>
      <p:bldP spid="30" grpId="0" animBg="1"/>
      <p:bldP spid="30" grpId="1" uiExpand="1" animBg="1"/>
      <p:bldP spid="31" grpId="0" animBg="1"/>
      <p:bldP spid="31" grpId="1" uiExpand="1" animBg="1"/>
      <p:bldP spid="32" grpId="0" animBg="1"/>
      <p:bldP spid="32" grpId="1" uiExpand="1" animBg="1"/>
      <p:bldP spid="33" grpId="0" animBg="1"/>
      <p:bldP spid="33" grpId="1" uiExpand="1" animBg="1"/>
      <p:bldP spid="34" grpId="0" animBg="1"/>
      <p:bldP spid="34" grpId="1" uiExpand="1" animBg="1"/>
      <p:bldP spid="35" grpId="0" animBg="1"/>
      <p:bldP spid="35" grpId="1" uiExpand="1" animBg="1"/>
      <p:bldP spid="36" grpId="0" animBg="1"/>
      <p:bldP spid="36" grpId="1" uiExpand="1" animBg="1"/>
      <p:bldP spid="38" grpId="0" animBg="1"/>
      <p:bldP spid="38" grpId="1" uiExpand="1" animBg="1"/>
      <p:bldP spid="39" grpId="0" animBg="1"/>
      <p:bldP spid="39" grpId="1" uiExpand="1" animBg="1"/>
      <p:bldP spid="40" grpId="0" animBg="1"/>
      <p:bldP spid="40" grpId="1" uiExpand="1" animBg="1"/>
      <p:bldP spid="26" grpId="0" animBg="1"/>
      <p:bldP spid="26" grpId="1" uiExpand="1" animBg="1"/>
      <p:bldP spid="27" grpId="0" animBg="1"/>
      <p:bldP spid="27" grpId="1" uiExpan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solidFill>
                  <a:srgbClr val="C00000"/>
                </a:solidFill>
              </a:rPr>
              <a:t>Henry VII</a:t>
            </a:r>
            <a:endParaRPr lang="en-US" dirty="0">
              <a:solidFill>
                <a:srgbClr val="C00000"/>
              </a:solidFill>
            </a:endParaRPr>
          </a:p>
        </p:txBody>
      </p:sp>
      <p:sp>
        <p:nvSpPr>
          <p:cNvPr id="3" name="Content Placeholder 2"/>
          <p:cNvSpPr>
            <a:spLocks noGrp="1"/>
          </p:cNvSpPr>
          <p:nvPr>
            <p:ph idx="1"/>
          </p:nvPr>
        </p:nvSpPr>
        <p:spPr>
          <a:xfrm>
            <a:off x="457200" y="914400"/>
            <a:ext cx="8229600" cy="3124200"/>
          </a:xfrm>
        </p:spPr>
        <p:txBody>
          <a:bodyPr/>
          <a:lstStyle/>
          <a:p>
            <a:r>
              <a:rPr lang="en-US" dirty="0" smtClean="0">
                <a:solidFill>
                  <a:srgbClr val="C00000"/>
                </a:solidFill>
              </a:rPr>
              <a:t>Henry Tudor is crowned Henry VII, King of England</a:t>
            </a:r>
          </a:p>
          <a:p>
            <a:r>
              <a:rPr lang="en-US" dirty="0" smtClean="0">
                <a:solidFill>
                  <a:srgbClr val="C00000"/>
                </a:solidFill>
              </a:rPr>
              <a:t>He marries Elizabeth of York, daughter of Edward IV—uniting the Lancaster and York lines under the Tudor name ending the War of the Roses </a:t>
            </a:r>
            <a:endParaRPr lang="en-US" dirty="0">
              <a:solidFill>
                <a:srgbClr val="C00000"/>
              </a:solidFill>
            </a:endParaRPr>
          </a:p>
        </p:txBody>
      </p:sp>
      <p:pic>
        <p:nvPicPr>
          <p:cNvPr id="3077" name="Picture 5"/>
          <p:cNvPicPr>
            <a:picLocks noChangeAspect="1" noChangeArrowheads="1"/>
          </p:cNvPicPr>
          <p:nvPr/>
        </p:nvPicPr>
        <p:blipFill>
          <a:blip r:embed="rId3" cstate="email"/>
          <a:srcRect/>
          <a:stretch>
            <a:fillRect/>
          </a:stretch>
        </p:blipFill>
        <p:spPr bwMode="auto">
          <a:xfrm>
            <a:off x="0" y="3886200"/>
            <a:ext cx="1635407" cy="2590800"/>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6911148" y="3505200"/>
            <a:ext cx="2232852" cy="3019425"/>
          </a:xfrm>
          <a:prstGeom prst="rect">
            <a:avLst/>
          </a:prstGeom>
          <a:noFill/>
          <a:ln w="9525">
            <a:noFill/>
            <a:miter lim="800000"/>
            <a:headEnd/>
            <a:tailEnd/>
          </a:ln>
        </p:spPr>
      </p:pic>
      <p:pic>
        <p:nvPicPr>
          <p:cNvPr id="9" name="Picture 8" descr="http://upload.wikimedia.org/wikipedia/commons/thumb/e/ea/Lancashire_rose.svg/200px-Lancashire_rose.svg.png"/>
          <p:cNvPicPr>
            <a:picLocks noChangeAspect="1" noChangeArrowheads="1"/>
          </p:cNvPicPr>
          <p:nvPr/>
        </p:nvPicPr>
        <p:blipFill>
          <a:blip r:embed="rId5" cstate="print"/>
          <a:srcRect/>
          <a:stretch>
            <a:fillRect/>
          </a:stretch>
        </p:blipFill>
        <p:spPr bwMode="auto">
          <a:xfrm>
            <a:off x="990600" y="4191000"/>
            <a:ext cx="2151553" cy="2054733"/>
          </a:xfrm>
          <a:prstGeom prst="rect">
            <a:avLst/>
          </a:prstGeom>
          <a:noFill/>
        </p:spPr>
      </p:pic>
      <p:pic>
        <p:nvPicPr>
          <p:cNvPr id="10" name="Picture 6" descr="http://upload.wikimedia.org/wikipedia/commons/thumb/0/0a/Yorkshire_rose.svg/200px-Yorkshire_rose.svg.png"/>
          <p:cNvPicPr>
            <a:picLocks noChangeAspect="1" noChangeArrowheads="1"/>
          </p:cNvPicPr>
          <p:nvPr/>
        </p:nvPicPr>
        <p:blipFill>
          <a:blip r:embed="rId6" cstate="print"/>
          <a:srcRect/>
          <a:stretch>
            <a:fillRect/>
          </a:stretch>
        </p:blipFill>
        <p:spPr bwMode="auto">
          <a:xfrm rot="10800000">
            <a:off x="5638800" y="4267200"/>
            <a:ext cx="2064582" cy="1971675"/>
          </a:xfrm>
          <a:prstGeom prst="rect">
            <a:avLst/>
          </a:prstGeom>
          <a:noFill/>
        </p:spPr>
      </p:pic>
      <p:pic>
        <p:nvPicPr>
          <p:cNvPr id="3079" name="Picture 7"/>
          <p:cNvPicPr>
            <a:picLocks noChangeAspect="1" noChangeArrowheads="1"/>
          </p:cNvPicPr>
          <p:nvPr/>
        </p:nvPicPr>
        <p:blipFill>
          <a:blip r:embed="rId7" cstate="email"/>
          <a:srcRect/>
          <a:stretch>
            <a:fillRect/>
          </a:stretch>
        </p:blipFill>
        <p:spPr bwMode="auto">
          <a:xfrm>
            <a:off x="3124201" y="4038600"/>
            <a:ext cx="2404382" cy="2362200"/>
          </a:xfrm>
          <a:prstGeom prst="rect">
            <a:avLst/>
          </a:prstGeom>
          <a:noFill/>
          <a:ln w="9525">
            <a:noFill/>
            <a:miter lim="800000"/>
            <a:headEnd/>
            <a:tailEnd/>
          </a:ln>
        </p:spPr>
      </p:pic>
      <p:pic>
        <p:nvPicPr>
          <p:cNvPr id="11" name="Picture 2" descr="http://web.uvic.ca/~mbest1/engl366b/images/Monarchs2.GIF"/>
          <p:cNvPicPr>
            <a:picLocks noChangeAspect="1" noChangeArrowheads="1"/>
          </p:cNvPicPr>
          <p:nvPr/>
        </p:nvPicPr>
        <p:blipFill>
          <a:blip r:embed="rId8" cstate="print"/>
          <a:srcRect/>
          <a:stretch>
            <a:fillRect/>
          </a:stretch>
        </p:blipFill>
        <p:spPr bwMode="auto">
          <a:xfrm>
            <a:off x="3112630" y="3581400"/>
            <a:ext cx="6031370" cy="3276600"/>
          </a:xfrm>
          <a:prstGeom prst="rect">
            <a:avLst/>
          </a:prstGeom>
          <a:noFill/>
        </p:spPr>
      </p:pic>
      <p:sp>
        <p:nvSpPr>
          <p:cNvPr id="12" name="Oval 11"/>
          <p:cNvSpPr/>
          <p:nvPr/>
        </p:nvSpPr>
        <p:spPr>
          <a:xfrm>
            <a:off x="3505200" y="6096000"/>
            <a:ext cx="1066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867400" y="5791200"/>
            <a:ext cx="838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blinds(horizontal)">
                                      <p:cBhvr>
                                        <p:cTn id="10" dur="500"/>
                                        <p:tgtEl>
                                          <p:spTgt spid="307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3" presetClass="exit" presetSubtype="10" fill="hold" grpId="0" nodeType="withEffect">
                                  <p:stCondLst>
                                    <p:cond delay="0"/>
                                  </p:stCondLst>
                                  <p:childTnLst>
                                    <p:animEffect transition="out" filter="blinds(horizontal)">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3" presetClass="exit" presetSubtype="10" fill="hold" grpId="0" nodeType="withEffect">
                                  <p:stCondLst>
                                    <p:cond delay="0"/>
                                  </p:stCondLst>
                                  <p:childTnLst>
                                    <p:animEffect transition="out" filter="blinds(horizontal)">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par>
                          <p:cTn id="27" fill="hold">
                            <p:stCondLst>
                              <p:cond delay="500"/>
                            </p:stCondLst>
                            <p:childTnLst>
                              <p:par>
                                <p:cTn id="28" presetID="3" presetClass="entr" presetSubtype="10" fill="hold" nodeType="afterEffect">
                                  <p:stCondLst>
                                    <p:cond delay="0"/>
                                  </p:stCondLst>
                                  <p:childTnLst>
                                    <p:set>
                                      <p:cBhvr>
                                        <p:cTn id="29" dur="1" fill="hold">
                                          <p:stCondLst>
                                            <p:cond delay="0"/>
                                          </p:stCondLst>
                                        </p:cTn>
                                        <p:tgtEl>
                                          <p:spTgt spid="3078"/>
                                        </p:tgtEl>
                                        <p:attrNameLst>
                                          <p:attrName>style.visibility</p:attrName>
                                        </p:attrNameLst>
                                      </p:cBhvr>
                                      <p:to>
                                        <p:strVal val="visible"/>
                                      </p:to>
                                    </p:set>
                                    <p:animEffect transition="in" filter="blinds(horizontal)">
                                      <p:cBhvr>
                                        <p:cTn id="30" dur="500"/>
                                        <p:tgtEl>
                                          <p:spTgt spid="3078"/>
                                        </p:tgtEl>
                                      </p:cBhvr>
                                    </p:animEffect>
                                  </p:childTnLst>
                                </p:cTn>
                              </p:par>
                            </p:childTnLst>
                          </p:cTn>
                        </p:par>
                        <p:par>
                          <p:cTn id="31" fill="hold">
                            <p:stCondLst>
                              <p:cond delay="1000"/>
                            </p:stCondLst>
                            <p:childTnLst>
                              <p:par>
                                <p:cTn id="32" presetID="3" presetClass="entr" presetSubtype="1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par>
                                <p:cTn id="35" presetID="3" presetClass="entr" presetSubtype="1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par>
                          <p:cTn id="38" fill="hold">
                            <p:stCondLst>
                              <p:cond delay="1500"/>
                            </p:stCondLst>
                            <p:childTnLst>
                              <p:par>
                                <p:cTn id="39" presetID="63" presetClass="path" presetSubtype="0" accel="50000" decel="50000" fill="hold" nodeType="afterEffect">
                                  <p:stCondLst>
                                    <p:cond delay="0"/>
                                  </p:stCondLst>
                                  <p:childTnLst>
                                    <p:animMotion origin="layout" path="M 0 0  L 0.25 0  E" pathEditMode="relative" ptsTypes="">
                                      <p:cBhvr>
                                        <p:cTn id="40" dur="2000" fill="hold"/>
                                        <p:tgtEl>
                                          <p:spTgt spid="9"/>
                                        </p:tgtEl>
                                        <p:attrNameLst>
                                          <p:attrName>ppt_x</p:attrName>
                                          <p:attrName>ppt_y</p:attrName>
                                        </p:attrNameLst>
                                      </p:cBhvr>
                                    </p:animMotion>
                                  </p:childTnLst>
                                </p:cTn>
                              </p:par>
                              <p:par>
                                <p:cTn id="41" presetID="35" presetClass="path" presetSubtype="0" accel="50000" decel="50000" fill="hold" nodeType="withEffect">
                                  <p:stCondLst>
                                    <p:cond delay="0"/>
                                  </p:stCondLst>
                                  <p:childTnLst>
                                    <p:animMotion origin="layout" path="M 0 0  L -0.25 0  E" pathEditMode="relative" ptsTypes="">
                                      <p:cBhvr>
                                        <p:cTn id="42" dur="2000" fill="hold"/>
                                        <p:tgtEl>
                                          <p:spTgt spid="10"/>
                                        </p:tgtEl>
                                        <p:attrNameLst>
                                          <p:attrName>ppt_x</p:attrName>
                                          <p:attrName>ppt_y</p:attrName>
                                        </p:attrNameLst>
                                      </p:cBhvr>
                                    </p:animMotion>
                                  </p:childTnLst>
                                </p:cTn>
                              </p:par>
                            </p:childTnLst>
                          </p:cTn>
                        </p:par>
                        <p:par>
                          <p:cTn id="43" fill="hold">
                            <p:stCondLst>
                              <p:cond delay="3500"/>
                            </p:stCondLst>
                            <p:childTnLst>
                              <p:par>
                                <p:cTn id="44" presetID="1" presetClass="exit" presetSubtype="0" fill="hold" nodeType="afterEffect">
                                  <p:stCondLst>
                                    <p:cond delay="0"/>
                                  </p:stCondLst>
                                  <p:childTnLst>
                                    <p:set>
                                      <p:cBhvr>
                                        <p:cTn id="45" dur="1" fill="hold">
                                          <p:stCondLst>
                                            <p:cond delay="0"/>
                                          </p:stCondLst>
                                        </p:cTn>
                                        <p:tgtEl>
                                          <p:spTgt spid="10"/>
                                        </p:tgtEl>
                                        <p:attrNameLst>
                                          <p:attrName>style.visibility</p:attrName>
                                        </p:attrNameLst>
                                      </p:cBhvr>
                                      <p:to>
                                        <p:strVal val="hidden"/>
                                      </p:to>
                                    </p:set>
                                  </p:childTnLst>
                                </p:cTn>
                              </p:par>
                            </p:childTnLst>
                          </p:cTn>
                        </p:par>
                        <p:par>
                          <p:cTn id="46" fill="hold">
                            <p:stCondLst>
                              <p:cond delay="3500"/>
                            </p:stCondLst>
                            <p:childTnLst>
                              <p:par>
                                <p:cTn id="47" presetID="1" presetClass="exit" presetSubtype="0" fill="hold" nodeType="after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par>
                          <p:cTn id="49" fill="hold">
                            <p:stCondLst>
                              <p:cond delay="3500"/>
                            </p:stCondLst>
                            <p:childTnLst>
                              <p:par>
                                <p:cTn id="50" presetID="1" presetClass="entr" presetSubtype="0" fill="hold" nodeType="afterEffect">
                                  <p:stCondLst>
                                    <p:cond delay="0"/>
                                  </p:stCondLst>
                                  <p:childTnLst>
                                    <p:set>
                                      <p:cBhvr>
                                        <p:cTn id="51"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eb.uvic.ca/~mbest1/engl366b/images/Monarchs2.GIF"/>
          <p:cNvPicPr>
            <a:picLocks noChangeAspect="1" noChangeArrowheads="1"/>
          </p:cNvPicPr>
          <p:nvPr/>
        </p:nvPicPr>
        <p:blipFill>
          <a:blip r:embed="rId3" cstate="print"/>
          <a:srcRect/>
          <a:stretch>
            <a:fillRect/>
          </a:stretch>
        </p:blipFill>
        <p:spPr bwMode="auto">
          <a:xfrm>
            <a:off x="1906976" y="3962400"/>
            <a:ext cx="5330048" cy="2895600"/>
          </a:xfrm>
          <a:prstGeom prst="rect">
            <a:avLst/>
          </a:prstGeom>
          <a:noFill/>
        </p:spPr>
      </p:pic>
      <p:pic>
        <p:nvPicPr>
          <p:cNvPr id="15368" name="Picture 8" descr="http://upload.wikimedia.org/wikipedia/commons/thumb/e/ea/Lancashire_rose.svg/200px-Lancashire_rose.svg.png"/>
          <p:cNvPicPr>
            <a:picLocks noChangeAspect="1" noChangeArrowheads="1"/>
          </p:cNvPicPr>
          <p:nvPr/>
        </p:nvPicPr>
        <p:blipFill>
          <a:blip r:embed="rId4" cstate="email"/>
          <a:srcRect/>
          <a:stretch>
            <a:fillRect/>
          </a:stretch>
        </p:blipFill>
        <p:spPr bwMode="auto">
          <a:xfrm rot="1638288">
            <a:off x="4530714" y="2341404"/>
            <a:ext cx="680307" cy="649693"/>
          </a:xfrm>
          <a:prstGeom prst="rect">
            <a:avLst/>
          </a:prstGeom>
          <a:noFill/>
        </p:spPr>
      </p:pic>
      <p:pic>
        <p:nvPicPr>
          <p:cNvPr id="15366" name="Picture 6" descr="http://upload.wikimedia.org/wikipedia/commons/thumb/0/0a/Yorkshire_rose.svg/200px-Yorkshire_rose.svg.png"/>
          <p:cNvPicPr>
            <a:picLocks noChangeAspect="1" noChangeArrowheads="1"/>
          </p:cNvPicPr>
          <p:nvPr/>
        </p:nvPicPr>
        <p:blipFill>
          <a:blip r:embed="rId5" cstate="email"/>
          <a:srcRect/>
          <a:stretch>
            <a:fillRect/>
          </a:stretch>
        </p:blipFill>
        <p:spPr bwMode="auto">
          <a:xfrm>
            <a:off x="304800" y="2795471"/>
            <a:ext cx="660666" cy="630936"/>
          </a:xfrm>
          <a:prstGeom prst="rect">
            <a:avLst/>
          </a:prstGeom>
          <a:noFill/>
        </p:spPr>
      </p:pic>
      <p:sp>
        <p:nvSpPr>
          <p:cNvPr id="2" name="Title 1"/>
          <p:cNvSpPr>
            <a:spLocks noGrp="1"/>
          </p:cNvSpPr>
          <p:nvPr>
            <p:ph type="title"/>
          </p:nvPr>
        </p:nvSpPr>
        <p:spPr>
          <a:xfrm>
            <a:off x="0" y="274638"/>
            <a:ext cx="9144000" cy="1173162"/>
          </a:xfrm>
        </p:spPr>
        <p:txBody>
          <a:bodyPr>
            <a:normAutofit fontScale="90000"/>
          </a:bodyPr>
          <a:lstStyle/>
          <a:p>
            <a:r>
              <a:rPr lang="en-US" dirty="0" smtClean="0">
                <a:solidFill>
                  <a:schemeClr val="bg1"/>
                </a:solidFill>
              </a:rPr>
              <a:t>The War of the Roses: The Cousin’s War</a:t>
            </a:r>
            <a:endParaRPr lang="en-US" dirty="0">
              <a:solidFill>
                <a:schemeClr val="bg1"/>
              </a:solidFill>
            </a:endParaRPr>
          </a:p>
        </p:txBody>
      </p:sp>
      <p:pic>
        <p:nvPicPr>
          <p:cNvPr id="7" name="Picture 6" descr="http://upload.wikimedia.org/wikipedia/commons/thumb/0/0a/Yorkshire_rose.svg/200px-Yorkshire_rose.svg.png"/>
          <p:cNvPicPr>
            <a:picLocks noChangeAspect="1" noChangeArrowheads="1"/>
          </p:cNvPicPr>
          <p:nvPr/>
        </p:nvPicPr>
        <p:blipFill>
          <a:blip r:embed="rId6" cstate="email"/>
          <a:srcRect/>
          <a:stretch>
            <a:fillRect/>
          </a:stretch>
        </p:blipFill>
        <p:spPr bwMode="auto">
          <a:xfrm rot="459404">
            <a:off x="7946343" y="1447800"/>
            <a:ext cx="1197657" cy="1143762"/>
          </a:xfrm>
          <a:prstGeom prst="rect">
            <a:avLst/>
          </a:prstGeom>
          <a:noFill/>
        </p:spPr>
      </p:pic>
      <p:pic>
        <p:nvPicPr>
          <p:cNvPr id="8" name="Picture 8" descr="http://upload.wikimedia.org/wikipedia/commons/thumb/e/ea/Lancashire_rose.svg/200px-Lancashire_rose.svg.png"/>
          <p:cNvPicPr>
            <a:picLocks noChangeAspect="1" noChangeArrowheads="1"/>
          </p:cNvPicPr>
          <p:nvPr/>
        </p:nvPicPr>
        <p:blipFill>
          <a:blip r:embed="rId7" cstate="email"/>
          <a:srcRect/>
          <a:stretch>
            <a:fillRect/>
          </a:stretch>
        </p:blipFill>
        <p:spPr bwMode="auto">
          <a:xfrm rot="1638288">
            <a:off x="6974019" y="893116"/>
            <a:ext cx="1176879" cy="1123919"/>
          </a:xfrm>
          <a:prstGeom prst="rect">
            <a:avLst/>
          </a:prstGeom>
          <a:noFill/>
        </p:spPr>
      </p:pic>
      <p:sp>
        <p:nvSpPr>
          <p:cNvPr id="3" name="Content Placeholder 2"/>
          <p:cNvSpPr>
            <a:spLocks noGrp="1"/>
          </p:cNvSpPr>
          <p:nvPr>
            <p:ph idx="1"/>
          </p:nvPr>
        </p:nvSpPr>
        <p:spPr>
          <a:xfrm>
            <a:off x="457200" y="1524000"/>
            <a:ext cx="8229600" cy="4876800"/>
          </a:xfrm>
        </p:spPr>
        <p:txBody>
          <a:bodyPr>
            <a:normAutofit/>
          </a:bodyPr>
          <a:lstStyle/>
          <a:p>
            <a:r>
              <a:rPr lang="en-US" sz="3600" dirty="0">
                <a:solidFill>
                  <a:schemeClr val="bg1"/>
                </a:solidFill>
              </a:rPr>
              <a:t>King Edward Plantagenet III's  two sons the Duke of Lancaster and the Duke of York, and their </a:t>
            </a:r>
            <a:r>
              <a:rPr lang="en-US" sz="3600" dirty="0" smtClean="0">
                <a:solidFill>
                  <a:schemeClr val="bg1"/>
                </a:solidFill>
              </a:rPr>
              <a:t>descendants </a:t>
            </a:r>
            <a:endParaRPr lang="en-US" sz="3600" dirty="0">
              <a:solidFill>
                <a:schemeClr val="bg1"/>
              </a:solidFill>
            </a:endParaRPr>
          </a:p>
          <a:p>
            <a:r>
              <a:rPr lang="en-US" sz="3600" dirty="0" smtClean="0">
                <a:solidFill>
                  <a:schemeClr val="bg1"/>
                </a:solidFill>
              </a:rPr>
              <a:t>Series of Civil Wars over 30 years</a:t>
            </a:r>
          </a:p>
          <a:p>
            <a:pPr>
              <a:buNone/>
            </a:pP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368"/>
                                        </p:tgtEl>
                                        <p:attrNameLst>
                                          <p:attrName>style.visibility</p:attrName>
                                        </p:attrNameLst>
                                      </p:cBhvr>
                                      <p:to>
                                        <p:strVal val="visible"/>
                                      </p:to>
                                    </p:set>
                                    <p:animEffect transition="in" filter="blinds(horizontal)">
                                      <p:cBhvr>
                                        <p:cTn id="10" dur="500"/>
                                        <p:tgtEl>
                                          <p:spTgt spid="15368"/>
                                        </p:tgtEl>
                                      </p:cBhvr>
                                    </p:animEffect>
                                  </p:childTnLst>
                                </p:cTn>
                              </p:par>
                              <p:par>
                                <p:cTn id="11" presetID="3" presetClass="entr" presetSubtype="10" fill="hold" nodeType="withEffect">
                                  <p:stCondLst>
                                    <p:cond delay="0"/>
                                  </p:stCondLst>
                                  <p:childTnLst>
                                    <p:set>
                                      <p:cBhvr>
                                        <p:cTn id="12" dur="1" fill="hold">
                                          <p:stCondLst>
                                            <p:cond delay="0"/>
                                          </p:stCondLst>
                                        </p:cTn>
                                        <p:tgtEl>
                                          <p:spTgt spid="15366"/>
                                        </p:tgtEl>
                                        <p:attrNameLst>
                                          <p:attrName>style.visibility</p:attrName>
                                        </p:attrNameLst>
                                      </p:cBhvr>
                                      <p:to>
                                        <p:strVal val="visible"/>
                                      </p:to>
                                    </p:set>
                                    <p:animEffect transition="in" filter="blinds(horizontal)">
                                      <p:cBhvr>
                                        <p:cTn id="13" dur="500"/>
                                        <p:tgtEl>
                                          <p:spTgt spid="1536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Edward Plantagenet III</a:t>
            </a:r>
            <a:endParaRPr lang="en-US" dirty="0">
              <a:solidFill>
                <a:schemeClr val="bg1"/>
              </a:solidFill>
            </a:endParaRPr>
          </a:p>
        </p:txBody>
      </p:sp>
      <p:sp>
        <p:nvSpPr>
          <p:cNvPr id="3" name="Content Placeholder 2"/>
          <p:cNvSpPr>
            <a:spLocks noGrp="1"/>
          </p:cNvSpPr>
          <p:nvPr>
            <p:ph idx="1"/>
          </p:nvPr>
        </p:nvSpPr>
        <p:spPr>
          <a:xfrm>
            <a:off x="457200" y="1600200"/>
            <a:ext cx="5181600" cy="4525963"/>
          </a:xfrm>
        </p:spPr>
        <p:txBody>
          <a:bodyPr>
            <a:normAutofit lnSpcReduction="10000"/>
          </a:bodyPr>
          <a:lstStyle/>
          <a:p>
            <a:r>
              <a:rPr lang="en-US" dirty="0" smtClean="0">
                <a:solidFill>
                  <a:schemeClr val="bg1"/>
                </a:solidFill>
              </a:rPr>
              <a:t>5 sons</a:t>
            </a:r>
          </a:p>
          <a:p>
            <a:r>
              <a:rPr lang="en-US" dirty="0" smtClean="0">
                <a:solidFill>
                  <a:schemeClr val="bg1"/>
                </a:solidFill>
              </a:rPr>
              <a:t>Edward the Black Prince is heir</a:t>
            </a:r>
          </a:p>
          <a:p>
            <a:r>
              <a:rPr lang="en-US" dirty="0" smtClean="0">
                <a:solidFill>
                  <a:schemeClr val="bg1"/>
                </a:solidFill>
              </a:rPr>
              <a:t>Fighting in France (100 Year’s War) </a:t>
            </a:r>
          </a:p>
          <a:p>
            <a:r>
              <a:rPr lang="en-US" dirty="0" smtClean="0">
                <a:solidFill>
                  <a:schemeClr val="bg1"/>
                </a:solidFill>
              </a:rPr>
              <a:t>Ed &amp; Ed die within a year of each other</a:t>
            </a:r>
          </a:p>
          <a:p>
            <a:r>
              <a:rPr lang="en-US" dirty="0" smtClean="0">
                <a:solidFill>
                  <a:schemeClr val="bg1"/>
                </a:solidFill>
              </a:rPr>
              <a:t>Edward’s son Richard II becomes king at 10</a:t>
            </a:r>
            <a:endParaRPr lang="en-US" dirty="0">
              <a:solidFill>
                <a:schemeClr val="bg1"/>
              </a:solidFill>
            </a:endParaRPr>
          </a:p>
        </p:txBody>
      </p:sp>
      <p:pic>
        <p:nvPicPr>
          <p:cNvPr id="1026" name="Picture 2" descr="Image result for richard ii"/>
          <p:cNvPicPr>
            <a:picLocks noChangeAspect="1" noChangeArrowheads="1"/>
          </p:cNvPicPr>
          <p:nvPr/>
        </p:nvPicPr>
        <p:blipFill>
          <a:blip r:embed="rId2" cstate="email"/>
          <a:srcRect/>
          <a:stretch>
            <a:fillRect/>
          </a:stretch>
        </p:blipFill>
        <p:spPr bwMode="auto">
          <a:xfrm>
            <a:off x="6019800" y="1600200"/>
            <a:ext cx="2442081" cy="4419600"/>
          </a:xfrm>
          <a:prstGeom prst="rect">
            <a:avLst/>
          </a:prstGeom>
          <a:noFill/>
        </p:spPr>
      </p:pic>
      <p:pic>
        <p:nvPicPr>
          <p:cNvPr id="1028" name="Picture 4" descr="Image result for edward iii"/>
          <p:cNvPicPr>
            <a:picLocks noChangeAspect="1" noChangeArrowheads="1"/>
          </p:cNvPicPr>
          <p:nvPr/>
        </p:nvPicPr>
        <p:blipFill>
          <a:blip r:embed="rId3" cstate="email"/>
          <a:srcRect/>
          <a:stretch>
            <a:fillRect/>
          </a:stretch>
        </p:blipFill>
        <p:spPr bwMode="auto">
          <a:xfrm>
            <a:off x="6787342" y="3657600"/>
            <a:ext cx="2356658" cy="3200400"/>
          </a:xfrm>
          <a:prstGeom prst="rect">
            <a:avLst/>
          </a:prstGeom>
          <a:noFill/>
        </p:spPr>
      </p:pic>
      <p:pic>
        <p:nvPicPr>
          <p:cNvPr id="1030" name="Picture 6" descr="Image result for edward the black prince"/>
          <p:cNvPicPr>
            <a:picLocks noChangeAspect="1" noChangeArrowheads="1"/>
          </p:cNvPicPr>
          <p:nvPr/>
        </p:nvPicPr>
        <p:blipFill>
          <a:blip r:embed="rId4" cstate="email"/>
          <a:srcRect/>
          <a:stretch>
            <a:fillRect/>
          </a:stretch>
        </p:blipFill>
        <p:spPr bwMode="auto">
          <a:xfrm>
            <a:off x="5334000" y="1143000"/>
            <a:ext cx="1981200" cy="26917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dissolve">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par>
                          <p:cTn id="26" fill="hold">
                            <p:stCondLst>
                              <p:cond delay="500"/>
                            </p:stCondLst>
                            <p:childTnLst>
                              <p:par>
                                <p:cTn id="27" presetID="2" presetClass="exit" presetSubtype="4" fill="hold" nodeType="afterEffect">
                                  <p:stCondLst>
                                    <p:cond delay="0"/>
                                  </p:stCondLst>
                                  <p:childTnLst>
                                    <p:anim calcmode="lin" valueType="num">
                                      <p:cBhvr additive="base">
                                        <p:cTn id="28" dur="500"/>
                                        <p:tgtEl>
                                          <p:spTgt spid="1030"/>
                                        </p:tgtEl>
                                        <p:attrNameLst>
                                          <p:attrName>ppt_x</p:attrName>
                                        </p:attrNameLst>
                                      </p:cBhvr>
                                      <p:tavLst>
                                        <p:tav tm="0">
                                          <p:val>
                                            <p:strVal val="ppt_x"/>
                                          </p:val>
                                        </p:tav>
                                        <p:tav tm="100000">
                                          <p:val>
                                            <p:strVal val="ppt_x"/>
                                          </p:val>
                                        </p:tav>
                                      </p:tavLst>
                                    </p:anim>
                                    <p:anim calcmode="lin" valueType="num">
                                      <p:cBhvr additive="base">
                                        <p:cTn id="29" dur="500"/>
                                        <p:tgtEl>
                                          <p:spTgt spid="1030"/>
                                        </p:tgtEl>
                                        <p:attrNameLst>
                                          <p:attrName>ppt_y</p:attrName>
                                        </p:attrNameLst>
                                      </p:cBhvr>
                                      <p:tavLst>
                                        <p:tav tm="0">
                                          <p:val>
                                            <p:strVal val="ppt_y"/>
                                          </p:val>
                                        </p:tav>
                                        <p:tav tm="100000">
                                          <p:val>
                                            <p:strVal val="1+ppt_h/2"/>
                                          </p:val>
                                        </p:tav>
                                      </p:tavLst>
                                    </p:anim>
                                    <p:set>
                                      <p:cBhvr>
                                        <p:cTn id="30" dur="1" fill="hold">
                                          <p:stCondLst>
                                            <p:cond delay="499"/>
                                          </p:stCondLst>
                                        </p:cTn>
                                        <p:tgtEl>
                                          <p:spTgt spid="103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028"/>
                                        </p:tgtEl>
                                        <p:attrNameLst>
                                          <p:attrName>ppt_x</p:attrName>
                                        </p:attrNameLst>
                                      </p:cBhvr>
                                      <p:tavLst>
                                        <p:tav tm="0">
                                          <p:val>
                                            <p:strVal val="ppt_x"/>
                                          </p:val>
                                        </p:tav>
                                        <p:tav tm="100000">
                                          <p:val>
                                            <p:strVal val="ppt_x"/>
                                          </p:val>
                                        </p:tav>
                                      </p:tavLst>
                                    </p:anim>
                                    <p:anim calcmode="lin" valueType="num">
                                      <p:cBhvr additive="base">
                                        <p:cTn id="35" dur="500"/>
                                        <p:tgtEl>
                                          <p:spTgt spid="1028"/>
                                        </p:tgtEl>
                                        <p:attrNameLst>
                                          <p:attrName>ppt_y</p:attrName>
                                        </p:attrNameLst>
                                      </p:cBhvr>
                                      <p:tavLst>
                                        <p:tav tm="0">
                                          <p:val>
                                            <p:strVal val="ppt_y"/>
                                          </p:val>
                                        </p:tav>
                                        <p:tav tm="100000">
                                          <p:val>
                                            <p:strVal val="1+ppt_h/2"/>
                                          </p:val>
                                        </p:tav>
                                      </p:tavLst>
                                    </p:anim>
                                    <p:set>
                                      <p:cBhvr>
                                        <p:cTn id="36" dur="1" fill="hold">
                                          <p:stCondLst>
                                            <p:cond delay="499"/>
                                          </p:stCondLst>
                                        </p:cTn>
                                        <p:tgtEl>
                                          <p:spTgt spid="102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00"/>
                                        <p:tgtEl>
                                          <p:spTgt spid="3">
                                            <p:txEl>
                                              <p:pRg st="4" end="4"/>
                                            </p:txEl>
                                          </p:spTgt>
                                        </p:tgtEl>
                                      </p:cBhvr>
                                    </p:animEffect>
                                  </p:childTnLst>
                                </p:cTn>
                              </p:par>
                            </p:childTnLst>
                          </p:cTn>
                        </p:par>
                        <p:par>
                          <p:cTn id="42" fill="hold">
                            <p:stCondLst>
                              <p:cond delay="500"/>
                            </p:stCondLst>
                            <p:childTnLst>
                              <p:par>
                                <p:cTn id="43" presetID="15" presetClass="entr" presetSubtype="0" fill="hold" nodeType="after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p:cTn id="45" dur="1000" fill="hold"/>
                                        <p:tgtEl>
                                          <p:spTgt spid="1026"/>
                                        </p:tgtEl>
                                        <p:attrNameLst>
                                          <p:attrName>ppt_w</p:attrName>
                                        </p:attrNameLst>
                                      </p:cBhvr>
                                      <p:tavLst>
                                        <p:tav tm="0">
                                          <p:val>
                                            <p:fltVal val="0"/>
                                          </p:val>
                                        </p:tav>
                                        <p:tav tm="100000">
                                          <p:val>
                                            <p:strVal val="#ppt_w"/>
                                          </p:val>
                                        </p:tav>
                                      </p:tavLst>
                                    </p:anim>
                                    <p:anim calcmode="lin" valueType="num">
                                      <p:cBhvr>
                                        <p:cTn id="46" dur="1000" fill="hold"/>
                                        <p:tgtEl>
                                          <p:spTgt spid="1026"/>
                                        </p:tgtEl>
                                        <p:attrNameLst>
                                          <p:attrName>ppt_h</p:attrName>
                                        </p:attrNameLst>
                                      </p:cBhvr>
                                      <p:tavLst>
                                        <p:tav tm="0">
                                          <p:val>
                                            <p:fltVal val="0"/>
                                          </p:val>
                                        </p:tav>
                                        <p:tav tm="100000">
                                          <p:val>
                                            <p:strVal val="#ppt_h"/>
                                          </p:val>
                                        </p:tav>
                                      </p:tavLst>
                                    </p:anim>
                                    <p:anim calcmode="lin" valueType="num">
                                      <p:cBhvr>
                                        <p:cTn id="47"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upload.wikimedia.org/wikipedia/commons/thumb/e/ea/Lancashire_rose.svg/200px-Lancashire_rose.svg.png"/>
          <p:cNvPicPr>
            <a:picLocks noChangeAspect="1" noChangeArrowheads="1"/>
          </p:cNvPicPr>
          <p:nvPr/>
        </p:nvPicPr>
        <p:blipFill>
          <a:blip r:embed="rId2" cstate="email"/>
          <a:srcRect/>
          <a:stretch>
            <a:fillRect/>
          </a:stretch>
        </p:blipFill>
        <p:spPr bwMode="auto">
          <a:xfrm rot="1125593">
            <a:off x="3063595" y="2079088"/>
            <a:ext cx="722778" cy="690253"/>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Richard II</a:t>
            </a:r>
            <a:endParaRPr lang="en-US" dirty="0">
              <a:solidFill>
                <a:schemeClr val="bg1"/>
              </a:solidFill>
            </a:endParaRPr>
          </a:p>
        </p:txBody>
      </p:sp>
      <p:sp>
        <p:nvSpPr>
          <p:cNvPr id="3" name="Content Placeholder 2"/>
          <p:cNvSpPr>
            <a:spLocks noGrp="1"/>
          </p:cNvSpPr>
          <p:nvPr>
            <p:ph idx="1"/>
          </p:nvPr>
        </p:nvSpPr>
        <p:spPr>
          <a:xfrm>
            <a:off x="457200" y="1371600"/>
            <a:ext cx="8229600" cy="4525963"/>
          </a:xfrm>
        </p:spPr>
        <p:txBody>
          <a:bodyPr/>
          <a:lstStyle/>
          <a:p>
            <a:r>
              <a:rPr lang="en-US" dirty="0" smtClean="0">
                <a:solidFill>
                  <a:schemeClr val="bg1"/>
                </a:solidFill>
              </a:rPr>
              <a:t>Easily manipulated, unpopular </a:t>
            </a:r>
          </a:p>
          <a:p>
            <a:r>
              <a:rPr lang="en-US" dirty="0" smtClean="0">
                <a:solidFill>
                  <a:schemeClr val="bg1"/>
                </a:solidFill>
              </a:rPr>
              <a:t>Cousin Henry Bolingbroke led rebellion (Duke of Lancaster) </a:t>
            </a:r>
          </a:p>
          <a:p>
            <a:r>
              <a:rPr lang="en-US" dirty="0" smtClean="0">
                <a:solidFill>
                  <a:schemeClr val="bg1"/>
                </a:solidFill>
              </a:rPr>
              <a:t>Richard gives up crown, imprisoned &amp; died</a:t>
            </a:r>
          </a:p>
          <a:p>
            <a:r>
              <a:rPr lang="en-US" dirty="0" smtClean="0">
                <a:solidFill>
                  <a:schemeClr val="bg1"/>
                </a:solidFill>
              </a:rPr>
              <a:t>Bolingbroke becomes Henry IV </a:t>
            </a:r>
          </a:p>
          <a:p>
            <a:pPr>
              <a:buNone/>
            </a:pPr>
            <a:endParaRPr lang="en-US" dirty="0">
              <a:solidFill>
                <a:schemeClr val="bg1"/>
              </a:solidFill>
            </a:endParaRPr>
          </a:p>
        </p:txBody>
      </p:sp>
      <p:pic>
        <p:nvPicPr>
          <p:cNvPr id="5" name="Picture 2" descr="http://web.uvic.ca/~mbest1/engl366b/images/Monarchs2.GIF"/>
          <p:cNvPicPr>
            <a:picLocks noChangeAspect="1" noChangeArrowheads="1"/>
          </p:cNvPicPr>
          <p:nvPr/>
        </p:nvPicPr>
        <p:blipFill>
          <a:blip r:embed="rId3" cstate="print"/>
          <a:srcRect/>
          <a:stretch>
            <a:fillRect/>
          </a:stretch>
        </p:blipFill>
        <p:spPr bwMode="auto">
          <a:xfrm>
            <a:off x="4234744" y="4191000"/>
            <a:ext cx="4909255" cy="2667000"/>
          </a:xfrm>
          <a:prstGeom prst="rect">
            <a:avLst/>
          </a:prstGeom>
          <a:noFill/>
        </p:spPr>
      </p:pic>
      <p:pic>
        <p:nvPicPr>
          <p:cNvPr id="81924" name="Picture 4" descr="Image result for henry bolingbroke"/>
          <p:cNvPicPr>
            <a:picLocks noChangeAspect="1" noChangeArrowheads="1"/>
          </p:cNvPicPr>
          <p:nvPr/>
        </p:nvPicPr>
        <p:blipFill>
          <a:blip r:embed="rId4" cstate="email"/>
          <a:srcRect/>
          <a:stretch>
            <a:fillRect/>
          </a:stretch>
        </p:blipFill>
        <p:spPr bwMode="auto">
          <a:xfrm>
            <a:off x="533400" y="4343400"/>
            <a:ext cx="3571874" cy="2286000"/>
          </a:xfrm>
          <a:prstGeom prst="rect">
            <a:avLst/>
          </a:prstGeom>
          <a:noFill/>
        </p:spPr>
      </p:pic>
      <p:sp>
        <p:nvSpPr>
          <p:cNvPr id="7" name="Oval 6"/>
          <p:cNvSpPr/>
          <p:nvPr/>
        </p:nvSpPr>
        <p:spPr>
          <a:xfrm>
            <a:off x="4191000" y="48006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638800" y="48006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par>
                          <p:cTn id="26" fill="hold">
                            <p:stCondLst>
                              <p:cond delay="500"/>
                            </p:stCondLst>
                            <p:childTnLst>
                              <p:par>
                                <p:cTn id="27" presetID="30" presetClass="entr" presetSubtype="0" fill="hold" nodeType="afterEffect">
                                  <p:stCondLst>
                                    <p:cond delay="0"/>
                                  </p:stCondLst>
                                  <p:childTnLst>
                                    <p:set>
                                      <p:cBhvr>
                                        <p:cTn id="28" dur="1" fill="hold">
                                          <p:stCondLst>
                                            <p:cond delay="0"/>
                                          </p:stCondLst>
                                        </p:cTn>
                                        <p:tgtEl>
                                          <p:spTgt spid="81924"/>
                                        </p:tgtEl>
                                        <p:attrNameLst>
                                          <p:attrName>style.visibility</p:attrName>
                                        </p:attrNameLst>
                                      </p:cBhvr>
                                      <p:to>
                                        <p:strVal val="visible"/>
                                      </p:to>
                                    </p:set>
                                    <p:animEffect transition="in" filter="fade">
                                      <p:cBhvr>
                                        <p:cTn id="29" dur="800" decel="100000"/>
                                        <p:tgtEl>
                                          <p:spTgt spid="81924"/>
                                        </p:tgtEl>
                                      </p:cBhvr>
                                    </p:animEffect>
                                    <p:anim calcmode="lin" valueType="num">
                                      <p:cBhvr>
                                        <p:cTn id="30" dur="800" decel="100000" fill="hold"/>
                                        <p:tgtEl>
                                          <p:spTgt spid="81924"/>
                                        </p:tgtEl>
                                        <p:attrNameLst>
                                          <p:attrName>style.rotation</p:attrName>
                                        </p:attrNameLst>
                                      </p:cBhvr>
                                      <p:tavLst>
                                        <p:tav tm="0">
                                          <p:val>
                                            <p:fltVal val="-90"/>
                                          </p:val>
                                        </p:tav>
                                        <p:tav tm="100000">
                                          <p:val>
                                            <p:fltVal val="0"/>
                                          </p:val>
                                        </p:tav>
                                      </p:tavLst>
                                    </p:anim>
                                    <p:anim calcmode="lin" valueType="num">
                                      <p:cBhvr>
                                        <p:cTn id="31" dur="800" decel="100000" fill="hold"/>
                                        <p:tgtEl>
                                          <p:spTgt spid="81924"/>
                                        </p:tgtEl>
                                        <p:attrNameLst>
                                          <p:attrName>ppt_x</p:attrName>
                                        </p:attrNameLst>
                                      </p:cBhvr>
                                      <p:tavLst>
                                        <p:tav tm="0">
                                          <p:val>
                                            <p:strVal val="#ppt_x+0.4"/>
                                          </p:val>
                                        </p:tav>
                                        <p:tav tm="100000">
                                          <p:val>
                                            <p:strVal val="#ppt_x-0.05"/>
                                          </p:val>
                                        </p:tav>
                                      </p:tavLst>
                                    </p:anim>
                                    <p:anim calcmode="lin" valueType="num">
                                      <p:cBhvr>
                                        <p:cTn id="32" dur="800" decel="100000" fill="hold"/>
                                        <p:tgtEl>
                                          <p:spTgt spid="81924"/>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81924"/>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81924"/>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Henry IV</a:t>
            </a:r>
            <a:endParaRPr lang="en-US" dirty="0">
              <a:solidFill>
                <a:schemeClr val="bg1"/>
              </a:solidFill>
            </a:endParaRPr>
          </a:p>
        </p:txBody>
      </p:sp>
      <p:sp>
        <p:nvSpPr>
          <p:cNvPr id="3" name="Content Placeholder 2"/>
          <p:cNvSpPr>
            <a:spLocks noGrp="1"/>
          </p:cNvSpPr>
          <p:nvPr>
            <p:ph idx="1"/>
          </p:nvPr>
        </p:nvSpPr>
        <p:spPr>
          <a:xfrm>
            <a:off x="457200" y="1600200"/>
            <a:ext cx="6934200" cy="4525963"/>
          </a:xfrm>
        </p:spPr>
        <p:txBody>
          <a:bodyPr>
            <a:normAutofit lnSpcReduction="10000"/>
          </a:bodyPr>
          <a:lstStyle/>
          <a:p>
            <a:r>
              <a:rPr lang="en-US" dirty="0" smtClean="0">
                <a:solidFill>
                  <a:schemeClr val="bg1"/>
                </a:solidFill>
              </a:rPr>
              <a:t>Internal struggles &amp; Scotland </a:t>
            </a:r>
          </a:p>
          <a:p>
            <a:r>
              <a:rPr lang="en-US" dirty="0" smtClean="0">
                <a:solidFill>
                  <a:schemeClr val="bg1"/>
                </a:solidFill>
              </a:rPr>
              <a:t>Roger Mortimer</a:t>
            </a:r>
          </a:p>
          <a:p>
            <a:pPr lvl="1"/>
            <a:r>
              <a:rPr lang="en-US" dirty="0" smtClean="0">
                <a:solidFill>
                  <a:schemeClr val="bg1"/>
                </a:solidFill>
              </a:rPr>
              <a:t>Descended from Lionel, better claim, heirs to R2</a:t>
            </a:r>
          </a:p>
          <a:p>
            <a:pPr lvl="1"/>
            <a:r>
              <a:rPr lang="en-US" dirty="0" smtClean="0">
                <a:solidFill>
                  <a:schemeClr val="bg1"/>
                </a:solidFill>
              </a:rPr>
              <a:t>Rebellion failed</a:t>
            </a:r>
          </a:p>
          <a:p>
            <a:pPr lvl="1"/>
            <a:r>
              <a:rPr lang="en-US" dirty="0" smtClean="0">
                <a:solidFill>
                  <a:schemeClr val="bg1"/>
                </a:solidFill>
              </a:rPr>
              <a:t>Daughter Anne cousin Richard of Cambridge (York)</a:t>
            </a:r>
          </a:p>
          <a:p>
            <a:r>
              <a:rPr lang="en-US" dirty="0" smtClean="0">
                <a:solidFill>
                  <a:schemeClr val="bg1"/>
                </a:solidFill>
              </a:rPr>
              <a:t>Died 1413, son 				    becomes Henry V</a:t>
            </a:r>
          </a:p>
          <a:p>
            <a:pPr lvl="1"/>
            <a:endParaRPr lang="en-US" dirty="0">
              <a:solidFill>
                <a:schemeClr val="bg1"/>
              </a:solidFill>
            </a:endParaRPr>
          </a:p>
        </p:txBody>
      </p:sp>
      <p:pic>
        <p:nvPicPr>
          <p:cNvPr id="4" name="Picture 2" descr="http://web.uvic.ca/~mbest1/engl366b/images/Monarchs2.GIF"/>
          <p:cNvPicPr>
            <a:picLocks noChangeAspect="1" noChangeArrowheads="1"/>
          </p:cNvPicPr>
          <p:nvPr/>
        </p:nvPicPr>
        <p:blipFill>
          <a:blip r:embed="rId2" cstate="print"/>
          <a:srcRect/>
          <a:stretch>
            <a:fillRect/>
          </a:stretch>
        </p:blipFill>
        <p:spPr bwMode="auto">
          <a:xfrm>
            <a:off x="4495801" y="4332821"/>
            <a:ext cx="4648199" cy="2525179"/>
          </a:xfrm>
          <a:prstGeom prst="rect">
            <a:avLst/>
          </a:prstGeom>
          <a:noFill/>
        </p:spPr>
      </p:pic>
      <p:pic>
        <p:nvPicPr>
          <p:cNvPr id="5" name="Picture 6" descr="http://upload.wikimedia.org/wikipedia/commons/thumb/0/0a/Yorkshire_rose.svg/200px-Yorkshire_rose.svg.png"/>
          <p:cNvPicPr>
            <a:picLocks noChangeAspect="1" noChangeArrowheads="1"/>
          </p:cNvPicPr>
          <p:nvPr/>
        </p:nvPicPr>
        <p:blipFill>
          <a:blip r:embed="rId3" cstate="email"/>
          <a:srcRect/>
          <a:stretch>
            <a:fillRect/>
          </a:stretch>
        </p:blipFill>
        <p:spPr bwMode="auto">
          <a:xfrm>
            <a:off x="3810000" y="4495800"/>
            <a:ext cx="457200" cy="436626"/>
          </a:xfrm>
          <a:prstGeom prst="rect">
            <a:avLst/>
          </a:prstGeom>
          <a:noFill/>
        </p:spPr>
      </p:pic>
      <p:pic>
        <p:nvPicPr>
          <p:cNvPr id="50180" name="Picture 4" descr="Image result for henry iv"/>
          <p:cNvPicPr>
            <a:picLocks noChangeAspect="1" noChangeArrowheads="1"/>
          </p:cNvPicPr>
          <p:nvPr/>
        </p:nvPicPr>
        <p:blipFill>
          <a:blip r:embed="rId4"/>
          <a:srcRect/>
          <a:stretch>
            <a:fillRect/>
          </a:stretch>
        </p:blipFill>
        <p:spPr bwMode="auto">
          <a:xfrm>
            <a:off x="6705600" y="914400"/>
            <a:ext cx="2257425" cy="3124201"/>
          </a:xfrm>
          <a:prstGeom prst="rect">
            <a:avLst/>
          </a:prstGeom>
          <a:noFill/>
        </p:spPr>
      </p:pic>
      <p:pic>
        <p:nvPicPr>
          <p:cNvPr id="8" name="Picture 8" descr="http://upload.wikimedia.org/wikipedia/commons/thumb/e/ea/Lancashire_rose.svg/200px-Lancashire_rose.svg.png"/>
          <p:cNvPicPr>
            <a:picLocks noChangeAspect="1" noChangeArrowheads="1"/>
          </p:cNvPicPr>
          <p:nvPr/>
        </p:nvPicPr>
        <p:blipFill>
          <a:blip r:embed="rId5" cstate="email"/>
          <a:srcRect/>
          <a:stretch>
            <a:fillRect/>
          </a:stretch>
        </p:blipFill>
        <p:spPr bwMode="auto">
          <a:xfrm rot="1638288">
            <a:off x="8160361" y="529948"/>
            <a:ext cx="845537" cy="807488"/>
          </a:xfrm>
          <a:prstGeom prst="rect">
            <a:avLst/>
          </a:prstGeom>
          <a:noFill/>
        </p:spPr>
      </p:pic>
      <p:sp>
        <p:nvSpPr>
          <p:cNvPr id="9" name="Down Arrow 8"/>
          <p:cNvSpPr/>
          <p:nvPr/>
        </p:nvSpPr>
        <p:spPr>
          <a:xfrm rot="1644906">
            <a:off x="6468584" y="4018460"/>
            <a:ext cx="488334" cy="919862"/>
          </a:xfrm>
          <a:prstGeom prst="downArrow">
            <a:avLst>
              <a:gd name="adj1" fmla="val 25120"/>
              <a:gd name="adj2" fmla="val 60383"/>
            </a:avLst>
          </a:prstGeom>
          <a:solidFill>
            <a:schemeClr val="accent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81600" y="49530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01000" y="5029200"/>
            <a:ext cx="1143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down)">
                                      <p:cBhvr>
                                        <p:cTn id="35" dur="500"/>
                                        <p:tgtEl>
                                          <p:spTgt spid="3">
                                            <p:txEl>
                                              <p:pRg st="4" end="4"/>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3" presetClass="entr" presetSubtype="1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linds(horizont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wipe(down)">
                                      <p:cBhvr>
                                        <p:cTn id="4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Henry V</a:t>
            </a:r>
            <a:endParaRPr lang="en-US" dirty="0">
              <a:solidFill>
                <a:schemeClr val="bg1"/>
              </a:solidFill>
            </a:endParaRPr>
          </a:p>
        </p:txBody>
      </p:sp>
      <p:sp>
        <p:nvSpPr>
          <p:cNvPr id="3" name="Content Placeholder 2"/>
          <p:cNvSpPr>
            <a:spLocks noGrp="1"/>
          </p:cNvSpPr>
          <p:nvPr>
            <p:ph idx="1"/>
          </p:nvPr>
        </p:nvSpPr>
        <p:spPr>
          <a:xfrm>
            <a:off x="457200" y="1600200"/>
            <a:ext cx="5105400" cy="5257800"/>
          </a:xfrm>
        </p:spPr>
        <p:txBody>
          <a:bodyPr>
            <a:normAutofit fontScale="92500" lnSpcReduction="10000"/>
          </a:bodyPr>
          <a:lstStyle/>
          <a:p>
            <a:r>
              <a:rPr lang="en-US" dirty="0" smtClean="0">
                <a:solidFill>
                  <a:schemeClr val="bg1"/>
                </a:solidFill>
              </a:rPr>
              <a:t>Mostly popular</a:t>
            </a:r>
          </a:p>
          <a:p>
            <a:r>
              <a:rPr lang="en-US" dirty="0" smtClean="0">
                <a:solidFill>
                  <a:schemeClr val="bg1"/>
                </a:solidFill>
              </a:rPr>
              <a:t>Cambridge Plot: Richard Cambridge (York) rebels</a:t>
            </a:r>
          </a:p>
          <a:p>
            <a:pPr lvl="1"/>
            <a:r>
              <a:rPr lang="en-US" dirty="0" smtClean="0">
                <a:solidFill>
                  <a:schemeClr val="bg1"/>
                </a:solidFill>
              </a:rPr>
              <a:t>Executed </a:t>
            </a:r>
          </a:p>
          <a:p>
            <a:pPr lvl="1"/>
            <a:r>
              <a:rPr lang="en-US" dirty="0" smtClean="0">
                <a:solidFill>
                  <a:schemeClr val="bg1"/>
                </a:solidFill>
              </a:rPr>
              <a:t>Son Richard stripped of titles (remember he’s both Mortimer &amp; York)</a:t>
            </a:r>
          </a:p>
          <a:p>
            <a:r>
              <a:rPr lang="en-US" dirty="0" smtClean="0">
                <a:solidFill>
                  <a:schemeClr val="bg1"/>
                </a:solidFill>
              </a:rPr>
              <a:t>Fights 100 Years War,	 marries Katherine of 	         Valois, has son Henry</a:t>
            </a:r>
          </a:p>
          <a:p>
            <a:r>
              <a:rPr lang="en-US" dirty="0" smtClean="0">
                <a:solidFill>
                  <a:schemeClr val="bg1"/>
                </a:solidFill>
              </a:rPr>
              <a:t>Dies in France</a:t>
            </a:r>
            <a:endParaRPr lang="en-US" dirty="0">
              <a:solidFill>
                <a:schemeClr val="bg1"/>
              </a:solidFill>
            </a:endParaRPr>
          </a:p>
        </p:txBody>
      </p:sp>
      <p:pic>
        <p:nvPicPr>
          <p:cNvPr id="4" name="Picture 2" descr="http://web.uvic.ca/~mbest1/engl366b/images/Monarchs2.GIF"/>
          <p:cNvPicPr>
            <a:picLocks noChangeAspect="1" noChangeArrowheads="1"/>
          </p:cNvPicPr>
          <p:nvPr/>
        </p:nvPicPr>
        <p:blipFill>
          <a:blip r:embed="rId2" cstate="print"/>
          <a:srcRect/>
          <a:stretch>
            <a:fillRect/>
          </a:stretch>
        </p:blipFill>
        <p:spPr bwMode="auto">
          <a:xfrm>
            <a:off x="4495801" y="4332821"/>
            <a:ext cx="4648199" cy="2525179"/>
          </a:xfrm>
          <a:prstGeom prst="rect">
            <a:avLst/>
          </a:prstGeom>
          <a:noFill/>
        </p:spPr>
      </p:pic>
      <p:pic>
        <p:nvPicPr>
          <p:cNvPr id="1026" name="Picture 2" descr="Image result for henry v of england"/>
          <p:cNvPicPr>
            <a:picLocks noChangeAspect="1" noChangeArrowheads="1"/>
          </p:cNvPicPr>
          <p:nvPr/>
        </p:nvPicPr>
        <p:blipFill>
          <a:blip r:embed="rId3" cstate="email"/>
          <a:srcRect/>
          <a:stretch>
            <a:fillRect/>
          </a:stretch>
        </p:blipFill>
        <p:spPr bwMode="auto">
          <a:xfrm>
            <a:off x="6400800" y="838200"/>
            <a:ext cx="2237902" cy="3124200"/>
          </a:xfrm>
          <a:prstGeom prst="rect">
            <a:avLst/>
          </a:prstGeom>
          <a:noFill/>
        </p:spPr>
      </p:pic>
      <p:pic>
        <p:nvPicPr>
          <p:cNvPr id="1028" name="Picture 4" descr="Image result for henry v tom hiddleston"/>
          <p:cNvPicPr>
            <a:picLocks noChangeAspect="1" noChangeArrowheads="1"/>
          </p:cNvPicPr>
          <p:nvPr/>
        </p:nvPicPr>
        <p:blipFill>
          <a:blip r:embed="rId4" cstate="email"/>
          <a:srcRect/>
          <a:stretch>
            <a:fillRect/>
          </a:stretch>
        </p:blipFill>
        <p:spPr bwMode="auto">
          <a:xfrm>
            <a:off x="4943003" y="1143000"/>
            <a:ext cx="4200997" cy="2362200"/>
          </a:xfrm>
          <a:prstGeom prst="rect">
            <a:avLst/>
          </a:prstGeom>
          <a:noFill/>
        </p:spPr>
      </p:pic>
      <p:pic>
        <p:nvPicPr>
          <p:cNvPr id="7" name="Picture 8" descr="http://upload.wikimedia.org/wikipedia/commons/thumb/e/ea/Lancashire_rose.svg/200px-Lancashire_rose.svg.png"/>
          <p:cNvPicPr>
            <a:picLocks noChangeAspect="1" noChangeArrowheads="1"/>
          </p:cNvPicPr>
          <p:nvPr/>
        </p:nvPicPr>
        <p:blipFill>
          <a:blip r:embed="rId5" cstate="email"/>
          <a:srcRect/>
          <a:stretch>
            <a:fillRect/>
          </a:stretch>
        </p:blipFill>
        <p:spPr bwMode="auto">
          <a:xfrm rot="1638288">
            <a:off x="8160361" y="529948"/>
            <a:ext cx="845537" cy="807488"/>
          </a:xfrm>
          <a:prstGeom prst="rect">
            <a:avLst/>
          </a:prstGeom>
          <a:noFill/>
        </p:spPr>
      </p:pic>
      <p:pic>
        <p:nvPicPr>
          <p:cNvPr id="8" name="Picture 6" descr="http://upload.wikimedia.org/wikipedia/commons/thumb/0/0a/Yorkshire_rose.svg/200px-Yorkshire_rose.svg.png"/>
          <p:cNvPicPr>
            <a:picLocks noChangeAspect="1" noChangeArrowheads="1"/>
          </p:cNvPicPr>
          <p:nvPr/>
        </p:nvPicPr>
        <p:blipFill>
          <a:blip r:embed="rId6" cstate="email"/>
          <a:srcRect/>
          <a:stretch>
            <a:fillRect/>
          </a:stretch>
        </p:blipFill>
        <p:spPr bwMode="auto">
          <a:xfrm>
            <a:off x="457200" y="3733800"/>
            <a:ext cx="787932" cy="752475"/>
          </a:xfrm>
          <a:prstGeom prst="rect">
            <a:avLst/>
          </a:prstGeom>
          <a:noFill/>
        </p:spPr>
      </p:pic>
      <p:sp>
        <p:nvSpPr>
          <p:cNvPr id="9" name="Oval 8"/>
          <p:cNvSpPr/>
          <p:nvPr/>
        </p:nvSpPr>
        <p:spPr>
          <a:xfrm>
            <a:off x="5867400" y="52578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24800" y="49530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391400" y="53340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8"/>
                                        </p:tgtEl>
                                        <p:attrNameLst>
                                          <p:attrName>ppt_x</p:attrName>
                                        </p:attrNameLst>
                                      </p:cBhvr>
                                      <p:tavLst>
                                        <p:tav tm="0">
                                          <p:val>
                                            <p:strVal val="ppt_x"/>
                                          </p:val>
                                        </p:tav>
                                        <p:tav tm="100000">
                                          <p:val>
                                            <p:strVal val="ppt_x"/>
                                          </p:val>
                                        </p:tav>
                                      </p:tavLst>
                                    </p:anim>
                                    <p:anim calcmode="lin" valueType="num">
                                      <p:cBhvr additive="base">
                                        <p:cTn id="7" dur="500"/>
                                        <p:tgtEl>
                                          <p:spTgt spid="1028"/>
                                        </p:tgtEl>
                                        <p:attrNameLst>
                                          <p:attrName>ppt_y</p:attrName>
                                        </p:attrNameLst>
                                      </p:cBhvr>
                                      <p:tavLst>
                                        <p:tav tm="0">
                                          <p:val>
                                            <p:strVal val="ppt_y"/>
                                          </p:val>
                                        </p:tav>
                                        <p:tav tm="100000">
                                          <p:val>
                                            <p:strVal val="1+ppt_h/2"/>
                                          </p:val>
                                        </p:tav>
                                      </p:tavLst>
                                    </p:anim>
                                    <p:set>
                                      <p:cBhvr>
                                        <p:cTn id="8" dur="1" fill="hold">
                                          <p:stCondLst>
                                            <p:cond delay="499"/>
                                          </p:stCondLst>
                                        </p:cTn>
                                        <p:tgtEl>
                                          <p:spTgt spid="1028"/>
                                        </p:tgtEl>
                                        <p:attrNameLst>
                                          <p:attrName>style.visibility</p:attrName>
                                        </p:attrNameLst>
                                      </p:cBhvr>
                                      <p:to>
                                        <p:strVal val="hidden"/>
                                      </p:to>
                                    </p:set>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00"/>
                                        <p:tgtEl>
                                          <p:spTgt spid="3">
                                            <p:txEl>
                                              <p:pRg st="1" end="1"/>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down)">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00"/>
                                        <p:tgtEl>
                                          <p:spTgt spid="3">
                                            <p:txEl>
                                              <p:pRg st="3" end="3"/>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par>
                                <p:cTn id="43" presetID="3" presetClass="entr" presetSubtype="1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linds(horizont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wipe(down)">
                                      <p:cBhvr>
                                        <p:cTn id="50" dur="5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wipe(down)">
                                      <p:cBhvr>
                                        <p:cTn id="5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britannia.com/bios/images/manjou.gif"/>
          <p:cNvPicPr>
            <a:picLocks noChangeAspect="1" noChangeArrowheads="1"/>
          </p:cNvPicPr>
          <p:nvPr/>
        </p:nvPicPr>
        <p:blipFill>
          <a:blip r:embed="rId3" cstate="print"/>
          <a:srcRect/>
          <a:stretch>
            <a:fillRect/>
          </a:stretch>
        </p:blipFill>
        <p:spPr bwMode="auto">
          <a:xfrm rot="362644">
            <a:off x="6173329" y="3729257"/>
            <a:ext cx="2095500" cy="3026835"/>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Henry VI</a:t>
            </a:r>
            <a:endParaRPr lang="en-US" dirty="0">
              <a:solidFill>
                <a:schemeClr val="bg1"/>
              </a:solidFill>
            </a:endParaRPr>
          </a:p>
        </p:txBody>
      </p:sp>
      <p:sp>
        <p:nvSpPr>
          <p:cNvPr id="3" name="Content Placeholder 2"/>
          <p:cNvSpPr>
            <a:spLocks noGrp="1"/>
          </p:cNvSpPr>
          <p:nvPr>
            <p:ph idx="1"/>
          </p:nvPr>
        </p:nvSpPr>
        <p:spPr>
          <a:xfrm>
            <a:off x="0" y="1143000"/>
            <a:ext cx="6172200" cy="5715000"/>
          </a:xfrm>
        </p:spPr>
        <p:txBody>
          <a:bodyPr>
            <a:normAutofit/>
          </a:bodyPr>
          <a:lstStyle/>
          <a:p>
            <a:r>
              <a:rPr lang="en-US" dirty="0" smtClean="0">
                <a:solidFill>
                  <a:schemeClr val="bg1"/>
                </a:solidFill>
              </a:rPr>
              <a:t>Henry VI becomes 5 yr old king</a:t>
            </a:r>
          </a:p>
          <a:p>
            <a:pPr lvl="1"/>
            <a:r>
              <a:rPr lang="en-US" dirty="0" smtClean="0">
                <a:solidFill>
                  <a:schemeClr val="bg1"/>
                </a:solidFill>
              </a:rPr>
              <a:t>Controlled by counselors </a:t>
            </a:r>
          </a:p>
          <a:p>
            <a:pPr lvl="1"/>
            <a:r>
              <a:rPr lang="en-US" dirty="0" smtClean="0">
                <a:solidFill>
                  <a:schemeClr val="bg1"/>
                </a:solidFill>
              </a:rPr>
              <a:t>Strange, quiet, pious child </a:t>
            </a:r>
          </a:p>
          <a:p>
            <a:r>
              <a:rPr lang="en-US" dirty="0" smtClean="0">
                <a:solidFill>
                  <a:schemeClr val="bg1"/>
                </a:solidFill>
              </a:rPr>
              <a:t>Marries Margaret of Anjou—very powerful, strong</a:t>
            </a:r>
          </a:p>
          <a:p>
            <a:pPr lvl="1"/>
            <a:r>
              <a:rPr lang="en-US" dirty="0" smtClean="0">
                <a:solidFill>
                  <a:schemeClr val="bg1"/>
                </a:solidFill>
              </a:rPr>
              <a:t>Have one son  </a:t>
            </a:r>
          </a:p>
          <a:p>
            <a:pPr lvl="1"/>
            <a:r>
              <a:rPr lang="en-US" dirty="0" smtClean="0">
                <a:solidFill>
                  <a:schemeClr val="bg1"/>
                </a:solidFill>
              </a:rPr>
              <a:t>Edward</a:t>
            </a:r>
          </a:p>
          <a:p>
            <a:pPr lvl="1"/>
            <a:r>
              <a:rPr lang="en-US" dirty="0" smtClean="0">
                <a:solidFill>
                  <a:schemeClr val="bg1"/>
                </a:solidFill>
              </a:rPr>
              <a:t>Rumored to be the son of the Duke of Somerset </a:t>
            </a:r>
          </a:p>
          <a:p>
            <a:r>
              <a:rPr lang="en-US" dirty="0" smtClean="0">
                <a:solidFill>
                  <a:schemeClr val="bg1"/>
                </a:solidFill>
              </a:rPr>
              <a:t>Henry VI has a mental breakdown </a:t>
            </a:r>
          </a:p>
          <a:p>
            <a:endParaRPr lang="en-US" dirty="0">
              <a:solidFill>
                <a:schemeClr val="bg1"/>
              </a:solidFill>
            </a:endParaRPr>
          </a:p>
        </p:txBody>
      </p:sp>
      <p:pic>
        <p:nvPicPr>
          <p:cNvPr id="1026" name="Picture 2" descr="http://upload.wikimedia.org/wikipedia/commons/thumb/a/a6/HenryVIofEngland.JPG/220px-HenryVIofEngland.JPG"/>
          <p:cNvPicPr>
            <a:picLocks noChangeAspect="1" noChangeArrowheads="1"/>
          </p:cNvPicPr>
          <p:nvPr/>
        </p:nvPicPr>
        <p:blipFill>
          <a:blip r:embed="rId4" cstate="email"/>
          <a:srcRect/>
          <a:stretch>
            <a:fillRect/>
          </a:stretch>
        </p:blipFill>
        <p:spPr bwMode="auto">
          <a:xfrm rot="21378404">
            <a:off x="6324600" y="685800"/>
            <a:ext cx="2095500" cy="3067050"/>
          </a:xfrm>
          <a:prstGeom prst="rect">
            <a:avLst/>
          </a:prstGeom>
          <a:noFill/>
        </p:spPr>
      </p:pic>
      <p:pic>
        <p:nvPicPr>
          <p:cNvPr id="6" name="Picture 8" descr="http://upload.wikimedia.org/wikipedia/commons/thumb/e/ea/Lancashire_rose.svg/200px-Lancashire_rose.svg.png"/>
          <p:cNvPicPr>
            <a:picLocks noChangeAspect="1" noChangeArrowheads="1"/>
          </p:cNvPicPr>
          <p:nvPr/>
        </p:nvPicPr>
        <p:blipFill>
          <a:blip r:embed="rId5" cstate="email"/>
          <a:srcRect/>
          <a:stretch>
            <a:fillRect/>
          </a:stretch>
        </p:blipFill>
        <p:spPr bwMode="auto">
          <a:xfrm rot="1638288">
            <a:off x="5759169" y="2879008"/>
            <a:ext cx="1203508" cy="1149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blinds(horizontal)">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down)">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down)">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down)">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wipe(down)">
                                      <p:cBhvr>
                                        <p:cTn id="5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eb.uvic.ca/~mbest1/engl366b/images/Monarchs2.GIF"/>
          <p:cNvPicPr>
            <a:picLocks noChangeAspect="1" noChangeArrowheads="1"/>
          </p:cNvPicPr>
          <p:nvPr/>
        </p:nvPicPr>
        <p:blipFill>
          <a:blip r:embed="rId3" cstate="print"/>
          <a:srcRect/>
          <a:stretch>
            <a:fillRect/>
          </a:stretch>
        </p:blipFill>
        <p:spPr bwMode="auto">
          <a:xfrm>
            <a:off x="4495801" y="4332821"/>
            <a:ext cx="4648199" cy="2525179"/>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Meanwhile…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Henry VI’s mother, Katherine secretly marries her knight, Owen Tudor </a:t>
            </a:r>
          </a:p>
          <a:p>
            <a:r>
              <a:rPr lang="en-US" dirty="0" smtClean="0">
                <a:solidFill>
                  <a:schemeClr val="bg1"/>
                </a:solidFill>
              </a:rPr>
              <a:t>Have two sons:</a:t>
            </a:r>
          </a:p>
          <a:p>
            <a:pPr lvl="1"/>
            <a:r>
              <a:rPr lang="en-US" dirty="0" smtClean="0">
                <a:solidFill>
                  <a:schemeClr val="bg1"/>
                </a:solidFill>
              </a:rPr>
              <a:t>Edmund Tudor</a:t>
            </a:r>
          </a:p>
          <a:p>
            <a:pPr lvl="1"/>
            <a:r>
              <a:rPr lang="en-US" dirty="0" smtClean="0">
                <a:solidFill>
                  <a:schemeClr val="bg1"/>
                </a:solidFill>
              </a:rPr>
              <a:t>Jasper Tudor</a:t>
            </a:r>
          </a:p>
          <a:p>
            <a:r>
              <a:rPr lang="en-US" dirty="0" smtClean="0">
                <a:solidFill>
                  <a:schemeClr val="bg1"/>
                </a:solidFill>
              </a:rPr>
              <a:t>Edmund marries </a:t>
            </a:r>
          </a:p>
          <a:p>
            <a:pPr>
              <a:buNone/>
            </a:pPr>
            <a:r>
              <a:rPr lang="en-US" dirty="0" smtClean="0">
                <a:solidFill>
                  <a:schemeClr val="bg1"/>
                </a:solidFill>
              </a:rPr>
              <a:t>	Margaret Beaufort, </a:t>
            </a:r>
          </a:p>
          <a:p>
            <a:pPr>
              <a:buNone/>
            </a:pPr>
            <a:r>
              <a:rPr lang="en-US" dirty="0" smtClean="0">
                <a:solidFill>
                  <a:schemeClr val="bg1"/>
                </a:solidFill>
              </a:rPr>
              <a:t>	a cousin of Henry VI</a:t>
            </a:r>
            <a:endParaRPr lang="en-US" dirty="0">
              <a:solidFill>
                <a:schemeClr val="bg1"/>
              </a:solidFill>
            </a:endParaRPr>
          </a:p>
        </p:txBody>
      </p:sp>
      <p:pic>
        <p:nvPicPr>
          <p:cNvPr id="54277" name="Picture 5" descr="File:Catherine of France.jpg">
            <a:hlinkClick r:id="rId4"/>
          </p:cNvPr>
          <p:cNvPicPr>
            <a:picLocks noChangeAspect="1" noChangeArrowheads="1"/>
          </p:cNvPicPr>
          <p:nvPr/>
        </p:nvPicPr>
        <p:blipFill>
          <a:blip r:embed="rId5" cstate="email"/>
          <a:srcRect/>
          <a:stretch>
            <a:fillRect/>
          </a:stretch>
        </p:blipFill>
        <p:spPr bwMode="auto">
          <a:xfrm>
            <a:off x="6705600" y="2133600"/>
            <a:ext cx="1662406" cy="2057400"/>
          </a:xfrm>
          <a:prstGeom prst="rect">
            <a:avLst/>
          </a:prstGeom>
          <a:noFill/>
        </p:spPr>
      </p:pic>
      <p:pic>
        <p:nvPicPr>
          <p:cNvPr id="7" name="Picture 8" descr="http://upload.wikimedia.org/wikipedia/commons/thumb/e/ea/Lancashire_rose.svg/200px-Lancashire_rose.svg.png"/>
          <p:cNvPicPr>
            <a:picLocks noChangeAspect="1" noChangeArrowheads="1"/>
          </p:cNvPicPr>
          <p:nvPr/>
        </p:nvPicPr>
        <p:blipFill>
          <a:blip r:embed="rId6" cstate="email"/>
          <a:srcRect/>
          <a:stretch>
            <a:fillRect/>
          </a:stretch>
        </p:blipFill>
        <p:spPr bwMode="auto">
          <a:xfrm rot="1638288">
            <a:off x="7918860" y="1910562"/>
            <a:ext cx="896704" cy="856352"/>
          </a:xfrm>
          <a:prstGeom prst="rect">
            <a:avLst/>
          </a:prstGeom>
          <a:noFill/>
        </p:spPr>
      </p:pic>
      <p:pic>
        <p:nvPicPr>
          <p:cNvPr id="8" name="Picture 8" descr="http://upload.wikimedia.org/wikipedia/commons/thumb/e/ea/Lancashire_rose.svg/200px-Lancashire_rose.svg.png"/>
          <p:cNvPicPr>
            <a:picLocks noChangeAspect="1" noChangeArrowheads="1"/>
          </p:cNvPicPr>
          <p:nvPr/>
        </p:nvPicPr>
        <p:blipFill>
          <a:blip r:embed="rId7" cstate="email"/>
          <a:srcRect/>
          <a:stretch>
            <a:fillRect/>
          </a:stretch>
        </p:blipFill>
        <p:spPr bwMode="auto">
          <a:xfrm rot="1638288">
            <a:off x="4001044" y="4772064"/>
            <a:ext cx="703141" cy="671500"/>
          </a:xfrm>
          <a:prstGeom prst="rect">
            <a:avLst/>
          </a:prstGeom>
          <a:noFill/>
        </p:spPr>
      </p:pic>
      <p:sp>
        <p:nvSpPr>
          <p:cNvPr id="10" name="Oval 9"/>
          <p:cNvSpPr/>
          <p:nvPr/>
        </p:nvSpPr>
        <p:spPr>
          <a:xfrm>
            <a:off x="4572000" y="5867400"/>
            <a:ext cx="1219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44906">
            <a:off x="6162883" y="3951043"/>
            <a:ext cx="366256" cy="1703823"/>
          </a:xfrm>
          <a:prstGeom prst="downArrow">
            <a:avLst>
              <a:gd name="adj1" fmla="val 25120"/>
              <a:gd name="adj2" fmla="val 60383"/>
            </a:avLst>
          </a:prstGeom>
          <a:solidFill>
            <a:schemeClr val="accent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2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Richard v. Margaret</a:t>
            </a:r>
            <a:endParaRPr lang="en-US" dirty="0">
              <a:solidFill>
                <a:schemeClr val="bg1"/>
              </a:solidFill>
            </a:endParaRPr>
          </a:p>
        </p:txBody>
      </p:sp>
      <p:sp>
        <p:nvSpPr>
          <p:cNvPr id="3" name="Content Placeholder 2"/>
          <p:cNvSpPr>
            <a:spLocks noGrp="1"/>
          </p:cNvSpPr>
          <p:nvPr>
            <p:ph idx="1"/>
          </p:nvPr>
        </p:nvSpPr>
        <p:spPr>
          <a:xfrm>
            <a:off x="457200" y="1371600"/>
            <a:ext cx="8534400" cy="1295399"/>
          </a:xfrm>
        </p:spPr>
        <p:txBody>
          <a:bodyPr/>
          <a:lstStyle/>
          <a:p>
            <a:r>
              <a:rPr lang="en-US" dirty="0" smtClean="0">
                <a:solidFill>
                  <a:schemeClr val="bg1"/>
                </a:solidFill>
              </a:rPr>
              <a:t>Richard, 3</a:t>
            </a:r>
            <a:r>
              <a:rPr lang="en-US" baseline="30000" dirty="0" smtClean="0">
                <a:solidFill>
                  <a:schemeClr val="bg1"/>
                </a:solidFill>
              </a:rPr>
              <a:t>rd</a:t>
            </a:r>
            <a:r>
              <a:rPr lang="en-US" dirty="0" smtClean="0">
                <a:solidFill>
                  <a:schemeClr val="bg1"/>
                </a:solidFill>
              </a:rPr>
              <a:t> Duke of York claims throne</a:t>
            </a:r>
          </a:p>
          <a:p>
            <a:r>
              <a:rPr lang="en-US" dirty="0" smtClean="0">
                <a:solidFill>
                  <a:schemeClr val="bg1"/>
                </a:solidFill>
              </a:rPr>
              <a:t>Battles </a:t>
            </a:r>
            <a:r>
              <a:rPr lang="en-US" dirty="0">
                <a:solidFill>
                  <a:schemeClr val="bg1"/>
                </a:solidFill>
              </a:rPr>
              <a:t>for power against Margaret </a:t>
            </a:r>
            <a:r>
              <a:rPr lang="en-US" dirty="0" smtClean="0">
                <a:solidFill>
                  <a:schemeClr val="bg1"/>
                </a:solidFill>
              </a:rPr>
              <a:t>and </a:t>
            </a:r>
            <a:r>
              <a:rPr lang="en-US" dirty="0">
                <a:solidFill>
                  <a:schemeClr val="bg1"/>
                </a:solidFill>
              </a:rPr>
              <a:t>Henry VI</a:t>
            </a:r>
          </a:p>
          <a:p>
            <a:endParaRPr lang="en-US" dirty="0" smtClean="0">
              <a:solidFill>
                <a:schemeClr val="bg1"/>
              </a:solidFill>
            </a:endParaRPr>
          </a:p>
          <a:p>
            <a:endParaRPr lang="en-US" dirty="0">
              <a:solidFill>
                <a:schemeClr val="bg1"/>
              </a:solidFill>
            </a:endParaRPr>
          </a:p>
        </p:txBody>
      </p:sp>
    </p:spTree>
    <p:extLst>
      <p:ext uri="{BB962C8B-B14F-4D97-AF65-F5344CB8AC3E}">
        <p14:creationId xmlns="" xmlns:p14="http://schemas.microsoft.com/office/powerpoint/2010/main" val="380651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10413</TotalTime>
  <Words>1542</Words>
  <Application>Microsoft Office PowerPoint</Application>
  <PresentationFormat>On-screen Show (4:3)</PresentationFormat>
  <Paragraphs>122</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 Game of Thrones:  The Wars of the Roses</vt:lpstr>
      <vt:lpstr>The War of the Roses: The Cousin’s War</vt:lpstr>
      <vt:lpstr>Edward Plantagenet III</vt:lpstr>
      <vt:lpstr>Richard II</vt:lpstr>
      <vt:lpstr>Henry IV</vt:lpstr>
      <vt:lpstr>Henry V</vt:lpstr>
      <vt:lpstr>Henry VI</vt:lpstr>
      <vt:lpstr>Meanwhile…</vt:lpstr>
      <vt:lpstr>Richard v. Margaret</vt:lpstr>
      <vt:lpstr>Edward IV</vt:lpstr>
      <vt:lpstr>Edward IV</vt:lpstr>
      <vt:lpstr>But then there’s Richard</vt:lpstr>
      <vt:lpstr>Recent History!!!</vt:lpstr>
      <vt:lpstr>Enter: Henry Tudor</vt:lpstr>
      <vt:lpstr>Henry VII</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of the Plantagenets &amp; the Tudors</dc:title>
  <dc:creator>WCPSS</dc:creator>
  <cp:lastModifiedBy>Owner</cp:lastModifiedBy>
  <cp:revision>253</cp:revision>
  <dcterms:created xsi:type="dcterms:W3CDTF">2010-10-14T15:36:32Z</dcterms:created>
  <dcterms:modified xsi:type="dcterms:W3CDTF">2016-09-29T16:54:01Z</dcterms:modified>
</cp:coreProperties>
</file>