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66" r:id="rId2"/>
    <p:sldId id="260" r:id="rId3"/>
    <p:sldId id="257" r:id="rId4"/>
    <p:sldId id="258" r:id="rId5"/>
    <p:sldId id="261" r:id="rId6"/>
    <p:sldId id="262" r:id="rId7"/>
    <p:sldId id="263" r:id="rId8"/>
    <p:sldId id="273" r:id="rId9"/>
    <p:sldId id="264" r:id="rId10"/>
    <p:sldId id="265" r:id="rId11"/>
    <p:sldId id="256" r:id="rId12"/>
    <p:sldId id="259" r:id="rId13"/>
    <p:sldId id="269" r:id="rId14"/>
    <p:sldId id="267"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7" r:id="rId36"/>
    <p:sldId id="298" r:id="rId37"/>
    <p:sldId id="299" r:id="rId38"/>
    <p:sldId id="300" r:id="rId39"/>
    <p:sldId id="301" r:id="rId40"/>
    <p:sldId id="302" r:id="rId41"/>
    <p:sldId id="303" r:id="rId42"/>
    <p:sldId id="304" r:id="rId43"/>
    <p:sldId id="305"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04244-8DA4-44EF-8920-716F8552B62B}" type="datetimeFigureOut">
              <a:rPr lang="en-US" smtClean="0"/>
              <a:t>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BBD15-1E2B-4281-AA75-F55D9251035A}" type="slidenum">
              <a:rPr lang="en-US" smtClean="0"/>
              <a:t>‹#›</a:t>
            </a:fld>
            <a:endParaRPr lang="en-US"/>
          </a:p>
        </p:txBody>
      </p:sp>
    </p:spTree>
    <p:extLst>
      <p:ext uri="{BB962C8B-B14F-4D97-AF65-F5344CB8AC3E}">
        <p14:creationId xmlns:p14="http://schemas.microsoft.com/office/powerpoint/2010/main" val="378842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78023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1/4/2017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1/4/2017</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6.xml"/><Relationship Id="rId7" Type="http://schemas.openxmlformats.org/officeDocument/2006/relationships/image" Target="../media/image3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42.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4.jpe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4.jpe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8.png"/><Relationship Id="rId2" Type="http://schemas.openxmlformats.org/officeDocument/2006/relationships/image" Target="../media/image5.jpeg"/><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42.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6.xml"/><Relationship Id="rId7" Type="http://schemas.microsoft.com/office/2007/relationships/hdphoto" Target="../media/hdphoto4.wdp"/><Relationship Id="rId12" Type="http://schemas.openxmlformats.org/officeDocument/2006/relationships/image" Target="../media/image3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2.png"/><Relationship Id="rId11" Type="http://schemas.openxmlformats.org/officeDocument/2006/relationships/image" Target="../media/image50.png"/><Relationship Id="rId5" Type="http://schemas.openxmlformats.org/officeDocument/2006/relationships/image" Target="../media/image6.jpeg"/><Relationship Id="rId10" Type="http://schemas.microsoft.com/office/2007/relationships/hdphoto" Target="../media/hdphoto5.wdp"/><Relationship Id="rId4" Type="http://schemas.openxmlformats.org/officeDocument/2006/relationships/image" Target="../media/image5.jpe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6.xml"/><Relationship Id="rId7" Type="http://schemas.microsoft.com/office/2007/relationships/hdphoto" Target="../media/hdphoto5.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1.png"/><Relationship Id="rId5" Type="http://schemas.openxmlformats.org/officeDocument/2006/relationships/image" Target="../media/image6.jpeg"/><Relationship Id="rId10" Type="http://schemas.openxmlformats.org/officeDocument/2006/relationships/image" Target="../media/image36.png"/><Relationship Id="rId4" Type="http://schemas.openxmlformats.org/officeDocument/2006/relationships/image" Target="../media/image5.jpeg"/><Relationship Id="rId9" Type="http://schemas.openxmlformats.org/officeDocument/2006/relationships/image" Target="../media/image4.jpeg"/></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6.xml"/><Relationship Id="rId7" Type="http://schemas.openxmlformats.org/officeDocument/2006/relationships/image" Target="../media/image52.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5.jpeg"/><Relationship Id="rId5" Type="http://schemas.microsoft.com/office/2007/relationships/hdphoto" Target="../media/hdphoto5.wdp"/><Relationship Id="rId4" Type="http://schemas.openxmlformats.org/officeDocument/2006/relationships/image" Target="../media/image51.png"/><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6.xml"/><Relationship Id="rId7" Type="http://schemas.openxmlformats.org/officeDocument/2006/relationships/image" Target="../media/image6.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jpeg"/><Relationship Id="rId11" Type="http://schemas.openxmlformats.org/officeDocument/2006/relationships/image" Target="../media/image36.png"/><Relationship Id="rId5" Type="http://schemas.openxmlformats.org/officeDocument/2006/relationships/image" Target="../media/image53.png"/><Relationship Id="rId10" Type="http://schemas.openxmlformats.org/officeDocument/2006/relationships/image" Target="../media/image4.jpeg"/><Relationship Id="rId4" Type="http://schemas.openxmlformats.org/officeDocument/2006/relationships/image" Target="../media/image45.jpeg"/><Relationship Id="rId9" Type="http://schemas.microsoft.com/office/2007/relationships/hdphoto" Target="../media/hdphoto5.wdp"/></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jpe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6.xml"/><Relationship Id="rId7" Type="http://schemas.openxmlformats.org/officeDocument/2006/relationships/image" Target="../media/image5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0.png"/><Relationship Id="rId5" Type="http://schemas.openxmlformats.org/officeDocument/2006/relationships/image" Target="../media/image55.png"/><Relationship Id="rId4" Type="http://schemas.openxmlformats.org/officeDocument/2006/relationships/image" Target="../media/image34.png"/><Relationship Id="rId9"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6.xml"/><Relationship Id="rId7" Type="http://schemas.microsoft.com/office/2007/relationships/hdphoto" Target="../media/hdphoto5.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1.png"/><Relationship Id="rId11" Type="http://schemas.openxmlformats.org/officeDocument/2006/relationships/image" Target="../media/image36.png"/><Relationship Id="rId5" Type="http://schemas.openxmlformats.org/officeDocument/2006/relationships/image" Target="../media/image57.jpe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36.png"/><Relationship Id="rId5" Type="http://schemas.openxmlformats.org/officeDocument/2006/relationships/image" Target="../media/image5.jpe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1.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36.png"/><Relationship Id="rId5" Type="http://schemas.openxmlformats.org/officeDocument/2006/relationships/image" Target="../media/image55.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6.xml"/><Relationship Id="rId7" Type="http://schemas.openxmlformats.org/officeDocument/2006/relationships/image" Target="../media/image65.png"/><Relationship Id="rId12" Type="http://schemas.openxmlformats.org/officeDocument/2006/relationships/image" Target="../media/image36.png"/><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64.png"/><Relationship Id="rId11" Type="http://schemas.microsoft.com/office/2007/relationships/hdphoto" Target="../media/hdphoto6.wdp"/><Relationship Id="rId5" Type="http://schemas.openxmlformats.org/officeDocument/2006/relationships/image" Target="../media/image6.jpe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p:cNvSpPr>
            <a:spLocks noGrp="1"/>
          </p:cNvSpPr>
          <p:nvPr>
            <p:ph type="sldNum" sz="quarter" idx="10"/>
          </p:nvPr>
        </p:nvSpPr>
        <p:spPr/>
        <p:txBody>
          <a:bodyPr/>
          <a:lstStyle/>
          <a:p>
            <a:fld id="{F099AFCD-3EF6-483E-8F24-F60DF4AA9544}" type="slidenum">
              <a:rPr lang="en-US" altLang="zh-CN"/>
              <a:pPr/>
              <a:t>1</a:t>
            </a:fld>
            <a:endParaRPr lang="en-US" altLang="zh-CN"/>
          </a:p>
        </p:txBody>
      </p:sp>
      <p:sp>
        <p:nvSpPr>
          <p:cNvPr id="24" name="Footer Placeholder 2"/>
          <p:cNvSpPr>
            <a:spLocks noGrp="1"/>
          </p:cNvSpPr>
          <p:nvPr>
            <p:ph type="ftr" sz="quarter" idx="11"/>
          </p:nvPr>
        </p:nvSpPr>
        <p:spPr/>
        <p:txBody>
          <a:bodyPr/>
          <a:lstStyle/>
          <a:p>
            <a:r>
              <a:rPr lang="en-US" altLang="zh-CN"/>
              <a:t>Crisis and Conflict</a:t>
            </a:r>
            <a:r>
              <a:rPr lang="en-US" altLang="zh-CN" b="0"/>
              <a:t>: Impact of World War I         </a:t>
            </a:r>
            <a:r>
              <a:rPr lang="en-US" altLang="zh-CN" sz="900"/>
              <a:t>Copyright 2006</a:t>
            </a:r>
          </a:p>
        </p:txBody>
      </p:sp>
      <p:pic>
        <p:nvPicPr>
          <p:cNvPr id="240644" name="Picture 4" descr="Map_P4-5(Origin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19063"/>
            <a:ext cx="7960112" cy="6520212"/>
          </a:xfrm>
          <a:prstGeom prst="rect">
            <a:avLst/>
          </a:prstGeom>
          <a:noFill/>
          <a:extLst>
            <a:ext uri="{909E8E84-426E-40DD-AFC4-6F175D3DCCD1}">
              <a14:hiddenFill xmlns:a14="http://schemas.microsoft.com/office/drawing/2010/main">
                <a:solidFill>
                  <a:srgbClr val="FFFFFF"/>
                </a:solidFill>
              </a14:hiddenFill>
            </a:ext>
          </a:extLst>
        </p:spPr>
      </p:pic>
      <p:sp>
        <p:nvSpPr>
          <p:cNvPr id="240649" name="Text Box 9"/>
          <p:cNvSpPr txBox="1">
            <a:spLocks noChangeArrowheads="1"/>
          </p:cNvSpPr>
          <p:nvPr/>
        </p:nvSpPr>
        <p:spPr bwMode="auto">
          <a:xfrm>
            <a:off x="1616075" y="533400"/>
            <a:ext cx="2057400" cy="1077218"/>
          </a:xfrm>
          <a:prstGeom prst="rect">
            <a:avLst/>
          </a:prstGeom>
          <a:solidFill>
            <a:schemeClr val="tx1"/>
          </a:solidFill>
          <a:ln>
            <a:noFill/>
          </a:ln>
          <a:effectLst>
            <a:outerShdw dist="107763" dir="2700000" algn="ctr" rotWithShape="0">
              <a:srgbClr val="969696">
                <a:alpha val="50000"/>
              </a:srgbClr>
            </a:outerShdw>
          </a:effectLst>
          <a:extLst>
            <a:ext uri="{91240B29-F687-4F45-9708-019B960494DF}">
              <a14:hiddenLine xmlns:a14="http://schemas.microsoft.com/office/drawing/2010/main" w="25400" algn="ctr">
                <a:solidFill>
                  <a:srgbClr val="FF0000"/>
                </a:solidFill>
                <a:miter lim="800000"/>
                <a:headEnd/>
                <a:tailEnd/>
              </a14:hiddenLine>
            </a:ext>
          </a:extLst>
        </p:spPr>
        <p:txBody>
          <a:bodyPr>
            <a:spAutoFit/>
          </a:bodyPr>
          <a:lstStyle>
            <a:lvl1pPr marL="109538" indent="-109538"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000000"/>
                </a:solidFill>
                <a:latin typeface="Arial" panose="020B0604020202020204" pitchFamily="34" charset="0"/>
              </a:rPr>
              <a:t>Britain:</a:t>
            </a:r>
          </a:p>
          <a:p>
            <a:pPr>
              <a:buFontTx/>
              <a:buChar char="•"/>
            </a:pPr>
            <a:r>
              <a:rPr lang="en-US" altLang="en-US" sz="1400">
                <a:solidFill>
                  <a:srgbClr val="000000"/>
                </a:solidFill>
                <a:latin typeface="Arial" panose="020B0604020202020204" pitchFamily="34" charset="0"/>
                <a:sym typeface="Wingdings" panose="05000000000000000000" pitchFamily="2" charset="2"/>
              </a:rPr>
              <a:t>Largest colonial empire in the world.</a:t>
            </a:r>
          </a:p>
          <a:p>
            <a:endParaRPr lang="en-US" altLang="en-US" sz="800">
              <a:solidFill>
                <a:srgbClr val="000000"/>
              </a:solidFill>
              <a:latin typeface="Arial" panose="020B0604020202020204" pitchFamily="34" charset="0"/>
              <a:sym typeface="Wingdings" panose="05000000000000000000" pitchFamily="2" charset="2"/>
            </a:endParaRPr>
          </a:p>
          <a:p>
            <a:pPr>
              <a:buFontTx/>
              <a:buChar char="•"/>
            </a:pPr>
            <a:r>
              <a:rPr lang="en-US" altLang="en-US" sz="1400">
                <a:solidFill>
                  <a:srgbClr val="000000"/>
                </a:solidFill>
                <a:latin typeface="Arial" panose="020B0604020202020204" pitchFamily="34" charset="0"/>
                <a:sym typeface="Wingdings" panose="05000000000000000000" pitchFamily="2" charset="2"/>
              </a:rPr>
              <a:t>Most powerful navy.</a:t>
            </a:r>
          </a:p>
        </p:txBody>
      </p:sp>
      <p:pic>
        <p:nvPicPr>
          <p:cNvPr id="240648" name="Picture 8" descr="Britain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7676" y="79376"/>
            <a:ext cx="1050925" cy="682625"/>
          </a:xfrm>
          <a:prstGeom prst="rect">
            <a:avLst/>
          </a:prstGeom>
          <a:noFill/>
          <a:extLst>
            <a:ext uri="{909E8E84-426E-40DD-AFC4-6F175D3DCCD1}">
              <a14:hiddenFill xmlns:a14="http://schemas.microsoft.com/office/drawing/2010/main">
                <a:solidFill>
                  <a:srgbClr val="FFFFFF"/>
                </a:solidFill>
              </a14:hiddenFill>
            </a:ext>
          </a:extLst>
        </p:spPr>
      </p:pic>
      <p:sp>
        <p:nvSpPr>
          <p:cNvPr id="240651" name="Line 11"/>
          <p:cNvSpPr>
            <a:spLocks noChangeShapeType="1"/>
          </p:cNvSpPr>
          <p:nvPr/>
        </p:nvSpPr>
        <p:spPr bwMode="auto">
          <a:xfrm flipH="1" flipV="1">
            <a:off x="2530476" y="1600200"/>
            <a:ext cx="517525" cy="6096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3" name="Text Box 13"/>
          <p:cNvSpPr txBox="1">
            <a:spLocks noChangeArrowheads="1"/>
          </p:cNvSpPr>
          <p:nvPr/>
        </p:nvSpPr>
        <p:spPr bwMode="auto">
          <a:xfrm>
            <a:off x="1600200" y="4086225"/>
            <a:ext cx="2057400" cy="1938992"/>
          </a:xfrm>
          <a:prstGeom prst="rect">
            <a:avLst/>
          </a:prstGeom>
          <a:solidFill>
            <a:schemeClr val="tx1"/>
          </a:solidFill>
          <a:ln>
            <a:noFill/>
          </a:ln>
          <a:effectLst>
            <a:outerShdw dist="107763" dir="2700000" algn="ctr" rotWithShape="0">
              <a:srgbClr val="969696">
                <a:alpha val="50000"/>
              </a:srgbClr>
            </a:outerShdw>
          </a:effectLst>
          <a:extLst>
            <a:ext uri="{91240B29-F687-4F45-9708-019B960494DF}">
              <a14:hiddenLine xmlns:a14="http://schemas.microsoft.com/office/drawing/2010/main" w="25400" algn="ctr">
                <a:solidFill>
                  <a:srgbClr val="FF0000"/>
                </a:solidFill>
                <a:miter lim="800000"/>
                <a:headEnd/>
                <a:tailEnd/>
              </a14:hiddenLine>
            </a:ext>
          </a:extLst>
        </p:spPr>
        <p:txBody>
          <a:bodyPr>
            <a:spAutoFit/>
          </a:bodyPr>
          <a:lstStyle>
            <a:lvl1pPr marL="114300" indent="-1143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000000"/>
                </a:solidFill>
                <a:latin typeface="Arial" panose="020B0604020202020204" pitchFamily="34" charset="0"/>
              </a:rPr>
              <a:t>France:</a:t>
            </a:r>
          </a:p>
          <a:p>
            <a:pPr>
              <a:buFontTx/>
              <a:buChar char="•"/>
            </a:pPr>
            <a:r>
              <a:rPr lang="en-US" altLang="en-US" sz="1400">
                <a:solidFill>
                  <a:srgbClr val="000000"/>
                </a:solidFill>
                <a:latin typeface="Arial" panose="020B0604020202020204" pitchFamily="34" charset="0"/>
                <a:sym typeface="Wingdings" panose="05000000000000000000" pitchFamily="2" charset="2"/>
              </a:rPr>
              <a:t>Resource-rich Alsace-Lorraine was annexed by Germany in the 1871 Franco-Prussian War.</a:t>
            </a:r>
          </a:p>
          <a:p>
            <a:endParaRPr lang="en-US" altLang="en-US" sz="800">
              <a:solidFill>
                <a:srgbClr val="000000"/>
              </a:solidFill>
              <a:latin typeface="Arial" panose="020B0604020202020204" pitchFamily="34" charset="0"/>
              <a:sym typeface="Wingdings" panose="05000000000000000000" pitchFamily="2" charset="2"/>
            </a:endParaRPr>
          </a:p>
          <a:p>
            <a:pPr>
              <a:buFontTx/>
              <a:buChar char="•"/>
            </a:pPr>
            <a:r>
              <a:rPr lang="en-US" altLang="en-US" sz="1400">
                <a:solidFill>
                  <a:srgbClr val="000000"/>
                </a:solidFill>
                <a:latin typeface="Arial" panose="020B0604020202020204" pitchFamily="34" charset="0"/>
                <a:sym typeface="Wingdings" panose="05000000000000000000" pitchFamily="2" charset="2"/>
              </a:rPr>
              <a:t>Looked for ways </a:t>
            </a:r>
          </a:p>
          <a:p>
            <a:r>
              <a:rPr lang="en-US" altLang="en-US" sz="1400">
                <a:solidFill>
                  <a:srgbClr val="000000"/>
                </a:solidFill>
                <a:latin typeface="Arial" panose="020B0604020202020204" pitchFamily="34" charset="0"/>
                <a:sym typeface="Wingdings" panose="05000000000000000000" pitchFamily="2" charset="2"/>
              </a:rPr>
              <a:t>	to recover it.</a:t>
            </a:r>
          </a:p>
        </p:txBody>
      </p:sp>
      <p:pic>
        <p:nvPicPr>
          <p:cNvPr id="240654" name="Picture 14" descr="France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5257800"/>
            <a:ext cx="1066800" cy="693738"/>
          </a:xfrm>
          <a:prstGeom prst="rect">
            <a:avLst/>
          </a:prstGeom>
          <a:noFill/>
          <a:extLst>
            <a:ext uri="{909E8E84-426E-40DD-AFC4-6F175D3DCCD1}">
              <a14:hiddenFill xmlns:a14="http://schemas.microsoft.com/office/drawing/2010/main">
                <a:solidFill>
                  <a:srgbClr val="FFFFFF"/>
                </a:solidFill>
              </a14:hiddenFill>
            </a:ext>
          </a:extLst>
        </p:spPr>
      </p:pic>
      <p:sp>
        <p:nvSpPr>
          <p:cNvPr id="240655" name="Line 15"/>
          <p:cNvSpPr>
            <a:spLocks noChangeShapeType="1"/>
          </p:cNvSpPr>
          <p:nvPr/>
        </p:nvSpPr>
        <p:spPr bwMode="auto">
          <a:xfrm flipH="1">
            <a:off x="2362200" y="3810000"/>
            <a:ext cx="609600" cy="3048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6" name="Text Box 16"/>
          <p:cNvSpPr txBox="1">
            <a:spLocks noChangeArrowheads="1"/>
          </p:cNvSpPr>
          <p:nvPr/>
        </p:nvSpPr>
        <p:spPr bwMode="auto">
          <a:xfrm>
            <a:off x="6172200" y="155576"/>
            <a:ext cx="2667000" cy="1846659"/>
          </a:xfrm>
          <a:prstGeom prst="rect">
            <a:avLst/>
          </a:prstGeom>
          <a:solidFill>
            <a:schemeClr val="tx1"/>
          </a:solidFill>
          <a:ln>
            <a:noFill/>
          </a:ln>
          <a:effectLst>
            <a:outerShdw dist="107763" dir="2700000" algn="ctr" rotWithShape="0">
              <a:srgbClr val="969696">
                <a:alpha val="50000"/>
              </a:srgbClr>
            </a:outerShdw>
          </a:effectLst>
          <a:extLst>
            <a:ext uri="{91240B29-F687-4F45-9708-019B960494DF}">
              <a14:hiddenLine xmlns:a14="http://schemas.microsoft.com/office/drawing/2010/main" w="25400" algn="ctr">
                <a:solidFill>
                  <a:srgbClr val="FF0000"/>
                </a:solidFill>
                <a:miter lim="800000"/>
                <a:headEnd/>
                <a:tailEnd/>
              </a14:hiddenLine>
            </a:ext>
          </a:extLst>
        </p:spPr>
        <p:txBody>
          <a:bodyPr>
            <a:spAutoFit/>
          </a:bodyPr>
          <a:lstStyle>
            <a:lvl1pPr marL="114300" indent="-1143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000000"/>
                </a:solidFill>
                <a:latin typeface="Arial" panose="020B0604020202020204" pitchFamily="34" charset="0"/>
              </a:rPr>
              <a:t>Germany:</a:t>
            </a:r>
          </a:p>
          <a:p>
            <a:pPr>
              <a:buFontTx/>
              <a:buChar char="•"/>
            </a:pPr>
            <a:r>
              <a:rPr lang="en-US" altLang="en-US" sz="1400">
                <a:solidFill>
                  <a:srgbClr val="000000"/>
                </a:solidFill>
                <a:latin typeface="Arial" panose="020B0604020202020204" pitchFamily="34" charset="0"/>
                <a:sym typeface="Wingdings" panose="05000000000000000000" pitchFamily="2" charset="2"/>
              </a:rPr>
              <a:t>Rapid growth in economy and power after 1871 reunification.</a:t>
            </a:r>
          </a:p>
          <a:p>
            <a:endParaRPr lang="en-US" altLang="en-US" sz="800">
              <a:solidFill>
                <a:srgbClr val="000000"/>
              </a:solidFill>
              <a:latin typeface="Arial" panose="020B0604020202020204" pitchFamily="34" charset="0"/>
              <a:sym typeface="Wingdings" panose="05000000000000000000" pitchFamily="2" charset="2"/>
            </a:endParaRPr>
          </a:p>
          <a:p>
            <a:pPr>
              <a:buFontTx/>
              <a:buChar char="•"/>
            </a:pPr>
            <a:r>
              <a:rPr lang="en-US" altLang="en-US" sz="1400">
                <a:solidFill>
                  <a:srgbClr val="000000"/>
                </a:solidFill>
                <a:latin typeface="Arial" panose="020B0604020202020204" pitchFamily="34" charset="0"/>
                <a:sym typeface="Wingdings" panose="05000000000000000000" pitchFamily="2" charset="2"/>
              </a:rPr>
              <a:t>Best-trained and equipped army in Europe.</a:t>
            </a:r>
          </a:p>
          <a:p>
            <a:endParaRPr lang="en-US" altLang="en-US" sz="800">
              <a:solidFill>
                <a:srgbClr val="000000"/>
              </a:solidFill>
              <a:latin typeface="Arial" panose="020B0604020202020204" pitchFamily="34" charset="0"/>
              <a:sym typeface="Wingdings" panose="05000000000000000000" pitchFamily="2" charset="2"/>
            </a:endParaRPr>
          </a:p>
          <a:p>
            <a:pPr>
              <a:buFontTx/>
              <a:buChar char="•"/>
            </a:pPr>
            <a:r>
              <a:rPr lang="en-US" altLang="en-US" sz="1400">
                <a:solidFill>
                  <a:srgbClr val="000000"/>
                </a:solidFill>
                <a:latin typeface="Arial" panose="020B0604020202020204" pitchFamily="34" charset="0"/>
                <a:sym typeface="Wingdings" panose="05000000000000000000" pitchFamily="2" charset="2"/>
              </a:rPr>
              <a:t>Huge territorial ambition.</a:t>
            </a:r>
          </a:p>
        </p:txBody>
      </p:sp>
      <p:pic>
        <p:nvPicPr>
          <p:cNvPr id="240657" name="Picture 17" descr="Germany Fla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43925" y="908050"/>
            <a:ext cx="1066800" cy="692150"/>
          </a:xfrm>
          <a:prstGeom prst="rect">
            <a:avLst/>
          </a:prstGeom>
          <a:noFill/>
          <a:extLst>
            <a:ext uri="{909E8E84-426E-40DD-AFC4-6F175D3DCCD1}">
              <a14:hiddenFill xmlns:a14="http://schemas.microsoft.com/office/drawing/2010/main">
                <a:solidFill>
                  <a:srgbClr val="FFFFFF"/>
                </a:solidFill>
              </a14:hiddenFill>
            </a:ext>
          </a:extLst>
        </p:spPr>
      </p:pic>
      <p:sp>
        <p:nvSpPr>
          <p:cNvPr id="240658" name="Text Box 18"/>
          <p:cNvSpPr txBox="1">
            <a:spLocks noChangeArrowheads="1"/>
          </p:cNvSpPr>
          <p:nvPr/>
        </p:nvSpPr>
        <p:spPr bwMode="auto">
          <a:xfrm>
            <a:off x="7315200" y="2286001"/>
            <a:ext cx="2813050" cy="1200329"/>
          </a:xfrm>
          <a:prstGeom prst="rect">
            <a:avLst/>
          </a:prstGeom>
          <a:solidFill>
            <a:schemeClr val="tx1"/>
          </a:solidFill>
          <a:ln>
            <a:noFill/>
          </a:ln>
          <a:effectLst>
            <a:outerShdw dist="107763" dir="2700000" algn="ctr" rotWithShape="0">
              <a:srgbClr val="969696">
                <a:alpha val="50000"/>
              </a:srgbClr>
            </a:outerShdw>
          </a:effectLst>
          <a:extLst>
            <a:ext uri="{91240B29-F687-4F45-9708-019B960494DF}">
              <a14:hiddenLine xmlns:a14="http://schemas.microsoft.com/office/drawing/2010/main" w="25400" algn="ctr">
                <a:solidFill>
                  <a:srgbClr val="FF0000"/>
                </a:solidFill>
                <a:miter lim="800000"/>
                <a:headEnd/>
                <a:tailEnd/>
              </a14:hiddenLine>
            </a:ext>
          </a:extLst>
        </p:spPr>
        <p:txBody>
          <a:bodyPr>
            <a:spAutoFit/>
          </a:bodyPr>
          <a:lstStyle>
            <a:lvl1pPr marL="109538" indent="-109538"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000000"/>
                </a:solidFill>
                <a:latin typeface="Arial" panose="020B0604020202020204" pitchFamily="34" charset="0"/>
              </a:rPr>
              <a:t>Russia:</a:t>
            </a:r>
          </a:p>
          <a:p>
            <a:pPr>
              <a:buFontTx/>
              <a:buChar char="•"/>
            </a:pPr>
            <a:r>
              <a:rPr lang="en-US" altLang="en-US" sz="1400">
                <a:solidFill>
                  <a:srgbClr val="000000"/>
                </a:solidFill>
                <a:latin typeface="Arial" panose="020B0604020202020204" pitchFamily="34" charset="0"/>
                <a:sym typeface="Wingdings" panose="05000000000000000000" pitchFamily="2" charset="2"/>
              </a:rPr>
              <a:t>Largest empire in Europe.</a:t>
            </a:r>
          </a:p>
          <a:p>
            <a:endParaRPr lang="en-US" altLang="en-US" sz="800">
              <a:solidFill>
                <a:srgbClr val="000000"/>
              </a:solidFill>
              <a:latin typeface="Arial" panose="020B0604020202020204" pitchFamily="34" charset="0"/>
              <a:sym typeface="Wingdings" panose="05000000000000000000" pitchFamily="2" charset="2"/>
            </a:endParaRPr>
          </a:p>
          <a:p>
            <a:pPr>
              <a:buFontTx/>
              <a:buChar char="•"/>
            </a:pPr>
            <a:r>
              <a:rPr lang="en-US" altLang="en-US" sz="1400">
                <a:solidFill>
                  <a:srgbClr val="000000"/>
                </a:solidFill>
                <a:latin typeface="Arial" panose="020B0604020202020204" pitchFamily="34" charset="0"/>
                <a:sym typeface="Wingdings" panose="05000000000000000000" pitchFamily="2" charset="2"/>
              </a:rPr>
              <a:t>Largest army.</a:t>
            </a:r>
          </a:p>
          <a:p>
            <a:endParaRPr lang="en-US" altLang="en-US" sz="800">
              <a:solidFill>
                <a:srgbClr val="000000"/>
              </a:solidFill>
              <a:latin typeface="Arial" panose="020B0604020202020204" pitchFamily="34" charset="0"/>
              <a:sym typeface="Wingdings" panose="05000000000000000000" pitchFamily="2" charset="2"/>
            </a:endParaRPr>
          </a:p>
          <a:p>
            <a:pPr>
              <a:buFontTx/>
              <a:buChar char="•"/>
            </a:pPr>
            <a:r>
              <a:rPr lang="en-US" altLang="en-US" sz="1400">
                <a:solidFill>
                  <a:srgbClr val="000000"/>
                </a:solidFill>
                <a:latin typeface="Arial" panose="020B0604020202020204" pitchFamily="34" charset="0"/>
                <a:sym typeface="Wingdings" panose="05000000000000000000" pitchFamily="2" charset="2"/>
              </a:rPr>
              <a:t>Less advanced industrialisation.</a:t>
            </a:r>
          </a:p>
        </p:txBody>
      </p:sp>
      <p:pic>
        <p:nvPicPr>
          <p:cNvPr id="240659" name="Picture 19" descr="Russia Fla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421813" y="1844675"/>
            <a:ext cx="1066800" cy="693738"/>
          </a:xfrm>
          <a:prstGeom prst="rect">
            <a:avLst/>
          </a:prstGeom>
          <a:noFill/>
          <a:extLst>
            <a:ext uri="{909E8E84-426E-40DD-AFC4-6F175D3DCCD1}">
              <a14:hiddenFill xmlns:a14="http://schemas.microsoft.com/office/drawing/2010/main">
                <a:solidFill>
                  <a:srgbClr val="FFFFFF"/>
                </a:solidFill>
              </a14:hiddenFill>
            </a:ext>
          </a:extLst>
        </p:spPr>
      </p:pic>
      <p:sp>
        <p:nvSpPr>
          <p:cNvPr id="240660" name="Line 20"/>
          <p:cNvSpPr>
            <a:spLocks noChangeShapeType="1"/>
          </p:cNvSpPr>
          <p:nvPr/>
        </p:nvSpPr>
        <p:spPr bwMode="auto">
          <a:xfrm flipV="1">
            <a:off x="4572000" y="1447800"/>
            <a:ext cx="1600200" cy="1219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1" name="Line 21"/>
          <p:cNvSpPr>
            <a:spLocks noChangeShapeType="1"/>
          </p:cNvSpPr>
          <p:nvPr/>
        </p:nvSpPr>
        <p:spPr bwMode="auto">
          <a:xfrm flipV="1">
            <a:off x="6477000" y="2438400"/>
            <a:ext cx="838200" cy="1524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2" name="Text Box 22"/>
          <p:cNvSpPr txBox="1">
            <a:spLocks noChangeArrowheads="1"/>
          </p:cNvSpPr>
          <p:nvPr/>
        </p:nvSpPr>
        <p:spPr bwMode="auto">
          <a:xfrm>
            <a:off x="7620000" y="3886201"/>
            <a:ext cx="2743200" cy="1723549"/>
          </a:xfrm>
          <a:prstGeom prst="rect">
            <a:avLst/>
          </a:prstGeom>
          <a:solidFill>
            <a:schemeClr val="tx1"/>
          </a:solidFill>
          <a:ln>
            <a:noFill/>
          </a:ln>
          <a:effectLst>
            <a:outerShdw dist="107763" dir="2700000" algn="ctr" rotWithShape="0">
              <a:srgbClr val="969696">
                <a:alpha val="50000"/>
              </a:srgbClr>
            </a:outerShdw>
          </a:effectLst>
          <a:extLst>
            <a:ext uri="{91240B29-F687-4F45-9708-019B960494DF}">
              <a14:hiddenLine xmlns:a14="http://schemas.microsoft.com/office/drawing/2010/main" w="25400" algn="ctr">
                <a:solidFill>
                  <a:srgbClr val="FF0000"/>
                </a:solidFill>
                <a:miter lim="800000"/>
                <a:headEnd/>
                <a:tailEnd/>
              </a14:hiddenLine>
            </a:ext>
          </a:extLst>
        </p:spPr>
        <p:txBody>
          <a:bodyPr>
            <a:spAutoFit/>
          </a:bodyPr>
          <a:lstStyle>
            <a:lvl1pPr marL="109538" indent="-109538"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solidFill>
                  <a:srgbClr val="000000"/>
                </a:solidFill>
                <a:latin typeface="Arial" panose="020B0604020202020204" pitchFamily="34" charset="0"/>
              </a:rPr>
              <a:t>The Ottoman Empire (Ottoman Turkey):</a:t>
            </a:r>
          </a:p>
          <a:p>
            <a:pPr>
              <a:buFontTx/>
              <a:buChar char="•"/>
            </a:pPr>
            <a:r>
              <a:rPr lang="en-US" altLang="en-US" sz="1400">
                <a:solidFill>
                  <a:srgbClr val="000000"/>
                </a:solidFill>
                <a:latin typeface="Arial" panose="020B0604020202020204" pitchFamily="34" charset="0"/>
                <a:sym typeface="Wingdings" panose="05000000000000000000" pitchFamily="2" charset="2"/>
              </a:rPr>
              <a:t>Empire stretched from Europe </a:t>
            </a:r>
          </a:p>
          <a:p>
            <a:r>
              <a:rPr lang="en-US" altLang="en-US" sz="1400">
                <a:solidFill>
                  <a:srgbClr val="000000"/>
                </a:solidFill>
                <a:latin typeface="Arial" panose="020B0604020202020204" pitchFamily="34" charset="0"/>
                <a:sym typeface="Wingdings" panose="05000000000000000000" pitchFamily="2" charset="2"/>
              </a:rPr>
              <a:t>	to the Middle East and Asia.</a:t>
            </a:r>
          </a:p>
          <a:p>
            <a:endParaRPr lang="en-US" altLang="en-US" sz="800">
              <a:solidFill>
                <a:srgbClr val="000000"/>
              </a:solidFill>
              <a:latin typeface="Arial" panose="020B0604020202020204" pitchFamily="34" charset="0"/>
              <a:sym typeface="Wingdings" panose="05000000000000000000" pitchFamily="2" charset="2"/>
            </a:endParaRPr>
          </a:p>
          <a:p>
            <a:pPr>
              <a:buFontTx/>
              <a:buChar char="•"/>
            </a:pPr>
            <a:r>
              <a:rPr lang="en-US" altLang="en-US" sz="1400">
                <a:solidFill>
                  <a:srgbClr val="000000"/>
                </a:solidFill>
                <a:latin typeface="Arial" panose="020B0604020202020204" pitchFamily="34" charset="0"/>
                <a:sym typeface="Wingdings" panose="05000000000000000000" pitchFamily="2" charset="2"/>
              </a:rPr>
              <a:t>Central government too weak to control all parts of its empire.</a:t>
            </a:r>
          </a:p>
        </p:txBody>
      </p:sp>
      <p:pic>
        <p:nvPicPr>
          <p:cNvPr id="240663" name="Picture 23" descr="Turkey Fla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62553" y="3628551"/>
            <a:ext cx="1066800" cy="693738"/>
          </a:xfrm>
          <a:prstGeom prst="rect">
            <a:avLst/>
          </a:prstGeom>
          <a:noFill/>
          <a:extLst>
            <a:ext uri="{909E8E84-426E-40DD-AFC4-6F175D3DCCD1}">
              <a14:hiddenFill xmlns:a14="http://schemas.microsoft.com/office/drawing/2010/main">
                <a:solidFill>
                  <a:srgbClr val="FFFFFF"/>
                </a:solidFill>
              </a14:hiddenFill>
            </a:ext>
          </a:extLst>
        </p:spPr>
      </p:pic>
      <p:sp>
        <p:nvSpPr>
          <p:cNvPr id="240665" name="Text Box 25"/>
          <p:cNvSpPr txBox="1">
            <a:spLocks noChangeArrowheads="1"/>
          </p:cNvSpPr>
          <p:nvPr/>
        </p:nvSpPr>
        <p:spPr bwMode="auto">
          <a:xfrm>
            <a:off x="4495800" y="4833939"/>
            <a:ext cx="2743200" cy="1508105"/>
          </a:xfrm>
          <a:prstGeom prst="rect">
            <a:avLst/>
          </a:prstGeom>
          <a:solidFill>
            <a:schemeClr val="tx1"/>
          </a:solidFill>
          <a:ln>
            <a:noFill/>
          </a:ln>
          <a:effectLst>
            <a:outerShdw dist="107763" dir="2700000" algn="ctr" rotWithShape="0">
              <a:srgbClr val="969696">
                <a:alpha val="50000"/>
              </a:srgbClr>
            </a:outerShdw>
          </a:effectLst>
          <a:extLst>
            <a:ext uri="{91240B29-F687-4F45-9708-019B960494DF}">
              <a14:hiddenLine xmlns:a14="http://schemas.microsoft.com/office/drawing/2010/main" w="25400" algn="ctr">
                <a:solidFill>
                  <a:srgbClr val="FF0000"/>
                </a:solidFill>
                <a:miter lim="800000"/>
                <a:headEnd/>
                <a:tailEnd/>
              </a14:hiddenLine>
            </a:ext>
          </a:extLst>
        </p:spPr>
        <p:txBody>
          <a:bodyPr>
            <a:spAutoFit/>
          </a:bodyPr>
          <a:lstStyle>
            <a:lvl1pPr marL="114300" indent="-114300" algn="l">
              <a:tabLst>
                <a:tab pos="114300" algn="l"/>
              </a:tabLst>
              <a:defRPr sz="2400">
                <a:solidFill>
                  <a:schemeClr val="tx1"/>
                </a:solidFill>
                <a:latin typeface="Times New Roman" panose="02020603050405020304" pitchFamily="18" charset="0"/>
              </a:defRPr>
            </a:lvl1pPr>
            <a:lvl2pPr algn="l">
              <a:tabLst>
                <a:tab pos="114300" algn="l"/>
              </a:tabLst>
              <a:defRPr sz="2400">
                <a:solidFill>
                  <a:schemeClr val="tx1"/>
                </a:solidFill>
                <a:latin typeface="Times New Roman" panose="02020603050405020304" pitchFamily="18" charset="0"/>
              </a:defRPr>
            </a:lvl2pPr>
            <a:lvl3pPr algn="l">
              <a:tabLst>
                <a:tab pos="114300" algn="l"/>
              </a:tabLst>
              <a:defRPr sz="2400">
                <a:solidFill>
                  <a:schemeClr val="tx1"/>
                </a:solidFill>
                <a:latin typeface="Times New Roman" panose="02020603050405020304" pitchFamily="18" charset="0"/>
              </a:defRPr>
            </a:lvl3pPr>
            <a:lvl4pPr algn="l">
              <a:tabLst>
                <a:tab pos="114300" algn="l"/>
              </a:tabLst>
              <a:defRPr sz="2400">
                <a:solidFill>
                  <a:schemeClr val="tx1"/>
                </a:solidFill>
                <a:latin typeface="Times New Roman" panose="02020603050405020304" pitchFamily="18" charset="0"/>
              </a:defRPr>
            </a:lvl4pPr>
            <a:lvl5pPr algn="l">
              <a:tabLst>
                <a:tab pos="114300" algn="l"/>
              </a:tabLst>
              <a:defRPr sz="2400">
                <a:solidFill>
                  <a:schemeClr val="tx1"/>
                </a:solidFill>
                <a:latin typeface="Times New Roman" panose="02020603050405020304" pitchFamily="18" charset="0"/>
              </a:defRPr>
            </a:lvl5pPr>
            <a:lvl6pPr fontAlgn="base">
              <a:spcBef>
                <a:spcPct val="0"/>
              </a:spcBef>
              <a:spcAft>
                <a:spcPct val="0"/>
              </a:spcAft>
              <a:tabLst>
                <a:tab pos="114300" algn="l"/>
              </a:tabLst>
              <a:defRPr sz="2400">
                <a:solidFill>
                  <a:schemeClr val="tx1"/>
                </a:solidFill>
                <a:latin typeface="Times New Roman" panose="02020603050405020304" pitchFamily="18" charset="0"/>
              </a:defRPr>
            </a:lvl6pPr>
            <a:lvl7pPr fontAlgn="base">
              <a:spcBef>
                <a:spcPct val="0"/>
              </a:spcBef>
              <a:spcAft>
                <a:spcPct val="0"/>
              </a:spcAft>
              <a:tabLst>
                <a:tab pos="114300" algn="l"/>
              </a:tabLst>
              <a:defRPr sz="2400">
                <a:solidFill>
                  <a:schemeClr val="tx1"/>
                </a:solidFill>
                <a:latin typeface="Times New Roman" panose="02020603050405020304" pitchFamily="18" charset="0"/>
              </a:defRPr>
            </a:lvl7pPr>
            <a:lvl8pPr fontAlgn="base">
              <a:spcBef>
                <a:spcPct val="0"/>
              </a:spcBef>
              <a:spcAft>
                <a:spcPct val="0"/>
              </a:spcAft>
              <a:tabLst>
                <a:tab pos="114300" algn="l"/>
              </a:tabLst>
              <a:defRPr sz="2400">
                <a:solidFill>
                  <a:schemeClr val="tx1"/>
                </a:solidFill>
                <a:latin typeface="Times New Roman" panose="02020603050405020304" pitchFamily="18" charset="0"/>
              </a:defRPr>
            </a:lvl8pPr>
            <a:lvl9pPr fontAlgn="base">
              <a:spcBef>
                <a:spcPct val="0"/>
              </a:spcBef>
              <a:spcAft>
                <a:spcPct val="0"/>
              </a:spcAft>
              <a:tabLst>
                <a:tab pos="114300" algn="l"/>
              </a:tabLst>
              <a:defRPr sz="2400">
                <a:solidFill>
                  <a:schemeClr val="tx1"/>
                </a:solidFill>
                <a:latin typeface="Times New Roman" panose="02020603050405020304" pitchFamily="18" charset="0"/>
              </a:defRPr>
            </a:lvl9pPr>
          </a:lstStyle>
          <a:p>
            <a:pPr>
              <a:spcBef>
                <a:spcPct val="50000"/>
              </a:spcBef>
            </a:pPr>
            <a:r>
              <a:rPr lang="en-US" altLang="en-US" sz="1400" dirty="0">
                <a:solidFill>
                  <a:srgbClr val="000000"/>
                </a:solidFill>
                <a:latin typeface="Arial" panose="020B0604020202020204" pitchFamily="34" charset="0"/>
              </a:rPr>
              <a:t>Austria-Hungary:</a:t>
            </a:r>
          </a:p>
          <a:p>
            <a:pPr>
              <a:buFontTx/>
              <a:buChar char="•"/>
            </a:pPr>
            <a:r>
              <a:rPr lang="en-US" altLang="en-US" sz="1400" dirty="0">
                <a:solidFill>
                  <a:srgbClr val="000000"/>
                </a:solidFill>
                <a:latin typeface="Arial" panose="020B0604020202020204" pitchFamily="34" charset="0"/>
                <a:sym typeface="Wingdings" panose="05000000000000000000" pitchFamily="2" charset="2"/>
              </a:rPr>
              <a:t>Large, unstable and divided empire.</a:t>
            </a:r>
          </a:p>
          <a:p>
            <a:endParaRPr lang="en-US" altLang="en-US" sz="800" dirty="0">
              <a:solidFill>
                <a:srgbClr val="000000"/>
              </a:solidFill>
              <a:latin typeface="Arial" panose="020B0604020202020204" pitchFamily="34" charset="0"/>
              <a:sym typeface="Wingdings" panose="05000000000000000000" pitchFamily="2" charset="2"/>
            </a:endParaRPr>
          </a:p>
          <a:p>
            <a:pPr>
              <a:buFontTx/>
              <a:buChar char="•"/>
            </a:pPr>
            <a:r>
              <a:rPr lang="en-US" altLang="en-US" sz="1400" dirty="0">
                <a:solidFill>
                  <a:srgbClr val="000000"/>
                </a:solidFill>
                <a:latin typeface="Arial" panose="020B0604020202020204" pitchFamily="34" charset="0"/>
                <a:sym typeface="Wingdings" panose="05000000000000000000" pitchFamily="2" charset="2"/>
              </a:rPr>
              <a:t>Different ethnic groups often attempted to break away to </a:t>
            </a:r>
          </a:p>
          <a:p>
            <a:r>
              <a:rPr lang="en-US" altLang="en-US" sz="1400" dirty="0">
                <a:solidFill>
                  <a:srgbClr val="000000"/>
                </a:solidFill>
                <a:latin typeface="Arial" panose="020B0604020202020204" pitchFamily="34" charset="0"/>
                <a:sym typeface="Wingdings" panose="05000000000000000000" pitchFamily="2" charset="2"/>
              </a:rPr>
              <a:t>	form their own nation-states.</a:t>
            </a:r>
          </a:p>
        </p:txBody>
      </p:sp>
      <p:sp>
        <p:nvSpPr>
          <p:cNvPr id="240666" name="Line 26"/>
          <p:cNvSpPr>
            <a:spLocks noChangeShapeType="1"/>
          </p:cNvSpPr>
          <p:nvPr/>
        </p:nvSpPr>
        <p:spPr bwMode="auto">
          <a:xfrm flipV="1">
            <a:off x="6934200" y="4191000"/>
            <a:ext cx="685800" cy="1524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7" name="Line 27"/>
          <p:cNvSpPr>
            <a:spLocks noChangeShapeType="1"/>
          </p:cNvSpPr>
          <p:nvPr/>
        </p:nvSpPr>
        <p:spPr bwMode="auto">
          <a:xfrm>
            <a:off x="4953000" y="3657600"/>
            <a:ext cx="152400" cy="1143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0668" name="Picture 28" descr="Hungary Fla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86600" y="5562600"/>
            <a:ext cx="1066800" cy="69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63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0651"/>
                                        </p:tgtEl>
                                        <p:attrNameLst>
                                          <p:attrName>style.visibility</p:attrName>
                                        </p:attrNameLst>
                                      </p:cBhvr>
                                      <p:to>
                                        <p:strVal val="visible"/>
                                      </p:to>
                                    </p:set>
                                    <p:animEffect transition="in" filter="wipe(down)">
                                      <p:cBhvr>
                                        <p:cTn id="7" dur="500"/>
                                        <p:tgtEl>
                                          <p:spTgt spid="240651"/>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240649"/>
                                        </p:tgtEl>
                                        <p:attrNameLst>
                                          <p:attrName>style.visibility</p:attrName>
                                        </p:attrNameLst>
                                      </p:cBhvr>
                                      <p:to>
                                        <p:strVal val="visible"/>
                                      </p:to>
                                    </p:set>
                                    <p:anim calcmode="lin" valueType="num">
                                      <p:cBhvr>
                                        <p:cTn id="11" dur="500" fill="hold"/>
                                        <p:tgtEl>
                                          <p:spTgt spid="240649"/>
                                        </p:tgtEl>
                                        <p:attrNameLst>
                                          <p:attrName>ppt_w</p:attrName>
                                        </p:attrNameLst>
                                      </p:cBhvr>
                                      <p:tavLst>
                                        <p:tav tm="0">
                                          <p:val>
                                            <p:fltVal val="0"/>
                                          </p:val>
                                        </p:tav>
                                        <p:tav tm="100000">
                                          <p:val>
                                            <p:strVal val="#ppt_w"/>
                                          </p:val>
                                        </p:tav>
                                      </p:tavLst>
                                    </p:anim>
                                    <p:anim calcmode="lin" valueType="num">
                                      <p:cBhvr>
                                        <p:cTn id="12" dur="500" fill="hold"/>
                                        <p:tgtEl>
                                          <p:spTgt spid="240649"/>
                                        </p:tgtEl>
                                        <p:attrNameLst>
                                          <p:attrName>ppt_h</p:attrName>
                                        </p:attrNameLst>
                                      </p:cBhvr>
                                      <p:tavLst>
                                        <p:tav tm="0">
                                          <p:val>
                                            <p:fltVal val="0"/>
                                          </p:val>
                                        </p:tav>
                                        <p:tav tm="100000">
                                          <p:val>
                                            <p:strVal val="#ppt_h"/>
                                          </p:val>
                                        </p:tav>
                                      </p:tavLst>
                                    </p:anim>
                                    <p:animEffect transition="in" filter="fade">
                                      <p:cBhvr>
                                        <p:cTn id="13" dur="500"/>
                                        <p:tgtEl>
                                          <p:spTgt spid="240649"/>
                                        </p:tgtEl>
                                      </p:cBhvr>
                                    </p:animEffect>
                                  </p:childTnLst>
                                </p:cTn>
                              </p:par>
                              <p:par>
                                <p:cTn id="14" presetID="35" presetClass="entr" presetSubtype="0" fill="hold" nodeType="withEffect">
                                  <p:stCondLst>
                                    <p:cond delay="0"/>
                                  </p:stCondLst>
                                  <p:childTnLst>
                                    <p:set>
                                      <p:cBhvr>
                                        <p:cTn id="15" dur="1" fill="hold">
                                          <p:stCondLst>
                                            <p:cond delay="0"/>
                                          </p:stCondLst>
                                        </p:cTn>
                                        <p:tgtEl>
                                          <p:spTgt spid="240648"/>
                                        </p:tgtEl>
                                        <p:attrNameLst>
                                          <p:attrName>style.visibility</p:attrName>
                                        </p:attrNameLst>
                                      </p:cBhvr>
                                      <p:to>
                                        <p:strVal val="visible"/>
                                      </p:to>
                                    </p:set>
                                    <p:animEffect transition="in" filter="fade">
                                      <p:cBhvr>
                                        <p:cTn id="16" dur="1000"/>
                                        <p:tgtEl>
                                          <p:spTgt spid="240648"/>
                                        </p:tgtEl>
                                      </p:cBhvr>
                                    </p:animEffect>
                                    <p:anim calcmode="lin" valueType="num">
                                      <p:cBhvr>
                                        <p:cTn id="17" dur="1000" fill="hold"/>
                                        <p:tgtEl>
                                          <p:spTgt spid="240648"/>
                                        </p:tgtEl>
                                        <p:attrNameLst>
                                          <p:attrName>style.rotation</p:attrName>
                                        </p:attrNameLst>
                                      </p:cBhvr>
                                      <p:tavLst>
                                        <p:tav tm="0">
                                          <p:val>
                                            <p:fltVal val="720"/>
                                          </p:val>
                                        </p:tav>
                                        <p:tav tm="100000">
                                          <p:val>
                                            <p:fltVal val="0"/>
                                          </p:val>
                                        </p:tav>
                                      </p:tavLst>
                                    </p:anim>
                                    <p:anim calcmode="lin" valueType="num">
                                      <p:cBhvr>
                                        <p:cTn id="18" dur="1000" fill="hold"/>
                                        <p:tgtEl>
                                          <p:spTgt spid="240648"/>
                                        </p:tgtEl>
                                        <p:attrNameLst>
                                          <p:attrName>ppt_h</p:attrName>
                                        </p:attrNameLst>
                                      </p:cBhvr>
                                      <p:tavLst>
                                        <p:tav tm="0">
                                          <p:val>
                                            <p:fltVal val="0"/>
                                          </p:val>
                                        </p:tav>
                                        <p:tav tm="100000">
                                          <p:val>
                                            <p:strVal val="#ppt_h"/>
                                          </p:val>
                                        </p:tav>
                                      </p:tavLst>
                                    </p:anim>
                                    <p:anim calcmode="lin" valueType="num">
                                      <p:cBhvr>
                                        <p:cTn id="19" dur="1000" fill="hold"/>
                                        <p:tgtEl>
                                          <p:spTgt spid="240648"/>
                                        </p:tgtEl>
                                        <p:attrNameLst>
                                          <p:attrName>ppt_w</p:attrName>
                                        </p:attrNameLst>
                                      </p:cBhvr>
                                      <p:tavLst>
                                        <p:tav tm="0">
                                          <p:val>
                                            <p:fltVal val="0"/>
                                          </p:val>
                                        </p:tav>
                                        <p:tav tm="100000">
                                          <p:val>
                                            <p:strVal val="#ppt_w"/>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nodeType="clickEffect">
                                  <p:stCondLst>
                                    <p:cond delay="0"/>
                                  </p:stCondLst>
                                  <p:childTnLst>
                                    <p:set>
                                      <p:cBhvr>
                                        <p:cTn id="23" dur="1" fill="hold">
                                          <p:stCondLst>
                                            <p:cond delay="0"/>
                                          </p:stCondLst>
                                        </p:cTn>
                                        <p:tgtEl>
                                          <p:spTgt spid="240655"/>
                                        </p:tgtEl>
                                        <p:attrNameLst>
                                          <p:attrName>style.visibility</p:attrName>
                                        </p:attrNameLst>
                                      </p:cBhvr>
                                      <p:to>
                                        <p:strVal val="visible"/>
                                      </p:to>
                                    </p:set>
                                    <p:animEffect transition="in" filter="wipe(right)">
                                      <p:cBhvr>
                                        <p:cTn id="24" dur="500"/>
                                        <p:tgtEl>
                                          <p:spTgt spid="240655"/>
                                        </p:tgtEl>
                                      </p:cBhvr>
                                    </p:animEffect>
                                  </p:childTnLst>
                                </p:cTn>
                              </p:par>
                            </p:childTnLst>
                          </p:cTn>
                        </p:par>
                        <p:par>
                          <p:cTn id="25" fill="hold" nodeType="afterGroup">
                            <p:stCondLst>
                              <p:cond delay="500"/>
                            </p:stCondLst>
                            <p:childTnLst>
                              <p:par>
                                <p:cTn id="26" presetID="53" presetClass="entr" presetSubtype="0" fill="hold" grpId="0" nodeType="afterEffect">
                                  <p:stCondLst>
                                    <p:cond delay="0"/>
                                  </p:stCondLst>
                                  <p:childTnLst>
                                    <p:set>
                                      <p:cBhvr>
                                        <p:cTn id="27" dur="1" fill="hold">
                                          <p:stCondLst>
                                            <p:cond delay="0"/>
                                          </p:stCondLst>
                                        </p:cTn>
                                        <p:tgtEl>
                                          <p:spTgt spid="240653"/>
                                        </p:tgtEl>
                                        <p:attrNameLst>
                                          <p:attrName>style.visibility</p:attrName>
                                        </p:attrNameLst>
                                      </p:cBhvr>
                                      <p:to>
                                        <p:strVal val="visible"/>
                                      </p:to>
                                    </p:set>
                                    <p:anim calcmode="lin" valueType="num">
                                      <p:cBhvr>
                                        <p:cTn id="28" dur="500" fill="hold"/>
                                        <p:tgtEl>
                                          <p:spTgt spid="240653"/>
                                        </p:tgtEl>
                                        <p:attrNameLst>
                                          <p:attrName>ppt_w</p:attrName>
                                        </p:attrNameLst>
                                      </p:cBhvr>
                                      <p:tavLst>
                                        <p:tav tm="0">
                                          <p:val>
                                            <p:fltVal val="0"/>
                                          </p:val>
                                        </p:tav>
                                        <p:tav tm="100000">
                                          <p:val>
                                            <p:strVal val="#ppt_w"/>
                                          </p:val>
                                        </p:tav>
                                      </p:tavLst>
                                    </p:anim>
                                    <p:anim calcmode="lin" valueType="num">
                                      <p:cBhvr>
                                        <p:cTn id="29" dur="500" fill="hold"/>
                                        <p:tgtEl>
                                          <p:spTgt spid="240653"/>
                                        </p:tgtEl>
                                        <p:attrNameLst>
                                          <p:attrName>ppt_h</p:attrName>
                                        </p:attrNameLst>
                                      </p:cBhvr>
                                      <p:tavLst>
                                        <p:tav tm="0">
                                          <p:val>
                                            <p:fltVal val="0"/>
                                          </p:val>
                                        </p:tav>
                                        <p:tav tm="100000">
                                          <p:val>
                                            <p:strVal val="#ppt_h"/>
                                          </p:val>
                                        </p:tav>
                                      </p:tavLst>
                                    </p:anim>
                                    <p:animEffect transition="in" filter="fade">
                                      <p:cBhvr>
                                        <p:cTn id="30" dur="500"/>
                                        <p:tgtEl>
                                          <p:spTgt spid="240653"/>
                                        </p:tgtEl>
                                      </p:cBhvr>
                                    </p:animEffect>
                                  </p:childTnLst>
                                </p:cTn>
                              </p:par>
                              <p:par>
                                <p:cTn id="31" presetID="35" presetClass="entr" presetSubtype="0" fill="hold" nodeType="withEffect">
                                  <p:stCondLst>
                                    <p:cond delay="0"/>
                                  </p:stCondLst>
                                  <p:childTnLst>
                                    <p:set>
                                      <p:cBhvr>
                                        <p:cTn id="32" dur="1" fill="hold">
                                          <p:stCondLst>
                                            <p:cond delay="0"/>
                                          </p:stCondLst>
                                        </p:cTn>
                                        <p:tgtEl>
                                          <p:spTgt spid="240654"/>
                                        </p:tgtEl>
                                        <p:attrNameLst>
                                          <p:attrName>style.visibility</p:attrName>
                                        </p:attrNameLst>
                                      </p:cBhvr>
                                      <p:to>
                                        <p:strVal val="visible"/>
                                      </p:to>
                                    </p:set>
                                    <p:animEffect transition="in" filter="fade">
                                      <p:cBhvr>
                                        <p:cTn id="33" dur="1000"/>
                                        <p:tgtEl>
                                          <p:spTgt spid="240654"/>
                                        </p:tgtEl>
                                      </p:cBhvr>
                                    </p:animEffect>
                                    <p:anim calcmode="lin" valueType="num">
                                      <p:cBhvr>
                                        <p:cTn id="34" dur="1000" fill="hold"/>
                                        <p:tgtEl>
                                          <p:spTgt spid="240654"/>
                                        </p:tgtEl>
                                        <p:attrNameLst>
                                          <p:attrName>style.rotation</p:attrName>
                                        </p:attrNameLst>
                                      </p:cBhvr>
                                      <p:tavLst>
                                        <p:tav tm="0">
                                          <p:val>
                                            <p:fltVal val="720"/>
                                          </p:val>
                                        </p:tav>
                                        <p:tav tm="100000">
                                          <p:val>
                                            <p:fltVal val="0"/>
                                          </p:val>
                                        </p:tav>
                                      </p:tavLst>
                                    </p:anim>
                                    <p:anim calcmode="lin" valueType="num">
                                      <p:cBhvr>
                                        <p:cTn id="35" dur="1000" fill="hold"/>
                                        <p:tgtEl>
                                          <p:spTgt spid="240654"/>
                                        </p:tgtEl>
                                        <p:attrNameLst>
                                          <p:attrName>ppt_h</p:attrName>
                                        </p:attrNameLst>
                                      </p:cBhvr>
                                      <p:tavLst>
                                        <p:tav tm="0">
                                          <p:val>
                                            <p:fltVal val="0"/>
                                          </p:val>
                                        </p:tav>
                                        <p:tav tm="100000">
                                          <p:val>
                                            <p:strVal val="#ppt_h"/>
                                          </p:val>
                                        </p:tav>
                                      </p:tavLst>
                                    </p:anim>
                                    <p:anim calcmode="lin" valueType="num">
                                      <p:cBhvr>
                                        <p:cTn id="36" dur="1000" fill="hold"/>
                                        <p:tgtEl>
                                          <p:spTgt spid="240654"/>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40661"/>
                                        </p:tgtEl>
                                        <p:attrNameLst>
                                          <p:attrName>style.visibility</p:attrName>
                                        </p:attrNameLst>
                                      </p:cBhvr>
                                      <p:to>
                                        <p:strVal val="visible"/>
                                      </p:to>
                                    </p:set>
                                    <p:animEffect transition="in" filter="wipe(left)">
                                      <p:cBhvr>
                                        <p:cTn id="41" dur="500"/>
                                        <p:tgtEl>
                                          <p:spTgt spid="240661"/>
                                        </p:tgtEl>
                                      </p:cBhvr>
                                    </p:animEffect>
                                  </p:childTnLst>
                                </p:cTn>
                              </p:par>
                            </p:childTnLst>
                          </p:cTn>
                        </p:par>
                        <p:par>
                          <p:cTn id="42" fill="hold" nodeType="afterGroup">
                            <p:stCondLst>
                              <p:cond delay="500"/>
                            </p:stCondLst>
                            <p:childTnLst>
                              <p:par>
                                <p:cTn id="43" presetID="53" presetClass="entr" presetSubtype="0" fill="hold" grpId="0" nodeType="afterEffect">
                                  <p:stCondLst>
                                    <p:cond delay="0"/>
                                  </p:stCondLst>
                                  <p:childTnLst>
                                    <p:set>
                                      <p:cBhvr>
                                        <p:cTn id="44" dur="1" fill="hold">
                                          <p:stCondLst>
                                            <p:cond delay="0"/>
                                          </p:stCondLst>
                                        </p:cTn>
                                        <p:tgtEl>
                                          <p:spTgt spid="240658"/>
                                        </p:tgtEl>
                                        <p:attrNameLst>
                                          <p:attrName>style.visibility</p:attrName>
                                        </p:attrNameLst>
                                      </p:cBhvr>
                                      <p:to>
                                        <p:strVal val="visible"/>
                                      </p:to>
                                    </p:set>
                                    <p:anim calcmode="lin" valueType="num">
                                      <p:cBhvr>
                                        <p:cTn id="45" dur="500" fill="hold"/>
                                        <p:tgtEl>
                                          <p:spTgt spid="240658"/>
                                        </p:tgtEl>
                                        <p:attrNameLst>
                                          <p:attrName>ppt_w</p:attrName>
                                        </p:attrNameLst>
                                      </p:cBhvr>
                                      <p:tavLst>
                                        <p:tav tm="0">
                                          <p:val>
                                            <p:fltVal val="0"/>
                                          </p:val>
                                        </p:tav>
                                        <p:tav tm="100000">
                                          <p:val>
                                            <p:strVal val="#ppt_w"/>
                                          </p:val>
                                        </p:tav>
                                      </p:tavLst>
                                    </p:anim>
                                    <p:anim calcmode="lin" valueType="num">
                                      <p:cBhvr>
                                        <p:cTn id="46" dur="500" fill="hold"/>
                                        <p:tgtEl>
                                          <p:spTgt spid="240658"/>
                                        </p:tgtEl>
                                        <p:attrNameLst>
                                          <p:attrName>ppt_h</p:attrName>
                                        </p:attrNameLst>
                                      </p:cBhvr>
                                      <p:tavLst>
                                        <p:tav tm="0">
                                          <p:val>
                                            <p:fltVal val="0"/>
                                          </p:val>
                                        </p:tav>
                                        <p:tav tm="100000">
                                          <p:val>
                                            <p:strVal val="#ppt_h"/>
                                          </p:val>
                                        </p:tav>
                                      </p:tavLst>
                                    </p:anim>
                                    <p:animEffect transition="in" filter="fade">
                                      <p:cBhvr>
                                        <p:cTn id="47" dur="500"/>
                                        <p:tgtEl>
                                          <p:spTgt spid="240658"/>
                                        </p:tgtEl>
                                      </p:cBhvr>
                                    </p:animEffect>
                                  </p:childTnLst>
                                </p:cTn>
                              </p:par>
                              <p:par>
                                <p:cTn id="48" presetID="35" presetClass="entr" presetSubtype="0" fill="hold" nodeType="withEffect">
                                  <p:stCondLst>
                                    <p:cond delay="0"/>
                                  </p:stCondLst>
                                  <p:childTnLst>
                                    <p:set>
                                      <p:cBhvr>
                                        <p:cTn id="49" dur="1" fill="hold">
                                          <p:stCondLst>
                                            <p:cond delay="0"/>
                                          </p:stCondLst>
                                        </p:cTn>
                                        <p:tgtEl>
                                          <p:spTgt spid="240659"/>
                                        </p:tgtEl>
                                        <p:attrNameLst>
                                          <p:attrName>style.visibility</p:attrName>
                                        </p:attrNameLst>
                                      </p:cBhvr>
                                      <p:to>
                                        <p:strVal val="visible"/>
                                      </p:to>
                                    </p:set>
                                    <p:animEffect transition="in" filter="fade">
                                      <p:cBhvr>
                                        <p:cTn id="50" dur="1000"/>
                                        <p:tgtEl>
                                          <p:spTgt spid="240659"/>
                                        </p:tgtEl>
                                      </p:cBhvr>
                                    </p:animEffect>
                                    <p:anim calcmode="lin" valueType="num">
                                      <p:cBhvr>
                                        <p:cTn id="51" dur="1000" fill="hold"/>
                                        <p:tgtEl>
                                          <p:spTgt spid="240659"/>
                                        </p:tgtEl>
                                        <p:attrNameLst>
                                          <p:attrName>style.rotation</p:attrName>
                                        </p:attrNameLst>
                                      </p:cBhvr>
                                      <p:tavLst>
                                        <p:tav tm="0">
                                          <p:val>
                                            <p:fltVal val="720"/>
                                          </p:val>
                                        </p:tav>
                                        <p:tav tm="100000">
                                          <p:val>
                                            <p:fltVal val="0"/>
                                          </p:val>
                                        </p:tav>
                                      </p:tavLst>
                                    </p:anim>
                                    <p:anim calcmode="lin" valueType="num">
                                      <p:cBhvr>
                                        <p:cTn id="52" dur="1000" fill="hold"/>
                                        <p:tgtEl>
                                          <p:spTgt spid="240659"/>
                                        </p:tgtEl>
                                        <p:attrNameLst>
                                          <p:attrName>ppt_h</p:attrName>
                                        </p:attrNameLst>
                                      </p:cBhvr>
                                      <p:tavLst>
                                        <p:tav tm="0">
                                          <p:val>
                                            <p:fltVal val="0"/>
                                          </p:val>
                                        </p:tav>
                                        <p:tav tm="100000">
                                          <p:val>
                                            <p:strVal val="#ppt_h"/>
                                          </p:val>
                                        </p:tav>
                                      </p:tavLst>
                                    </p:anim>
                                    <p:anim calcmode="lin" valueType="num">
                                      <p:cBhvr>
                                        <p:cTn id="53" dur="1000" fill="hold"/>
                                        <p:tgtEl>
                                          <p:spTgt spid="240659"/>
                                        </p:tgtEl>
                                        <p:attrNameLst>
                                          <p:attrName>ppt_w</p:attrName>
                                        </p:attrNameLst>
                                      </p:cBhvr>
                                      <p:tavLst>
                                        <p:tav tm="0">
                                          <p:val>
                                            <p:fltVal val="0"/>
                                          </p:val>
                                        </p:tav>
                                        <p:tav tm="100000">
                                          <p:val>
                                            <p:strVal val="#ppt_w"/>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nodeType="clickEffect">
                                  <p:stCondLst>
                                    <p:cond delay="0"/>
                                  </p:stCondLst>
                                  <p:childTnLst>
                                    <p:set>
                                      <p:cBhvr>
                                        <p:cTn id="57" dur="1" fill="hold">
                                          <p:stCondLst>
                                            <p:cond delay="0"/>
                                          </p:stCondLst>
                                        </p:cTn>
                                        <p:tgtEl>
                                          <p:spTgt spid="240667"/>
                                        </p:tgtEl>
                                        <p:attrNameLst>
                                          <p:attrName>style.visibility</p:attrName>
                                        </p:attrNameLst>
                                      </p:cBhvr>
                                      <p:to>
                                        <p:strVal val="visible"/>
                                      </p:to>
                                    </p:set>
                                    <p:animEffect transition="in" filter="wipe(up)">
                                      <p:cBhvr>
                                        <p:cTn id="58" dur="500"/>
                                        <p:tgtEl>
                                          <p:spTgt spid="240667"/>
                                        </p:tgtEl>
                                      </p:cBhvr>
                                    </p:animEffect>
                                  </p:childTnLst>
                                </p:cTn>
                              </p:par>
                            </p:childTnLst>
                          </p:cTn>
                        </p:par>
                        <p:par>
                          <p:cTn id="59" fill="hold" nodeType="afterGroup">
                            <p:stCondLst>
                              <p:cond delay="500"/>
                            </p:stCondLst>
                            <p:childTnLst>
                              <p:par>
                                <p:cTn id="60" presetID="53" presetClass="entr" presetSubtype="0" fill="hold" grpId="0" nodeType="afterEffect">
                                  <p:stCondLst>
                                    <p:cond delay="0"/>
                                  </p:stCondLst>
                                  <p:childTnLst>
                                    <p:set>
                                      <p:cBhvr>
                                        <p:cTn id="61" dur="1" fill="hold">
                                          <p:stCondLst>
                                            <p:cond delay="0"/>
                                          </p:stCondLst>
                                        </p:cTn>
                                        <p:tgtEl>
                                          <p:spTgt spid="240665"/>
                                        </p:tgtEl>
                                        <p:attrNameLst>
                                          <p:attrName>style.visibility</p:attrName>
                                        </p:attrNameLst>
                                      </p:cBhvr>
                                      <p:to>
                                        <p:strVal val="visible"/>
                                      </p:to>
                                    </p:set>
                                    <p:anim calcmode="lin" valueType="num">
                                      <p:cBhvr>
                                        <p:cTn id="62" dur="500" fill="hold"/>
                                        <p:tgtEl>
                                          <p:spTgt spid="240665"/>
                                        </p:tgtEl>
                                        <p:attrNameLst>
                                          <p:attrName>ppt_w</p:attrName>
                                        </p:attrNameLst>
                                      </p:cBhvr>
                                      <p:tavLst>
                                        <p:tav tm="0">
                                          <p:val>
                                            <p:fltVal val="0"/>
                                          </p:val>
                                        </p:tav>
                                        <p:tav tm="100000">
                                          <p:val>
                                            <p:strVal val="#ppt_w"/>
                                          </p:val>
                                        </p:tav>
                                      </p:tavLst>
                                    </p:anim>
                                    <p:anim calcmode="lin" valueType="num">
                                      <p:cBhvr>
                                        <p:cTn id="63" dur="500" fill="hold"/>
                                        <p:tgtEl>
                                          <p:spTgt spid="240665"/>
                                        </p:tgtEl>
                                        <p:attrNameLst>
                                          <p:attrName>ppt_h</p:attrName>
                                        </p:attrNameLst>
                                      </p:cBhvr>
                                      <p:tavLst>
                                        <p:tav tm="0">
                                          <p:val>
                                            <p:fltVal val="0"/>
                                          </p:val>
                                        </p:tav>
                                        <p:tav tm="100000">
                                          <p:val>
                                            <p:strVal val="#ppt_h"/>
                                          </p:val>
                                        </p:tav>
                                      </p:tavLst>
                                    </p:anim>
                                    <p:animEffect transition="in" filter="fade">
                                      <p:cBhvr>
                                        <p:cTn id="64" dur="500"/>
                                        <p:tgtEl>
                                          <p:spTgt spid="240665"/>
                                        </p:tgtEl>
                                      </p:cBhvr>
                                    </p:animEffect>
                                  </p:childTnLst>
                                </p:cTn>
                              </p:par>
                              <p:par>
                                <p:cTn id="65" presetID="35" presetClass="entr" presetSubtype="0" fill="hold" nodeType="withEffect">
                                  <p:stCondLst>
                                    <p:cond delay="0"/>
                                  </p:stCondLst>
                                  <p:childTnLst>
                                    <p:set>
                                      <p:cBhvr>
                                        <p:cTn id="66" dur="1" fill="hold">
                                          <p:stCondLst>
                                            <p:cond delay="0"/>
                                          </p:stCondLst>
                                        </p:cTn>
                                        <p:tgtEl>
                                          <p:spTgt spid="240668"/>
                                        </p:tgtEl>
                                        <p:attrNameLst>
                                          <p:attrName>style.visibility</p:attrName>
                                        </p:attrNameLst>
                                      </p:cBhvr>
                                      <p:to>
                                        <p:strVal val="visible"/>
                                      </p:to>
                                    </p:set>
                                    <p:animEffect transition="in" filter="fade">
                                      <p:cBhvr>
                                        <p:cTn id="67" dur="1000"/>
                                        <p:tgtEl>
                                          <p:spTgt spid="240668"/>
                                        </p:tgtEl>
                                      </p:cBhvr>
                                    </p:animEffect>
                                    <p:anim calcmode="lin" valueType="num">
                                      <p:cBhvr>
                                        <p:cTn id="68" dur="1000" fill="hold"/>
                                        <p:tgtEl>
                                          <p:spTgt spid="240668"/>
                                        </p:tgtEl>
                                        <p:attrNameLst>
                                          <p:attrName>style.rotation</p:attrName>
                                        </p:attrNameLst>
                                      </p:cBhvr>
                                      <p:tavLst>
                                        <p:tav tm="0">
                                          <p:val>
                                            <p:fltVal val="720"/>
                                          </p:val>
                                        </p:tav>
                                        <p:tav tm="100000">
                                          <p:val>
                                            <p:fltVal val="0"/>
                                          </p:val>
                                        </p:tav>
                                      </p:tavLst>
                                    </p:anim>
                                    <p:anim calcmode="lin" valueType="num">
                                      <p:cBhvr>
                                        <p:cTn id="69" dur="1000" fill="hold"/>
                                        <p:tgtEl>
                                          <p:spTgt spid="240668"/>
                                        </p:tgtEl>
                                        <p:attrNameLst>
                                          <p:attrName>ppt_h</p:attrName>
                                        </p:attrNameLst>
                                      </p:cBhvr>
                                      <p:tavLst>
                                        <p:tav tm="0">
                                          <p:val>
                                            <p:fltVal val="0"/>
                                          </p:val>
                                        </p:tav>
                                        <p:tav tm="100000">
                                          <p:val>
                                            <p:strVal val="#ppt_h"/>
                                          </p:val>
                                        </p:tav>
                                      </p:tavLst>
                                    </p:anim>
                                    <p:anim calcmode="lin" valueType="num">
                                      <p:cBhvr>
                                        <p:cTn id="70" dur="1000" fill="hold"/>
                                        <p:tgtEl>
                                          <p:spTgt spid="240668"/>
                                        </p:tgtEl>
                                        <p:attrNameLst>
                                          <p:attrName>ppt_w</p:attrName>
                                        </p:attrNameLst>
                                      </p:cBhvr>
                                      <p:tavLst>
                                        <p:tav tm="0">
                                          <p:val>
                                            <p:fltVal val="0"/>
                                          </p:val>
                                        </p:tav>
                                        <p:tav tm="100000">
                                          <p:val>
                                            <p:strVal val="#ppt_w"/>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240660"/>
                                        </p:tgtEl>
                                        <p:attrNameLst>
                                          <p:attrName>style.visibility</p:attrName>
                                        </p:attrNameLst>
                                      </p:cBhvr>
                                      <p:to>
                                        <p:strVal val="visible"/>
                                      </p:to>
                                    </p:set>
                                    <p:animEffect transition="in" filter="wipe(down)">
                                      <p:cBhvr>
                                        <p:cTn id="75" dur="500"/>
                                        <p:tgtEl>
                                          <p:spTgt spid="240660"/>
                                        </p:tgtEl>
                                      </p:cBhvr>
                                    </p:animEffect>
                                  </p:childTnLst>
                                </p:cTn>
                              </p:par>
                            </p:childTnLst>
                          </p:cTn>
                        </p:par>
                        <p:par>
                          <p:cTn id="76" fill="hold" nodeType="afterGroup">
                            <p:stCondLst>
                              <p:cond delay="500"/>
                            </p:stCondLst>
                            <p:childTnLst>
                              <p:par>
                                <p:cTn id="77" presetID="53" presetClass="entr" presetSubtype="0" fill="hold" grpId="0" nodeType="afterEffect">
                                  <p:stCondLst>
                                    <p:cond delay="0"/>
                                  </p:stCondLst>
                                  <p:childTnLst>
                                    <p:set>
                                      <p:cBhvr>
                                        <p:cTn id="78" dur="1" fill="hold">
                                          <p:stCondLst>
                                            <p:cond delay="0"/>
                                          </p:stCondLst>
                                        </p:cTn>
                                        <p:tgtEl>
                                          <p:spTgt spid="240656"/>
                                        </p:tgtEl>
                                        <p:attrNameLst>
                                          <p:attrName>style.visibility</p:attrName>
                                        </p:attrNameLst>
                                      </p:cBhvr>
                                      <p:to>
                                        <p:strVal val="visible"/>
                                      </p:to>
                                    </p:set>
                                    <p:anim calcmode="lin" valueType="num">
                                      <p:cBhvr>
                                        <p:cTn id="79" dur="500" fill="hold"/>
                                        <p:tgtEl>
                                          <p:spTgt spid="240656"/>
                                        </p:tgtEl>
                                        <p:attrNameLst>
                                          <p:attrName>ppt_w</p:attrName>
                                        </p:attrNameLst>
                                      </p:cBhvr>
                                      <p:tavLst>
                                        <p:tav tm="0">
                                          <p:val>
                                            <p:fltVal val="0"/>
                                          </p:val>
                                        </p:tav>
                                        <p:tav tm="100000">
                                          <p:val>
                                            <p:strVal val="#ppt_w"/>
                                          </p:val>
                                        </p:tav>
                                      </p:tavLst>
                                    </p:anim>
                                    <p:anim calcmode="lin" valueType="num">
                                      <p:cBhvr>
                                        <p:cTn id="80" dur="500" fill="hold"/>
                                        <p:tgtEl>
                                          <p:spTgt spid="240656"/>
                                        </p:tgtEl>
                                        <p:attrNameLst>
                                          <p:attrName>ppt_h</p:attrName>
                                        </p:attrNameLst>
                                      </p:cBhvr>
                                      <p:tavLst>
                                        <p:tav tm="0">
                                          <p:val>
                                            <p:fltVal val="0"/>
                                          </p:val>
                                        </p:tav>
                                        <p:tav tm="100000">
                                          <p:val>
                                            <p:strVal val="#ppt_h"/>
                                          </p:val>
                                        </p:tav>
                                      </p:tavLst>
                                    </p:anim>
                                    <p:animEffect transition="in" filter="fade">
                                      <p:cBhvr>
                                        <p:cTn id="81" dur="500"/>
                                        <p:tgtEl>
                                          <p:spTgt spid="240656"/>
                                        </p:tgtEl>
                                      </p:cBhvr>
                                    </p:animEffect>
                                  </p:childTnLst>
                                </p:cTn>
                              </p:par>
                              <p:par>
                                <p:cTn id="82" presetID="35" presetClass="entr" presetSubtype="0" fill="hold" nodeType="withEffect">
                                  <p:stCondLst>
                                    <p:cond delay="0"/>
                                  </p:stCondLst>
                                  <p:childTnLst>
                                    <p:set>
                                      <p:cBhvr>
                                        <p:cTn id="83" dur="1" fill="hold">
                                          <p:stCondLst>
                                            <p:cond delay="0"/>
                                          </p:stCondLst>
                                        </p:cTn>
                                        <p:tgtEl>
                                          <p:spTgt spid="240657"/>
                                        </p:tgtEl>
                                        <p:attrNameLst>
                                          <p:attrName>style.visibility</p:attrName>
                                        </p:attrNameLst>
                                      </p:cBhvr>
                                      <p:to>
                                        <p:strVal val="visible"/>
                                      </p:to>
                                    </p:set>
                                    <p:animEffect transition="in" filter="fade">
                                      <p:cBhvr>
                                        <p:cTn id="84" dur="1000"/>
                                        <p:tgtEl>
                                          <p:spTgt spid="240657"/>
                                        </p:tgtEl>
                                      </p:cBhvr>
                                    </p:animEffect>
                                    <p:anim calcmode="lin" valueType="num">
                                      <p:cBhvr>
                                        <p:cTn id="85" dur="1000" fill="hold"/>
                                        <p:tgtEl>
                                          <p:spTgt spid="240657"/>
                                        </p:tgtEl>
                                        <p:attrNameLst>
                                          <p:attrName>style.rotation</p:attrName>
                                        </p:attrNameLst>
                                      </p:cBhvr>
                                      <p:tavLst>
                                        <p:tav tm="0">
                                          <p:val>
                                            <p:fltVal val="720"/>
                                          </p:val>
                                        </p:tav>
                                        <p:tav tm="100000">
                                          <p:val>
                                            <p:fltVal val="0"/>
                                          </p:val>
                                        </p:tav>
                                      </p:tavLst>
                                    </p:anim>
                                    <p:anim calcmode="lin" valueType="num">
                                      <p:cBhvr>
                                        <p:cTn id="86" dur="1000" fill="hold"/>
                                        <p:tgtEl>
                                          <p:spTgt spid="240657"/>
                                        </p:tgtEl>
                                        <p:attrNameLst>
                                          <p:attrName>ppt_h</p:attrName>
                                        </p:attrNameLst>
                                      </p:cBhvr>
                                      <p:tavLst>
                                        <p:tav tm="0">
                                          <p:val>
                                            <p:fltVal val="0"/>
                                          </p:val>
                                        </p:tav>
                                        <p:tav tm="100000">
                                          <p:val>
                                            <p:strVal val="#ppt_h"/>
                                          </p:val>
                                        </p:tav>
                                      </p:tavLst>
                                    </p:anim>
                                    <p:anim calcmode="lin" valueType="num">
                                      <p:cBhvr>
                                        <p:cTn id="87" dur="1000" fill="hold"/>
                                        <p:tgtEl>
                                          <p:spTgt spid="240657"/>
                                        </p:tgtEl>
                                        <p:attrNameLst>
                                          <p:attrName>ppt_w</p:attrName>
                                        </p:attrNameLst>
                                      </p:cBhvr>
                                      <p:tavLst>
                                        <p:tav tm="0">
                                          <p:val>
                                            <p:fltVal val="0"/>
                                          </p:val>
                                        </p:tav>
                                        <p:tav tm="100000">
                                          <p:val>
                                            <p:strVal val="#ppt_w"/>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40666"/>
                                        </p:tgtEl>
                                        <p:attrNameLst>
                                          <p:attrName>style.visibility</p:attrName>
                                        </p:attrNameLst>
                                      </p:cBhvr>
                                      <p:to>
                                        <p:strVal val="visible"/>
                                      </p:to>
                                    </p:set>
                                    <p:animEffect transition="in" filter="wipe(left)">
                                      <p:cBhvr>
                                        <p:cTn id="92" dur="500"/>
                                        <p:tgtEl>
                                          <p:spTgt spid="240666"/>
                                        </p:tgtEl>
                                      </p:cBhvr>
                                    </p:animEffect>
                                  </p:childTnLst>
                                </p:cTn>
                              </p:par>
                            </p:childTnLst>
                          </p:cTn>
                        </p:par>
                        <p:par>
                          <p:cTn id="93" fill="hold" nodeType="afterGroup">
                            <p:stCondLst>
                              <p:cond delay="500"/>
                            </p:stCondLst>
                            <p:childTnLst>
                              <p:par>
                                <p:cTn id="94" presetID="53" presetClass="entr" presetSubtype="0" fill="hold" grpId="0" nodeType="afterEffect">
                                  <p:stCondLst>
                                    <p:cond delay="0"/>
                                  </p:stCondLst>
                                  <p:childTnLst>
                                    <p:set>
                                      <p:cBhvr>
                                        <p:cTn id="95" dur="1" fill="hold">
                                          <p:stCondLst>
                                            <p:cond delay="0"/>
                                          </p:stCondLst>
                                        </p:cTn>
                                        <p:tgtEl>
                                          <p:spTgt spid="240662"/>
                                        </p:tgtEl>
                                        <p:attrNameLst>
                                          <p:attrName>style.visibility</p:attrName>
                                        </p:attrNameLst>
                                      </p:cBhvr>
                                      <p:to>
                                        <p:strVal val="visible"/>
                                      </p:to>
                                    </p:set>
                                    <p:anim calcmode="lin" valueType="num">
                                      <p:cBhvr>
                                        <p:cTn id="96" dur="500" fill="hold"/>
                                        <p:tgtEl>
                                          <p:spTgt spid="240662"/>
                                        </p:tgtEl>
                                        <p:attrNameLst>
                                          <p:attrName>ppt_w</p:attrName>
                                        </p:attrNameLst>
                                      </p:cBhvr>
                                      <p:tavLst>
                                        <p:tav tm="0">
                                          <p:val>
                                            <p:fltVal val="0"/>
                                          </p:val>
                                        </p:tav>
                                        <p:tav tm="100000">
                                          <p:val>
                                            <p:strVal val="#ppt_w"/>
                                          </p:val>
                                        </p:tav>
                                      </p:tavLst>
                                    </p:anim>
                                    <p:anim calcmode="lin" valueType="num">
                                      <p:cBhvr>
                                        <p:cTn id="97" dur="500" fill="hold"/>
                                        <p:tgtEl>
                                          <p:spTgt spid="240662"/>
                                        </p:tgtEl>
                                        <p:attrNameLst>
                                          <p:attrName>ppt_h</p:attrName>
                                        </p:attrNameLst>
                                      </p:cBhvr>
                                      <p:tavLst>
                                        <p:tav tm="0">
                                          <p:val>
                                            <p:fltVal val="0"/>
                                          </p:val>
                                        </p:tav>
                                        <p:tav tm="100000">
                                          <p:val>
                                            <p:strVal val="#ppt_h"/>
                                          </p:val>
                                        </p:tav>
                                      </p:tavLst>
                                    </p:anim>
                                    <p:animEffect transition="in" filter="fade">
                                      <p:cBhvr>
                                        <p:cTn id="98" dur="500"/>
                                        <p:tgtEl>
                                          <p:spTgt spid="240662"/>
                                        </p:tgtEl>
                                      </p:cBhvr>
                                    </p:animEffect>
                                  </p:childTnLst>
                                </p:cTn>
                              </p:par>
                              <p:par>
                                <p:cTn id="99" presetID="35" presetClass="entr" presetSubtype="0" fill="hold" nodeType="withEffect">
                                  <p:stCondLst>
                                    <p:cond delay="0"/>
                                  </p:stCondLst>
                                  <p:childTnLst>
                                    <p:set>
                                      <p:cBhvr>
                                        <p:cTn id="100" dur="1" fill="hold">
                                          <p:stCondLst>
                                            <p:cond delay="0"/>
                                          </p:stCondLst>
                                        </p:cTn>
                                        <p:tgtEl>
                                          <p:spTgt spid="240663"/>
                                        </p:tgtEl>
                                        <p:attrNameLst>
                                          <p:attrName>style.visibility</p:attrName>
                                        </p:attrNameLst>
                                      </p:cBhvr>
                                      <p:to>
                                        <p:strVal val="visible"/>
                                      </p:to>
                                    </p:set>
                                    <p:animEffect transition="in" filter="fade">
                                      <p:cBhvr>
                                        <p:cTn id="101" dur="1000"/>
                                        <p:tgtEl>
                                          <p:spTgt spid="240663"/>
                                        </p:tgtEl>
                                      </p:cBhvr>
                                    </p:animEffect>
                                    <p:anim calcmode="lin" valueType="num">
                                      <p:cBhvr>
                                        <p:cTn id="102" dur="1000" fill="hold"/>
                                        <p:tgtEl>
                                          <p:spTgt spid="240663"/>
                                        </p:tgtEl>
                                        <p:attrNameLst>
                                          <p:attrName>style.rotation</p:attrName>
                                        </p:attrNameLst>
                                      </p:cBhvr>
                                      <p:tavLst>
                                        <p:tav tm="0">
                                          <p:val>
                                            <p:fltVal val="720"/>
                                          </p:val>
                                        </p:tav>
                                        <p:tav tm="100000">
                                          <p:val>
                                            <p:fltVal val="0"/>
                                          </p:val>
                                        </p:tav>
                                      </p:tavLst>
                                    </p:anim>
                                    <p:anim calcmode="lin" valueType="num">
                                      <p:cBhvr>
                                        <p:cTn id="103" dur="1000" fill="hold"/>
                                        <p:tgtEl>
                                          <p:spTgt spid="240663"/>
                                        </p:tgtEl>
                                        <p:attrNameLst>
                                          <p:attrName>ppt_h</p:attrName>
                                        </p:attrNameLst>
                                      </p:cBhvr>
                                      <p:tavLst>
                                        <p:tav tm="0">
                                          <p:val>
                                            <p:fltVal val="0"/>
                                          </p:val>
                                        </p:tav>
                                        <p:tav tm="100000">
                                          <p:val>
                                            <p:strVal val="#ppt_h"/>
                                          </p:val>
                                        </p:tav>
                                      </p:tavLst>
                                    </p:anim>
                                    <p:anim calcmode="lin" valueType="num">
                                      <p:cBhvr>
                                        <p:cTn id="104" dur="1000" fill="hold"/>
                                        <p:tgtEl>
                                          <p:spTgt spid="24066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animBg="1"/>
      <p:bldP spid="240653" grpId="0" animBg="1"/>
      <p:bldP spid="240656" grpId="0" animBg="1"/>
      <p:bldP spid="240658" grpId="0" animBg="1"/>
      <p:bldP spid="240662" grpId="0" animBg="1"/>
      <p:bldP spid="24066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Content Placeholder 2"/>
          <p:cNvSpPr>
            <a:spLocks noGrp="1"/>
          </p:cNvSpPr>
          <p:nvPr>
            <p:ph idx="1"/>
          </p:nvPr>
        </p:nvSpPr>
        <p:spPr/>
        <p:txBody>
          <a:bodyPr/>
          <a:lstStyle/>
          <a:p>
            <a:r>
              <a:rPr lang="en-US" dirty="0"/>
              <a:t>Total War: 11+ Million Soldiers dead, 7+ million civilians</a:t>
            </a:r>
          </a:p>
          <a:p>
            <a:r>
              <a:rPr lang="en-US" dirty="0"/>
              <a:t> Europe devastated</a:t>
            </a:r>
          </a:p>
          <a:p>
            <a:r>
              <a:rPr lang="en-US" dirty="0"/>
              <a:t>1918: Spanish Flu Pandemic 20-40 million killed</a:t>
            </a:r>
          </a:p>
          <a:p>
            <a:endParaRPr lang="en-US" dirty="0"/>
          </a:p>
        </p:txBody>
      </p:sp>
      <p:pic>
        <p:nvPicPr>
          <p:cNvPr id="14338" name="Picture 2" descr="Image result for wwii gravey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0814" y="3326130"/>
            <a:ext cx="4791186" cy="298650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92296">
            <a:off x="10742794" y="4772722"/>
            <a:ext cx="1563959" cy="208527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1918 spanish fl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31993" y="458167"/>
            <a:ext cx="3326130" cy="255810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europe destruction after ww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396" y="3587062"/>
            <a:ext cx="4978337" cy="321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3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59" y="-799173"/>
            <a:ext cx="10032355" cy="1862843"/>
          </a:xfrm>
        </p:spPr>
        <p:txBody>
          <a:bodyPr/>
          <a:lstStyle/>
          <a:p>
            <a:r>
              <a:rPr lang="en-US" dirty="0"/>
              <a:t>Treaty of Versailles</a:t>
            </a:r>
          </a:p>
        </p:txBody>
      </p:sp>
      <p:pic>
        <p:nvPicPr>
          <p:cNvPr id="4" name="Picture 3"/>
          <p:cNvPicPr>
            <a:picLocks noChangeAspect="1"/>
          </p:cNvPicPr>
          <p:nvPr/>
        </p:nvPicPr>
        <p:blipFill>
          <a:blip r:embed="rId2"/>
          <a:stretch>
            <a:fillRect/>
          </a:stretch>
        </p:blipFill>
        <p:spPr>
          <a:xfrm>
            <a:off x="2860701" y="1317998"/>
            <a:ext cx="8962883" cy="4770567"/>
          </a:xfrm>
          <a:prstGeom prst="rect">
            <a:avLst/>
          </a:prstGeom>
        </p:spPr>
      </p:pic>
      <p:pic>
        <p:nvPicPr>
          <p:cNvPr id="12292" name="Picture 4" descr="Image result for kaiser wilhelm i proclamation in versail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992" y="3345365"/>
            <a:ext cx="4485022" cy="332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ppt_w</p:attrName>
                                        </p:attrNameLst>
                                      </p:cBhvr>
                                      <p:tavLst>
                                        <p:tav tm="0">
                                          <p:val>
                                            <p:fltVal val="0"/>
                                          </p:val>
                                        </p:tav>
                                        <p:tav tm="100000">
                                          <p:val>
                                            <p:strVal val="#ppt_w"/>
                                          </p:val>
                                        </p:tav>
                                      </p:tavLst>
                                    </p:anim>
                                    <p:anim calcmode="lin" valueType="num">
                                      <p:cBhvr>
                                        <p:cTn id="8" dur="1000" fill="hold"/>
                                        <p:tgtEl>
                                          <p:spTgt spid="12292"/>
                                        </p:tgtEl>
                                        <p:attrNameLst>
                                          <p:attrName>ppt_h</p:attrName>
                                        </p:attrNameLst>
                                      </p:cBhvr>
                                      <p:tavLst>
                                        <p:tav tm="0">
                                          <p:val>
                                            <p:fltVal val="0"/>
                                          </p:val>
                                        </p:tav>
                                        <p:tav tm="100000">
                                          <p:val>
                                            <p:strVal val="#ppt_h"/>
                                          </p:val>
                                        </p:tav>
                                      </p:tavLst>
                                    </p:anim>
                                    <p:anim calcmode="lin" valueType="num">
                                      <p:cBhvr>
                                        <p:cTn id="9" dur="1000" fill="hold"/>
                                        <p:tgtEl>
                                          <p:spTgt spid="12292"/>
                                        </p:tgtEl>
                                        <p:attrNameLst>
                                          <p:attrName>style.rotation</p:attrName>
                                        </p:attrNameLst>
                                      </p:cBhvr>
                                      <p:tavLst>
                                        <p:tav tm="0">
                                          <p:val>
                                            <p:fltVal val="90"/>
                                          </p:val>
                                        </p:tav>
                                        <p:tav tm="100000">
                                          <p:val>
                                            <p:fltVal val="0"/>
                                          </p:val>
                                        </p:tav>
                                      </p:tavLst>
                                    </p:anim>
                                    <p:animEffect transition="in" filter="fade">
                                      <p:cBhvr>
                                        <p:cTn id="10"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366867"/>
            <a:ext cx="9291215" cy="1049235"/>
          </a:xfrm>
        </p:spPr>
        <p:txBody>
          <a:bodyPr/>
          <a:lstStyle/>
          <a:p>
            <a:r>
              <a:rPr lang="en-US" dirty="0"/>
              <a:t>The Big Four</a:t>
            </a:r>
          </a:p>
        </p:txBody>
      </p:sp>
      <p:pic>
        <p:nvPicPr>
          <p:cNvPr id="13314" name="Picture 2" descr="Image result for the big four ww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7104" y="1211234"/>
            <a:ext cx="7240162" cy="5557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282041">
            <a:off x="1324005" y="6089539"/>
            <a:ext cx="2044797" cy="369332"/>
          </a:xfrm>
          <a:prstGeom prst="rect">
            <a:avLst/>
          </a:prstGeom>
          <a:solidFill>
            <a:schemeClr val="tx1">
              <a:lumMod val="50000"/>
            </a:schemeClr>
          </a:solidFill>
        </p:spPr>
        <p:txBody>
          <a:bodyPr wrap="square" rtlCol="0">
            <a:spAutoFit/>
          </a:bodyPr>
          <a:lstStyle/>
          <a:p>
            <a:r>
              <a:rPr lang="en-US" dirty="0">
                <a:solidFill>
                  <a:schemeClr val="accent1"/>
                </a:solidFill>
                <a:effectLst>
                  <a:outerShdw blurRad="38100" dist="38100" dir="2700000" algn="tl">
                    <a:srgbClr val="000000">
                      <a:alpha val="43137"/>
                    </a:srgbClr>
                  </a:outerShdw>
                </a:effectLst>
              </a:rPr>
              <a:t>Vittorio Orlando</a:t>
            </a:r>
          </a:p>
        </p:txBody>
      </p:sp>
      <p:sp>
        <p:nvSpPr>
          <p:cNvPr id="6" name="TextBox 5"/>
          <p:cNvSpPr txBox="1"/>
          <p:nvPr/>
        </p:nvSpPr>
        <p:spPr>
          <a:xfrm rot="21282041">
            <a:off x="4325773" y="1827378"/>
            <a:ext cx="1631196" cy="646331"/>
          </a:xfrm>
          <a:prstGeom prst="rect">
            <a:avLst/>
          </a:prstGeom>
          <a:solidFill>
            <a:schemeClr val="tx1">
              <a:lumMod val="50000"/>
            </a:schemeClr>
          </a:solidFill>
        </p:spPr>
        <p:txBody>
          <a:bodyPr wrap="square" rtlCol="0">
            <a:spAutoFit/>
          </a:bodyPr>
          <a:lstStyle/>
          <a:p>
            <a:pPr algn="ctr"/>
            <a:r>
              <a:rPr lang="en-US" dirty="0">
                <a:solidFill>
                  <a:schemeClr val="accent1"/>
                </a:solidFill>
                <a:effectLst>
                  <a:outerShdw blurRad="38100" dist="38100" dir="2700000" algn="tl">
                    <a:srgbClr val="000000">
                      <a:alpha val="43137"/>
                    </a:srgbClr>
                  </a:outerShdw>
                </a:effectLst>
              </a:rPr>
              <a:t>Victor </a:t>
            </a:r>
          </a:p>
          <a:p>
            <a:pPr algn="ctr"/>
            <a:r>
              <a:rPr lang="en-US" dirty="0">
                <a:solidFill>
                  <a:schemeClr val="accent1"/>
                </a:solidFill>
                <a:effectLst>
                  <a:outerShdw blurRad="38100" dist="38100" dir="2700000" algn="tl">
                    <a:srgbClr val="000000">
                      <a:alpha val="43137"/>
                    </a:srgbClr>
                  </a:outerShdw>
                </a:effectLst>
              </a:rPr>
              <a:t>Clemenceau </a:t>
            </a:r>
          </a:p>
        </p:txBody>
      </p:sp>
      <p:sp>
        <p:nvSpPr>
          <p:cNvPr id="7" name="TextBox 6"/>
          <p:cNvSpPr txBox="1"/>
          <p:nvPr/>
        </p:nvSpPr>
        <p:spPr>
          <a:xfrm rot="336045">
            <a:off x="5781611" y="6043220"/>
            <a:ext cx="1653875" cy="646331"/>
          </a:xfrm>
          <a:prstGeom prst="rect">
            <a:avLst/>
          </a:prstGeom>
          <a:solidFill>
            <a:schemeClr val="tx1">
              <a:lumMod val="50000"/>
            </a:schemeClr>
          </a:solidFill>
        </p:spPr>
        <p:txBody>
          <a:bodyPr wrap="square" rtlCol="0">
            <a:spAutoFit/>
          </a:bodyPr>
          <a:lstStyle/>
          <a:p>
            <a:pPr algn="ctr"/>
            <a:r>
              <a:rPr lang="en-US" dirty="0">
                <a:solidFill>
                  <a:schemeClr val="accent1"/>
                </a:solidFill>
                <a:effectLst>
                  <a:outerShdw blurRad="38100" dist="38100" dir="2700000" algn="tl">
                    <a:srgbClr val="000000">
                      <a:alpha val="43137"/>
                    </a:srgbClr>
                  </a:outerShdw>
                </a:effectLst>
              </a:rPr>
              <a:t>David Lloyd George</a:t>
            </a:r>
          </a:p>
        </p:txBody>
      </p:sp>
      <p:sp>
        <p:nvSpPr>
          <p:cNvPr id="8" name="TextBox 7"/>
          <p:cNvSpPr txBox="1"/>
          <p:nvPr/>
        </p:nvSpPr>
        <p:spPr>
          <a:xfrm rot="21084524">
            <a:off x="8565631" y="2104904"/>
            <a:ext cx="2809624" cy="369332"/>
          </a:xfrm>
          <a:prstGeom prst="rect">
            <a:avLst/>
          </a:prstGeom>
          <a:solidFill>
            <a:schemeClr val="tx1">
              <a:lumMod val="50000"/>
            </a:schemeClr>
          </a:solidFill>
        </p:spPr>
        <p:txBody>
          <a:bodyPr wrap="square" rtlCol="0">
            <a:spAutoFit/>
          </a:bodyPr>
          <a:lstStyle/>
          <a:p>
            <a:pPr algn="ctr"/>
            <a:r>
              <a:rPr lang="en-US" dirty="0">
                <a:solidFill>
                  <a:schemeClr val="accent1"/>
                </a:solidFill>
                <a:effectLst>
                  <a:outerShdw blurRad="38100" dist="38100" dir="2700000" algn="tl">
                    <a:srgbClr val="000000">
                      <a:alpha val="43137"/>
                    </a:srgbClr>
                  </a:outerShdw>
                </a:effectLst>
              </a:rPr>
              <a:t>Woodrow Wilson</a:t>
            </a:r>
          </a:p>
        </p:txBody>
      </p:sp>
    </p:spTree>
    <p:extLst>
      <p:ext uri="{BB962C8B-B14F-4D97-AF65-F5344CB8AC3E}">
        <p14:creationId xmlns:p14="http://schemas.microsoft.com/office/powerpoint/2010/main" val="71048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Points</a:t>
            </a:r>
          </a:p>
        </p:txBody>
      </p:sp>
      <p:sp>
        <p:nvSpPr>
          <p:cNvPr id="3" name="Content Placeholder 2"/>
          <p:cNvSpPr>
            <a:spLocks noGrp="1"/>
          </p:cNvSpPr>
          <p:nvPr>
            <p:ph idx="1"/>
          </p:nvPr>
        </p:nvSpPr>
        <p:spPr/>
        <p:txBody>
          <a:bodyPr/>
          <a:lstStyle/>
          <a:p>
            <a:r>
              <a:rPr lang="en-US" dirty="0"/>
              <a:t>Freedom of Seas</a:t>
            </a:r>
          </a:p>
          <a:p>
            <a:r>
              <a:rPr lang="en-US" dirty="0"/>
              <a:t>Self Determination</a:t>
            </a:r>
          </a:p>
          <a:p>
            <a:r>
              <a:rPr lang="en-US" dirty="0"/>
              <a:t>Reduction of Arms</a:t>
            </a:r>
          </a:p>
          <a:p>
            <a:r>
              <a:rPr lang="en-US" dirty="0"/>
              <a:t>Open Treaties</a:t>
            </a:r>
          </a:p>
          <a:p>
            <a:r>
              <a:rPr lang="en-US" dirty="0"/>
              <a:t>League of Nations</a:t>
            </a:r>
          </a:p>
          <a:p>
            <a:endParaRPr lang="en-US" dirty="0"/>
          </a:p>
        </p:txBody>
      </p:sp>
      <p:pic>
        <p:nvPicPr>
          <p:cNvPr id="18434" name="Picture 2" descr="Image result for woodrow wils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1728" y="1393902"/>
            <a:ext cx="3555783" cy="538603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p:cNvSpPr/>
          <p:nvPr/>
        </p:nvSpPr>
        <p:spPr>
          <a:xfrm>
            <a:off x="5553307" y="1773043"/>
            <a:ext cx="2943922" cy="1527717"/>
          </a:xfrm>
          <a:prstGeom prst="wedgeEllipseCallout">
            <a:avLst>
              <a:gd name="adj1" fmla="val 61364"/>
              <a:gd name="adj2" fmla="val 42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Peace </a:t>
            </a:r>
            <a:r>
              <a:rPr lang="en-US" sz="2400" i="1" u="sng" dirty="0"/>
              <a:t>without</a:t>
            </a:r>
            <a:r>
              <a:rPr lang="en-US" sz="2400" dirty="0"/>
              <a:t> Victory.</a:t>
            </a:r>
          </a:p>
        </p:txBody>
      </p:sp>
    </p:spTree>
    <p:extLst>
      <p:ext uri="{BB962C8B-B14F-4D97-AF65-F5344CB8AC3E}">
        <p14:creationId xmlns:p14="http://schemas.microsoft.com/office/powerpoint/2010/main" val="17731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940" y="804519"/>
            <a:ext cx="9291215" cy="1049235"/>
          </a:xfrm>
        </p:spPr>
        <p:txBody>
          <a:bodyPr/>
          <a:lstStyle/>
          <a:p>
            <a:r>
              <a:rPr lang="en-US" dirty="0"/>
              <a:t>Germany’s Terms: B.R.A.T.</a:t>
            </a:r>
          </a:p>
        </p:txBody>
      </p:sp>
      <p:sp>
        <p:nvSpPr>
          <p:cNvPr id="3" name="Content Placeholder 2"/>
          <p:cNvSpPr>
            <a:spLocks noGrp="1"/>
          </p:cNvSpPr>
          <p:nvPr>
            <p:ph idx="1"/>
          </p:nvPr>
        </p:nvSpPr>
        <p:spPr>
          <a:xfrm>
            <a:off x="1451580" y="2015732"/>
            <a:ext cx="2741280" cy="3450613"/>
          </a:xfrm>
        </p:spPr>
        <p:txBody>
          <a:bodyPr>
            <a:normAutofit/>
          </a:bodyPr>
          <a:lstStyle/>
          <a:p>
            <a:r>
              <a:rPr lang="en-US" sz="3200" dirty="0">
                <a:solidFill>
                  <a:schemeClr val="accent1"/>
                </a:solidFill>
                <a:effectLst>
                  <a:outerShdw blurRad="38100" dist="38100" dir="2700000" algn="tl">
                    <a:srgbClr val="000000">
                      <a:alpha val="43137"/>
                    </a:srgbClr>
                  </a:outerShdw>
                </a:effectLst>
              </a:rPr>
              <a:t>B</a:t>
            </a:r>
            <a:r>
              <a:rPr lang="en-US" sz="3200" dirty="0"/>
              <a:t>lame</a:t>
            </a:r>
          </a:p>
          <a:p>
            <a:r>
              <a:rPr lang="en-US" sz="3200" dirty="0">
                <a:solidFill>
                  <a:schemeClr val="accent1"/>
                </a:solidFill>
                <a:effectLst>
                  <a:outerShdw blurRad="38100" dist="38100" dir="2700000" algn="tl">
                    <a:srgbClr val="000000">
                      <a:alpha val="43137"/>
                    </a:srgbClr>
                  </a:outerShdw>
                </a:effectLst>
              </a:rPr>
              <a:t>R</a:t>
            </a:r>
            <a:r>
              <a:rPr lang="en-US" sz="3200" dirty="0"/>
              <a:t>eparations</a:t>
            </a:r>
          </a:p>
          <a:p>
            <a:r>
              <a:rPr lang="en-US" sz="3200" dirty="0">
                <a:solidFill>
                  <a:schemeClr val="accent1"/>
                </a:solidFill>
                <a:effectLst>
                  <a:outerShdw blurRad="38100" dist="38100" dir="2700000" algn="tl">
                    <a:srgbClr val="000000">
                      <a:alpha val="43137"/>
                    </a:srgbClr>
                  </a:outerShdw>
                </a:effectLst>
              </a:rPr>
              <a:t>A</a:t>
            </a:r>
            <a:r>
              <a:rPr lang="en-US" sz="3200" dirty="0"/>
              <a:t>rmy</a:t>
            </a:r>
          </a:p>
          <a:p>
            <a:r>
              <a:rPr lang="en-US" sz="3200" dirty="0">
                <a:solidFill>
                  <a:schemeClr val="accent1"/>
                </a:solidFill>
                <a:effectLst>
                  <a:outerShdw blurRad="38100" dist="38100" dir="2700000" algn="tl">
                    <a:srgbClr val="000000">
                      <a:alpha val="43137"/>
                    </a:srgbClr>
                  </a:outerShdw>
                </a:effectLst>
              </a:rPr>
              <a:t>T</a:t>
            </a:r>
            <a:r>
              <a:rPr lang="en-US" sz="3200" dirty="0"/>
              <a:t>erritory </a:t>
            </a:r>
          </a:p>
        </p:txBody>
      </p:sp>
      <p:pic>
        <p:nvPicPr>
          <p:cNvPr id="17410" name="Picture 2" descr="Image result for wwi reparati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93333" y="804519"/>
            <a:ext cx="2646093" cy="274231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war guilt clause ww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93109" y="2224042"/>
            <a:ext cx="4239930" cy="303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24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wwi map chang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6980" y="301082"/>
            <a:ext cx="10153657" cy="572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95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80095" y="-685800"/>
            <a:ext cx="8637073" cy="2920713"/>
          </a:xfrm>
        </p:spPr>
        <p:txBody>
          <a:bodyPr/>
          <a:lstStyle/>
          <a:p>
            <a:r>
              <a:rPr lang="en-US" dirty="0"/>
              <a:t>To Summarize…</a:t>
            </a:r>
          </a:p>
        </p:txBody>
      </p:sp>
      <p:sp>
        <p:nvSpPr>
          <p:cNvPr id="6" name="Title 3"/>
          <p:cNvSpPr txBox="1">
            <a:spLocks/>
          </p:cNvSpPr>
          <p:nvPr/>
        </p:nvSpPr>
        <p:spPr>
          <a:xfrm>
            <a:off x="3254654" y="1646993"/>
            <a:ext cx="8637073" cy="2920713"/>
          </a:xfrm>
          <a:prstGeom prst="rect">
            <a:avLst/>
          </a:prstGeom>
        </p:spPr>
        <p:txBody>
          <a:bodyPr vert="horz" lIns="91440" tIns="45720" rIns="91440" bIns="0" rtlCol="0" anchor="b">
            <a:normAutofit/>
          </a:bodyPr>
          <a:lstStyle>
            <a:lvl1pPr algn="ctr" defTabSz="914400" rtl="0" eaLnBrk="1" latinLnBrk="0" hangingPunct="1">
              <a:lnSpc>
                <a:spcPct val="90000"/>
              </a:lnSpc>
              <a:spcBef>
                <a:spcPct val="0"/>
              </a:spcBef>
              <a:buNone/>
              <a:defRPr sz="6600" b="0" i="0" kern="1200" cap="all">
                <a:solidFill>
                  <a:schemeClr val="accent1"/>
                </a:solidFill>
                <a:effectLst/>
                <a:latin typeface="+mj-lt"/>
                <a:ea typeface="+mj-ea"/>
                <a:cs typeface="+mj-cs"/>
              </a:defRPr>
            </a:lvl1pPr>
          </a:lstStyle>
          <a:p>
            <a:r>
              <a:rPr lang="en-US" dirty="0"/>
              <a:t>…If WWI was a Bar Fight</a:t>
            </a:r>
          </a:p>
        </p:txBody>
      </p:sp>
      <p:pic>
        <p:nvPicPr>
          <p:cNvPr id="23554" name="Picture 2" descr="Image result for if wwi bar f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3015" y="3873607"/>
            <a:ext cx="4330979" cy="227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randombar(horizontal)">
                                      <p:cBhvr>
                                        <p:cTn id="10"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6184" y="2521808"/>
            <a:ext cx="9291215" cy="1049235"/>
          </a:xfrm>
        </p:spPr>
        <p:txBody>
          <a:bodyPr>
            <a:normAutofit fontScale="90000"/>
          </a:bodyPr>
          <a:lstStyle/>
          <a:p>
            <a:pPr fontAlgn="base"/>
            <a:r>
              <a:rPr lang="en-US" dirty="0"/>
              <a:t>Germany, Austria, and Italy are standing together in the middle of a pub when Serbia bumps into Austria &amp; spills Austria’s pint.</a:t>
            </a:r>
          </a:p>
        </p:txBody>
      </p:sp>
      <p:pic>
        <p:nvPicPr>
          <p:cNvPr id="8" name="Picture 17" descr="Germany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7676" y="3938879"/>
            <a:ext cx="953428" cy="618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8" descr="Hungary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8503" y="4682558"/>
            <a:ext cx="977590" cy="63572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encrypted-tbn1.gstatic.com/images?q=tbn:ANd9GcTIvwMDpv4MV3WJdpTGAYudmAASLsPOa41MKlMsnIMHfHU2IXj6IPKfZT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84196" y="3975420"/>
            <a:ext cx="930936" cy="620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27908" y="4682558"/>
            <a:ext cx="970157" cy="646771"/>
          </a:xfrm>
          <a:prstGeom prst="rect">
            <a:avLst/>
          </a:prstGeom>
        </p:spPr>
      </p:pic>
      <p:pic>
        <p:nvPicPr>
          <p:cNvPr id="13" name="Water Spilling on Floor Sound Effect">
            <a:hlinkClick r:id="" action="ppaction://media"/>
          </p:cNvPr>
          <p:cNvPicPr>
            <a:picLocks noChangeAspect="1"/>
          </p:cNvPicPr>
          <p:nvPr>
            <a:audioFile r:link="rId1"/>
            <p:extLst>
              <p:ext uri="{DAA4B4D4-6D71-4841-9C94-3DE7FCFB9230}">
                <p14:media xmlns:p14="http://schemas.microsoft.com/office/powerpoint/2010/main" r:embed="rId2">
                  <p14:trim st="2479" end="5169.3061"/>
                </p14:media>
              </p:ext>
            </p:extLst>
          </p:nvPr>
        </p:nvPicPr>
        <p:blipFill>
          <a:blip r:embed="rId8"/>
          <a:stretch>
            <a:fillRect/>
          </a:stretch>
        </p:blipFill>
        <p:spPr>
          <a:xfrm>
            <a:off x="11244146" y="6090424"/>
            <a:ext cx="609600" cy="609600"/>
          </a:xfrm>
          <a:prstGeom prst="rect">
            <a:avLst/>
          </a:prstGeom>
        </p:spPr>
      </p:pic>
    </p:spTree>
    <p:extLst>
      <p:ext uri="{BB962C8B-B14F-4D97-AF65-F5344CB8AC3E}">
        <p14:creationId xmlns:p14="http://schemas.microsoft.com/office/powerpoint/2010/main" val="188823574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1.11111E-6 L -0.13568 0.00185 " pathEditMode="relative" rAng="0" ptsTypes="AA">
                                      <p:cBhvr>
                                        <p:cTn id="6" dur="2000" fill="hold"/>
                                        <p:tgtEl>
                                          <p:spTgt spid="12"/>
                                        </p:tgtEl>
                                        <p:attrNameLst>
                                          <p:attrName>ppt_x</p:attrName>
                                          <p:attrName>ppt_y</p:attrName>
                                        </p:attrNameLst>
                                      </p:cBhvr>
                                      <p:rCtr x="-6784" y="93"/>
                                    </p:animMotion>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73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1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88" y="2488352"/>
            <a:ext cx="10080701" cy="1049235"/>
          </a:xfrm>
        </p:spPr>
        <p:txBody>
          <a:bodyPr>
            <a:normAutofit fontScale="90000"/>
          </a:bodyPr>
          <a:lstStyle/>
          <a:p>
            <a:r>
              <a:rPr lang="en-US" dirty="0"/>
              <a:t>Austria demands Serbia buy it a complete new suit because there are splashes on its trouser leg.  </a:t>
            </a:r>
          </a:p>
        </p:txBody>
      </p:sp>
      <p:pic>
        <p:nvPicPr>
          <p:cNvPr id="3" name="Picture 28" descr="Hungary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157" y="4359173"/>
            <a:ext cx="977590" cy="635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5605" y="4448382"/>
            <a:ext cx="970157" cy="646771"/>
          </a:xfrm>
          <a:prstGeom prst="rect">
            <a:avLst/>
          </a:prstGeom>
        </p:spPr>
      </p:pic>
      <p:pic>
        <p:nvPicPr>
          <p:cNvPr id="26626" name="Picture 2" descr="Image result for suit clip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556214" y="4448382"/>
            <a:ext cx="516641" cy="129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8501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26626"/>
                                        </p:tgtEl>
                                        <p:attrNameLst>
                                          <p:attrName>style.visibility</p:attrName>
                                        </p:attrNameLst>
                                      </p:cBhvr>
                                      <p:to>
                                        <p:strVal val="visible"/>
                                      </p:to>
                                    </p:set>
                                    <p:animEffect transition="in" filter="circle(in)">
                                      <p:cBhvr>
                                        <p:cTn id="7"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88" y="2488352"/>
            <a:ext cx="10080701" cy="1049235"/>
          </a:xfrm>
        </p:spPr>
        <p:txBody>
          <a:bodyPr>
            <a:normAutofit/>
          </a:bodyPr>
          <a:lstStyle/>
          <a:p>
            <a:r>
              <a:rPr lang="en-US" dirty="0"/>
              <a:t>Germany expresses its support for Austria's point of view. </a:t>
            </a:r>
          </a:p>
        </p:txBody>
      </p:sp>
      <p:pic>
        <p:nvPicPr>
          <p:cNvPr id="3" name="Picture 17" descr="Germany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34500" y="4204018"/>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8" descr="Hungary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9585" y="4549299"/>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Facebook logo thumbs up like transparent SVG.svg - Wikimedia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516" y="3813717"/>
            <a:ext cx="793806" cy="659252"/>
          </a:xfrm>
          <a:prstGeom prst="rect">
            <a:avLst/>
          </a:prstGeom>
        </p:spPr>
      </p:pic>
    </p:spTree>
    <p:extLst>
      <p:ext uri="{BB962C8B-B14F-4D97-AF65-F5344CB8AC3E}">
        <p14:creationId xmlns:p14="http://schemas.microsoft.com/office/powerpoint/2010/main" val="344267403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dirty="0"/>
              <a:t>Differing Viewpoints</a:t>
            </a:r>
          </a:p>
        </p:txBody>
      </p:sp>
      <p:sp>
        <p:nvSpPr>
          <p:cNvPr id="5" name="Content Placeholder 4"/>
          <p:cNvSpPr>
            <a:spLocks noGrp="1"/>
          </p:cNvSpPr>
          <p:nvPr>
            <p:ph idx="1"/>
          </p:nvPr>
        </p:nvSpPr>
        <p:spPr/>
        <p:txBody>
          <a:bodyPr>
            <a:normAutofit/>
          </a:bodyPr>
          <a:lstStyle/>
          <a:p>
            <a:r>
              <a:rPr lang="en-US" sz="2400" dirty="0"/>
              <a:t> “Family Feud”</a:t>
            </a:r>
          </a:p>
          <a:p>
            <a:r>
              <a:rPr lang="en-US" sz="2400" dirty="0"/>
              <a:t>  “Fall of the Eagles”</a:t>
            </a:r>
          </a:p>
          <a:p>
            <a:r>
              <a:rPr lang="en-US" sz="2400" dirty="0"/>
              <a:t>  “The War to End All Wars”</a:t>
            </a:r>
          </a:p>
          <a:p>
            <a:r>
              <a:rPr lang="en-US" sz="2400" dirty="0"/>
              <a:t>  “The War to ‘Make the World Safe for Democracy’”</a:t>
            </a:r>
          </a:p>
        </p:txBody>
      </p:sp>
    </p:spTree>
    <p:extLst>
      <p:ext uri="{BB962C8B-B14F-4D97-AF65-F5344CB8AC3E}">
        <p14:creationId xmlns:p14="http://schemas.microsoft.com/office/powerpoint/2010/main" val="112035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87" y="2477202"/>
            <a:ext cx="9291215" cy="1049235"/>
          </a:xfrm>
        </p:spPr>
        <p:txBody>
          <a:bodyPr>
            <a:normAutofit/>
          </a:bodyPr>
          <a:lstStyle/>
          <a:p>
            <a:r>
              <a:rPr lang="en-US" dirty="0"/>
              <a:t>Britain recommends that everyone calm down a bit.</a:t>
            </a:r>
          </a:p>
        </p:txBody>
      </p:sp>
      <p:pic>
        <p:nvPicPr>
          <p:cNvPr id="3" name="Picture 8" descr="Britain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3133" y="5118410"/>
            <a:ext cx="1473820" cy="95731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p:cNvSpPr/>
          <p:nvPr/>
        </p:nvSpPr>
        <p:spPr>
          <a:xfrm>
            <a:off x="4850780" y="3612995"/>
            <a:ext cx="2743200" cy="1505415"/>
          </a:xfrm>
          <a:prstGeom prst="wedgeRectCallout">
            <a:avLst>
              <a:gd name="adj1" fmla="val -52947"/>
              <a:gd name="adj2" fmla="val 6768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e della decisione: Parlare ai mercati finanziari"/>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44776" y="3730082"/>
            <a:ext cx="1355208" cy="1271239"/>
          </a:xfrm>
          <a:prstGeom prst="rect">
            <a:avLst/>
          </a:prstGeom>
        </p:spPr>
      </p:pic>
    </p:spTree>
    <p:extLst>
      <p:ext uri="{BB962C8B-B14F-4D97-AF65-F5344CB8AC3E}">
        <p14:creationId xmlns:p14="http://schemas.microsoft.com/office/powerpoint/2010/main" val="134174819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87" y="2477202"/>
            <a:ext cx="9554674" cy="1049235"/>
          </a:xfrm>
        </p:spPr>
        <p:txBody>
          <a:bodyPr>
            <a:normAutofit fontScale="90000"/>
          </a:bodyPr>
          <a:lstStyle/>
          <a:p>
            <a:r>
              <a:rPr lang="en-US" dirty="0"/>
              <a:t>Serbia points out that it can't afford a whole suit, but offers to pay for the cleaning.</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5605" y="4448382"/>
            <a:ext cx="970157" cy="646771"/>
          </a:xfrm>
          <a:prstGeom prst="rect">
            <a:avLst/>
          </a:prstGeom>
        </p:spPr>
      </p:pic>
      <p:pic>
        <p:nvPicPr>
          <p:cNvPr id="4" name="Picture 3" descr="Stylized dollar bill Money - vector Clip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4244" y="4173906"/>
            <a:ext cx="873664" cy="548952"/>
          </a:xfrm>
          <a:prstGeom prst="rect">
            <a:avLst/>
          </a:prstGeom>
        </p:spPr>
      </p:pic>
      <p:pic>
        <p:nvPicPr>
          <p:cNvPr id="5" name="Picture 2" descr="Image result for suit clip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975923" y="4771767"/>
            <a:ext cx="516641" cy="1291602"/>
          </a:xfrm>
          <a:prstGeom prst="rect">
            <a:avLst/>
          </a:prstGeom>
          <a:noFill/>
          <a:extLst>
            <a:ext uri="{909E8E84-426E-40DD-AFC4-6F175D3DCCD1}">
              <a14:hiddenFill xmlns:a14="http://schemas.microsoft.com/office/drawing/2010/main">
                <a:solidFill>
                  <a:srgbClr val="FFFFFF"/>
                </a:solidFill>
              </a14:hiddenFill>
            </a:ext>
          </a:extLst>
        </p:spPr>
      </p:pic>
      <p:sp>
        <p:nvSpPr>
          <p:cNvPr id="6" name="&quot;Not Allowed&quot; Symbol 5"/>
          <p:cNvSpPr/>
          <p:nvPr/>
        </p:nvSpPr>
        <p:spPr>
          <a:xfrm>
            <a:off x="3695640" y="4803895"/>
            <a:ext cx="1077206" cy="1132864"/>
          </a:xfrm>
          <a:prstGeom prst="noSmoking">
            <a:avLst>
              <a:gd name="adj" fmla="val 5381"/>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28" descr="Hungary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1530" y="4404995"/>
            <a:ext cx="977590" cy="63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5803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87" y="2477202"/>
            <a:ext cx="9554674" cy="1049235"/>
          </a:xfrm>
        </p:spPr>
        <p:txBody>
          <a:bodyPr>
            <a:normAutofit/>
          </a:bodyPr>
          <a:lstStyle/>
          <a:p>
            <a:r>
              <a:rPr lang="en-US" dirty="0"/>
              <a:t>Russia and Serbia look at Austria. </a:t>
            </a:r>
          </a:p>
        </p:txBody>
      </p:sp>
      <p:pic>
        <p:nvPicPr>
          <p:cNvPr id="3" name="Picture 19" descr="Russia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3723" y="4567333"/>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8" descr="Hungary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6766" y="4158964"/>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0366" y="3512193"/>
            <a:ext cx="970157" cy="646771"/>
          </a:xfrm>
          <a:prstGeom prst="rect">
            <a:avLst/>
          </a:prstGeom>
        </p:spPr>
      </p:pic>
      <p:pic>
        <p:nvPicPr>
          <p:cNvPr id="6" name="Picture 5" descr="Eyes Apple WhatsApp Emoji Eyeball Emoji"/>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a:off x="4744251" y="3526437"/>
            <a:ext cx="1551573" cy="1551573"/>
          </a:xfrm>
          <a:prstGeom prst="rect">
            <a:avLst/>
          </a:prstGeom>
        </p:spPr>
      </p:pic>
    </p:spTree>
    <p:extLst>
      <p:ext uri="{BB962C8B-B14F-4D97-AF65-F5344CB8AC3E}">
        <p14:creationId xmlns:p14="http://schemas.microsoft.com/office/powerpoint/2010/main" val="188102616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87" y="2477202"/>
            <a:ext cx="9554674" cy="1049235"/>
          </a:xfrm>
        </p:spPr>
        <p:txBody>
          <a:bodyPr>
            <a:normAutofit/>
          </a:bodyPr>
          <a:lstStyle/>
          <a:p>
            <a:r>
              <a:rPr lang="en-US" dirty="0"/>
              <a:t>Austria asks Serbia who it's looking at. </a:t>
            </a:r>
          </a:p>
        </p:txBody>
      </p:sp>
      <p:pic>
        <p:nvPicPr>
          <p:cNvPr id="3" name="Picture 28" descr="Hungary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6766" y="4158964"/>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5986" y="4205931"/>
            <a:ext cx="970157" cy="646771"/>
          </a:xfrm>
          <a:prstGeom prst="rect">
            <a:avLst/>
          </a:prstGeom>
        </p:spPr>
      </p:pic>
      <p:pic>
        <p:nvPicPr>
          <p:cNvPr id="5" name="Picture 4" descr="Eyes Apple WhatsApp Emoji Eyeball Emoji"/>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a:off x="4866914" y="3526437"/>
            <a:ext cx="1551573" cy="1551573"/>
          </a:xfrm>
          <a:prstGeom prst="rect">
            <a:avLst/>
          </a:prstGeom>
        </p:spPr>
      </p:pic>
      <p:sp>
        <p:nvSpPr>
          <p:cNvPr id="6" name="TextBox 5"/>
          <p:cNvSpPr txBox="1"/>
          <p:nvPr/>
        </p:nvSpPr>
        <p:spPr>
          <a:xfrm>
            <a:off x="5288168" y="3754571"/>
            <a:ext cx="887483" cy="1323439"/>
          </a:xfrm>
          <a:prstGeom prst="rect">
            <a:avLst/>
          </a:prstGeom>
          <a:noFill/>
        </p:spPr>
        <p:txBody>
          <a:bodyPr wrap="square" rtlCol="0">
            <a:spAutoFit/>
          </a:bodyPr>
          <a:lstStyle/>
          <a:p>
            <a:r>
              <a:rPr lang="en-US" sz="8000"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401339445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87" y="2477202"/>
            <a:ext cx="9554674" cy="1049235"/>
          </a:xfrm>
        </p:spPr>
        <p:txBody>
          <a:bodyPr>
            <a:normAutofit/>
          </a:bodyPr>
          <a:lstStyle/>
          <a:p>
            <a:r>
              <a:rPr lang="en-US" dirty="0"/>
              <a:t>Russia suggests that Austria should leave its little brother alone. </a:t>
            </a:r>
          </a:p>
        </p:txBody>
      </p:sp>
      <p:pic>
        <p:nvPicPr>
          <p:cNvPr id="3" name="Picture 19" descr="Russia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95824" y="4828038"/>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8" descr="Hungary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6044" y="4134300"/>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7545" y="3980545"/>
            <a:ext cx="970157" cy="646771"/>
          </a:xfrm>
          <a:prstGeom prst="rect">
            <a:avLst/>
          </a:prstGeom>
        </p:spPr>
      </p:pic>
    </p:spTree>
    <p:extLst>
      <p:ext uri="{BB962C8B-B14F-4D97-AF65-F5344CB8AC3E}">
        <p14:creationId xmlns:p14="http://schemas.microsoft.com/office/powerpoint/2010/main" val="67742913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nodeType="clickEffect">
                                  <p:stCondLst>
                                    <p:cond delay="0"/>
                                  </p:stCondLst>
                                  <p:childTnLst>
                                    <p:animMotion origin="layout" path="M 3.75E-6 1.85185E-6 L -0.07578 1.85185E-6 C -0.10964 1.85185E-6 -0.15131 -0.02894 -0.15131 -0.05255 L -0.15131 -0.10394 " pathEditMode="relative" rAng="0" ptsTypes="AAAA">
                                      <p:cBhvr>
                                        <p:cTn id="6" dur="2000" fill="hold"/>
                                        <p:tgtEl>
                                          <p:spTgt spid="3"/>
                                        </p:tgtEl>
                                        <p:attrNameLst>
                                          <p:attrName>ppt_x</p:attrName>
                                          <p:attrName>ppt_y</p:attrName>
                                        </p:attrNameLst>
                                      </p:cBhvr>
                                      <p:rCtr x="-7565" y="-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87" y="2477202"/>
            <a:ext cx="9554674" cy="1049235"/>
          </a:xfrm>
        </p:spPr>
        <p:txBody>
          <a:bodyPr>
            <a:normAutofit/>
          </a:bodyPr>
          <a:lstStyle/>
          <a:p>
            <a:r>
              <a:rPr lang="en-US" dirty="0"/>
              <a:t>Austria inquires as to whose army will assist Russia in compelling it to do so. </a:t>
            </a:r>
          </a:p>
        </p:txBody>
      </p:sp>
      <p:pic>
        <p:nvPicPr>
          <p:cNvPr id="4" name="Picture 28" descr="Hungary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97151" y="4481168"/>
            <a:ext cx="1362308" cy="885906"/>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3585" y="3857281"/>
            <a:ext cx="22098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9" descr="Russia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6584" y="4481168"/>
            <a:ext cx="1350195" cy="878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1343" y="3819448"/>
            <a:ext cx="887483" cy="1323439"/>
          </a:xfrm>
          <a:prstGeom prst="rect">
            <a:avLst/>
          </a:prstGeom>
          <a:noFill/>
        </p:spPr>
        <p:txBody>
          <a:bodyPr wrap="square" rtlCol="0">
            <a:spAutoFit/>
          </a:bodyPr>
          <a:lstStyle/>
          <a:p>
            <a:r>
              <a:rPr lang="en-US" sz="8000"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367670241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00"/>
                                        <p:tgtEl>
                                          <p:spTgt spid="276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France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2900" y="4829043"/>
            <a:ext cx="1066800" cy="693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18487" y="2477202"/>
            <a:ext cx="9554674" cy="1049235"/>
          </a:xfrm>
        </p:spPr>
        <p:txBody>
          <a:bodyPr>
            <a:normAutofit fontScale="90000"/>
          </a:bodyPr>
          <a:lstStyle/>
          <a:p>
            <a:r>
              <a:rPr lang="en-US" dirty="0"/>
              <a:t>Germany appeals to Britain that France has been looking at it, and that this is sufficiently out of order that Britain should not intervene. </a:t>
            </a:r>
          </a:p>
        </p:txBody>
      </p:sp>
      <p:pic>
        <p:nvPicPr>
          <p:cNvPr id="3" name="Picture 2" descr="Eyes Apple WhatsApp Emoji Eyeball Emoji"/>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a:off x="5924727" y="3835242"/>
            <a:ext cx="1551573" cy="1551573"/>
          </a:xfrm>
          <a:prstGeom prst="rect">
            <a:avLst/>
          </a:prstGeom>
        </p:spPr>
      </p:pic>
      <p:pic>
        <p:nvPicPr>
          <p:cNvPr id="4" name="Picture 8" descr="Britain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7112" y="3835242"/>
            <a:ext cx="10509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Germany Fla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91237" y="5040740"/>
            <a:ext cx="1066800" cy="692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25858" y="3852473"/>
            <a:ext cx="887483" cy="1323439"/>
          </a:xfrm>
          <a:prstGeom prst="rect">
            <a:avLst/>
          </a:prstGeom>
          <a:noFill/>
        </p:spPr>
        <p:txBody>
          <a:bodyPr wrap="square" rtlCol="0">
            <a:spAutoFit/>
          </a:bodyPr>
          <a:lstStyle/>
          <a:p>
            <a:r>
              <a:rPr lang="en-US" sz="8000"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332379065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87" y="2477202"/>
            <a:ext cx="9554674" cy="1049235"/>
          </a:xfrm>
        </p:spPr>
        <p:txBody>
          <a:bodyPr>
            <a:normAutofit fontScale="90000"/>
          </a:bodyPr>
          <a:lstStyle/>
          <a:p>
            <a:r>
              <a:rPr lang="en-US" dirty="0"/>
              <a:t>Britain replies that France can look at who it wants to, that Britain is looking at Germany too, and what is Germany going to do about it?</a:t>
            </a:r>
          </a:p>
        </p:txBody>
      </p:sp>
      <p:pic>
        <p:nvPicPr>
          <p:cNvPr id="3" name="Picture 14" descr="France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0154" y="4673171"/>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yes Apple WhatsApp Emoji Eyeball Emoji"/>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a:off x="5969332" y="3846393"/>
            <a:ext cx="1551573" cy="1551573"/>
          </a:xfrm>
          <a:prstGeom prst="rect">
            <a:avLst/>
          </a:prstGeom>
        </p:spPr>
      </p:pic>
      <p:pic>
        <p:nvPicPr>
          <p:cNvPr id="5" name="Picture 8" descr="Britain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13571" y="4622179"/>
            <a:ext cx="10509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Germany Fla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68925" y="4557263"/>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yes Apple WhatsApp Emoji Eyeball Emoji"/>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flipH="1">
            <a:off x="2683745" y="3762756"/>
            <a:ext cx="1551573" cy="1551573"/>
          </a:xfrm>
          <a:prstGeom prst="rect">
            <a:avLst/>
          </a:prstGeom>
        </p:spPr>
      </p:pic>
      <p:sp>
        <p:nvSpPr>
          <p:cNvPr id="8" name="TextBox 7"/>
          <p:cNvSpPr txBox="1"/>
          <p:nvPr/>
        </p:nvSpPr>
        <p:spPr>
          <a:xfrm>
            <a:off x="4748242" y="4263920"/>
            <a:ext cx="887483" cy="1323439"/>
          </a:xfrm>
          <a:prstGeom prst="rect">
            <a:avLst/>
          </a:prstGeom>
          <a:noFill/>
        </p:spPr>
        <p:txBody>
          <a:bodyPr wrap="square" rtlCol="0">
            <a:spAutoFit/>
          </a:bodyPr>
          <a:lstStyle/>
          <a:p>
            <a:r>
              <a:rPr lang="en-US" sz="8000"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38683651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descr="Russia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6447" y="4866154"/>
            <a:ext cx="1350195" cy="8780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07335" y="2387993"/>
            <a:ext cx="9291215" cy="1049235"/>
          </a:xfrm>
        </p:spPr>
        <p:txBody>
          <a:bodyPr>
            <a:normAutofit fontScale="90000"/>
          </a:bodyPr>
          <a:lstStyle/>
          <a:p>
            <a:r>
              <a:rPr lang="en-US" dirty="0"/>
              <a:t>Germany tells Russia to stop looking at Austria, or Germany will render Russia incapable of such action. </a:t>
            </a:r>
          </a:p>
        </p:txBody>
      </p:sp>
      <p:pic>
        <p:nvPicPr>
          <p:cNvPr id="3" name="Picture 2" descr="Eyes Apple WhatsApp Emoji Eyeball Emoji"/>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a:off x="5344864" y="3902149"/>
            <a:ext cx="1551573" cy="1551573"/>
          </a:xfrm>
          <a:prstGeom prst="rect">
            <a:avLst/>
          </a:prstGeom>
        </p:spPr>
      </p:pic>
      <p:pic>
        <p:nvPicPr>
          <p:cNvPr id="4" name="Picture 17" descr="Germany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0176" y="3749073"/>
            <a:ext cx="1336287" cy="866996"/>
          </a:xfrm>
          <a:prstGeom prst="rect">
            <a:avLst/>
          </a:prstGeom>
          <a:noFill/>
          <a:extLst>
            <a:ext uri="{909E8E84-426E-40DD-AFC4-6F175D3DCCD1}">
              <a14:hiddenFill xmlns:a14="http://schemas.microsoft.com/office/drawing/2010/main">
                <a:solidFill>
                  <a:srgbClr val="FFFFFF"/>
                </a:solidFill>
              </a14:hiddenFill>
            </a:ext>
          </a:extLst>
        </p:spPr>
      </p:pic>
      <p:sp>
        <p:nvSpPr>
          <p:cNvPr id="5" name="&quot;Not Allowed&quot; Symbol 4"/>
          <p:cNvSpPr/>
          <p:nvPr/>
        </p:nvSpPr>
        <p:spPr>
          <a:xfrm>
            <a:off x="5492837" y="4172304"/>
            <a:ext cx="1077206" cy="1132864"/>
          </a:xfrm>
          <a:prstGeom prst="noSmoking">
            <a:avLst>
              <a:gd name="adj" fmla="val 5381"/>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28" descr="Hungary Fla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74586" y="4789907"/>
            <a:ext cx="1368740" cy="8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35024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1.66667E-6 -3.7037E-6 L 0.0694 -3.7037E-6 C 0.10065 -3.7037E-6 0.13906 0.03797 0.13906 0.06899 L 0.13906 0.1382 " pathEditMode="relative" rAng="0" ptsTypes="AAAA">
                                      <p:cBhvr>
                                        <p:cTn id="14" dur="2000" fill="hold"/>
                                        <p:tgtEl>
                                          <p:spTgt spid="4"/>
                                        </p:tgtEl>
                                        <p:attrNameLst>
                                          <p:attrName>ppt_x</p:attrName>
                                          <p:attrName>ppt_y</p:attrName>
                                        </p:attrNameLst>
                                      </p:cBhvr>
                                      <p:rCtr x="6953" y="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a:bodyPr>
          <a:lstStyle/>
          <a:p>
            <a:r>
              <a:rPr lang="en-US" dirty="0"/>
              <a:t>Britain and France ask Germany whether it's looking at Belgium. </a:t>
            </a:r>
          </a:p>
        </p:txBody>
      </p:sp>
      <p:pic>
        <p:nvPicPr>
          <p:cNvPr id="3" name="Picture 14" descr="France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0200" y="4218672"/>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ritain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7335" y="3588716"/>
            <a:ext cx="10509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descr="Germany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2998" y="4271341"/>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yes Apple WhatsApp Emoji Eyeball Emoji"/>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a:off x="6015171" y="3385560"/>
            <a:ext cx="1551573" cy="1551573"/>
          </a:xfrm>
          <a:prstGeom prst="rect">
            <a:avLst/>
          </a:prstGeom>
        </p:spPr>
      </p:pic>
      <p:pic>
        <p:nvPicPr>
          <p:cNvPr id="34818" name="Picture 2" descr="Image result for belgium fla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36016" y="4161347"/>
            <a:ext cx="925808" cy="8021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35670" y="3999525"/>
            <a:ext cx="887483" cy="1323439"/>
          </a:xfrm>
          <a:prstGeom prst="rect">
            <a:avLst/>
          </a:prstGeom>
          <a:noFill/>
        </p:spPr>
        <p:txBody>
          <a:bodyPr wrap="square" rtlCol="0">
            <a:spAutoFit/>
          </a:bodyPr>
          <a:lstStyle/>
          <a:p>
            <a:r>
              <a:rPr lang="en-US" sz="8000"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262308747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6459" y="488330"/>
            <a:ext cx="3816969" cy="23886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icholas i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7222" y="488330"/>
            <a:ext cx="4238559" cy="24272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aiser wilhelm"/>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862834" y="3215024"/>
            <a:ext cx="3875319" cy="29069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070517" y="2725379"/>
            <a:ext cx="4482790" cy="602756"/>
          </a:xfrm>
          <a:prstGeom prst="rect">
            <a:avLst/>
          </a:prstGeom>
        </p:spPr>
        <p:txBody>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a:t>GEORGE v</a:t>
            </a:r>
          </a:p>
        </p:txBody>
      </p:sp>
      <p:sp>
        <p:nvSpPr>
          <p:cNvPr id="9" name="Title 1"/>
          <p:cNvSpPr txBox="1">
            <a:spLocks/>
          </p:cNvSpPr>
          <p:nvPr/>
        </p:nvSpPr>
        <p:spPr>
          <a:xfrm>
            <a:off x="8047464" y="2781134"/>
            <a:ext cx="4482790" cy="602756"/>
          </a:xfrm>
          <a:prstGeom prst="rect">
            <a:avLst/>
          </a:prstGeom>
        </p:spPr>
        <p:txBody>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a:t>Nikolas II</a:t>
            </a:r>
          </a:p>
        </p:txBody>
      </p:sp>
      <p:sp>
        <p:nvSpPr>
          <p:cNvPr id="10" name="Title 1"/>
          <p:cNvSpPr txBox="1">
            <a:spLocks/>
          </p:cNvSpPr>
          <p:nvPr/>
        </p:nvSpPr>
        <p:spPr>
          <a:xfrm>
            <a:off x="6415668" y="5676694"/>
            <a:ext cx="4482790" cy="602756"/>
          </a:xfrm>
          <a:prstGeom prst="rect">
            <a:avLst/>
          </a:prstGeom>
        </p:spPr>
        <p:txBody>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a:t>Wilhelm II</a:t>
            </a:r>
          </a:p>
        </p:txBody>
      </p:sp>
    </p:spTree>
    <p:extLst>
      <p:ext uri="{BB962C8B-B14F-4D97-AF65-F5344CB8AC3E}">
        <p14:creationId xmlns:p14="http://schemas.microsoft.com/office/powerpoint/2010/main" val="396843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1741223"/>
            <a:ext cx="9291215" cy="1049235"/>
          </a:xfrm>
        </p:spPr>
        <p:txBody>
          <a:bodyPr>
            <a:normAutofit/>
          </a:bodyPr>
          <a:lstStyle/>
          <a:p>
            <a:r>
              <a:rPr lang="en-US" dirty="0"/>
              <a:t>Turkey and Germany go off into a corner and whisper.</a:t>
            </a:r>
          </a:p>
        </p:txBody>
      </p:sp>
      <p:sp>
        <p:nvSpPr>
          <p:cNvPr id="3" name="Title 1"/>
          <p:cNvSpPr txBox="1">
            <a:spLocks/>
          </p:cNvSpPr>
          <p:nvPr/>
        </p:nvSpPr>
        <p:spPr>
          <a:xfrm>
            <a:off x="1507334" y="3131408"/>
            <a:ext cx="9291215"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a:t>When they come back, Turkey makes a show of not looking at anyone.</a:t>
            </a:r>
          </a:p>
        </p:txBody>
      </p:sp>
      <p:pic>
        <p:nvPicPr>
          <p:cNvPr id="4" name="Picture 23" descr="Turkey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8758" y="5245681"/>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8" descr="Hungary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6141" y="4349763"/>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yes Apple WhatsApp Emoji Eyeball Emoji"/>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a:off x="5080585" y="5212621"/>
            <a:ext cx="1551573" cy="1551573"/>
          </a:xfrm>
          <a:prstGeom prst="rect">
            <a:avLst/>
          </a:prstGeom>
        </p:spPr>
      </p:pic>
    </p:spTree>
    <p:extLst>
      <p:ext uri="{BB962C8B-B14F-4D97-AF65-F5344CB8AC3E}">
        <p14:creationId xmlns:p14="http://schemas.microsoft.com/office/powerpoint/2010/main" val="211719440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autoRev="1" fill="hold" nodeType="clickEffect">
                                  <p:stCondLst>
                                    <p:cond delay="0"/>
                                  </p:stCondLst>
                                  <p:childTnLst>
                                    <p:animMotion origin="layout" path="M 2.5E-6 -2.22222E-6 L 0.23828 -2.22222E-6 C 0.34492 -2.22222E-6 0.47656 0.06898 0.47656 0.125 L 0.47656 0.25 " pathEditMode="relative" rAng="0" ptsTypes="AAAA">
                                      <p:cBhvr>
                                        <p:cTn id="6" dur="2000" fill="hold"/>
                                        <p:tgtEl>
                                          <p:spTgt spid="5"/>
                                        </p:tgtEl>
                                        <p:attrNameLst>
                                          <p:attrName>ppt_x</p:attrName>
                                          <p:attrName>ppt_y</p:attrName>
                                        </p:attrNameLst>
                                      </p:cBhvr>
                                      <p:rCtr x="23828" y="12500"/>
                                    </p:animMotion>
                                  </p:childTnLst>
                                </p:cTn>
                              </p:par>
                              <p:par>
                                <p:cTn id="7" presetID="50" presetClass="path" presetSubtype="0" accel="50000" decel="50000" autoRev="1" fill="hold" nodeType="withEffect">
                                  <p:stCondLst>
                                    <p:cond delay="0"/>
                                  </p:stCondLst>
                                  <p:childTnLst>
                                    <p:animMotion origin="layout" path="M -4.16667E-7 2.22222E-6 L 0.1651 2.22222E-6 C 0.23906 2.22222E-6 0.33034 0.03102 0.33034 0.05648 L 0.33034 0.11319 " pathEditMode="relative" rAng="0" ptsTypes="AAAA">
                                      <p:cBhvr>
                                        <p:cTn id="8" dur="2000" fill="hold"/>
                                        <p:tgtEl>
                                          <p:spTgt spid="4"/>
                                        </p:tgtEl>
                                        <p:attrNameLst>
                                          <p:attrName>ppt_x</p:attrName>
                                          <p:attrName>ppt_y</p:attrName>
                                        </p:attrNameLst>
                                      </p:cBhvr>
                                      <p:rCtr x="16510" y="5648"/>
                                    </p:animMotion>
                                  </p:childTnLst>
                                </p:cTn>
                              </p:par>
                            </p:childTnLst>
                          </p:cTn>
                        </p:par>
                        <p:par>
                          <p:cTn id="9" fill="hold">
                            <p:stCondLst>
                              <p:cond delay="40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450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4500"/>
                            </p:stCondLst>
                            <p:childTnLst>
                              <p:par>
                                <p:cTn id="17" presetID="16" presetClass="exit" presetSubtype="26" fill="hold" nodeType="afterEffect">
                                  <p:stCondLst>
                                    <p:cond delay="500"/>
                                  </p:stCondLst>
                                  <p:childTnLst>
                                    <p:animEffect transition="out" filter="barn(in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a:bodyPr>
          <a:lstStyle/>
          <a:p>
            <a:r>
              <a:rPr lang="en-US" dirty="0"/>
              <a:t>Germany rolls up its sleeves, looks at France, and punches Belgium. </a:t>
            </a:r>
          </a:p>
        </p:txBody>
      </p:sp>
      <p:pic>
        <p:nvPicPr>
          <p:cNvPr id="3" name="Picture 14" descr="France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0200" y="4218672"/>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7" descr="Germany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2998" y="4271341"/>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yes Apple WhatsApp Emoji Eyeball Emoji"/>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4500" r="95750">
                        <a14:foregroundMark x1="65500" y1="47000" x2="65500" y2="47000"/>
                        <a14:foregroundMark x1="65125" y1="55625" x2="60000" y2="45500"/>
                        <a14:foregroundMark x1="71250" y1="34250" x2="71250" y2="34250"/>
                        <a14:foregroundMark x1="72625" y1="30875" x2="84875" y2="67750"/>
                        <a14:foregroundMark x1="68875" y1="63625" x2="68875" y2="63625"/>
                        <a14:foregroundMark x1="21250" y1="63875" x2="21250" y2="63875"/>
                      </a14:backgroundRemoval>
                    </a14:imgEffect>
                  </a14:imgLayer>
                </a14:imgProps>
              </a:ext>
              <a:ext uri="{28A0092B-C50C-407E-A947-70E740481C1C}">
                <a14:useLocalDpi xmlns:a14="http://schemas.microsoft.com/office/drawing/2010/main"/>
              </a:ext>
            </a:extLst>
          </a:blip>
          <a:stretch>
            <a:fillRect/>
          </a:stretch>
        </p:blipFill>
        <p:spPr>
          <a:xfrm>
            <a:off x="6152942" y="3224037"/>
            <a:ext cx="1551573" cy="1551573"/>
          </a:xfrm>
          <a:prstGeom prst="rect">
            <a:avLst/>
          </a:prstGeom>
        </p:spPr>
      </p:pic>
      <p:pic>
        <p:nvPicPr>
          <p:cNvPr id="6" name="Picture 2" descr="Image result for belgium fla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79931" y="4562419"/>
            <a:ext cx="925808" cy="802144"/>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Image result for fist bump emoji"/>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a:off x="6648670" y="4586106"/>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mage result for pow"/>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779931" y="5108387"/>
            <a:ext cx="1873405" cy="1405054"/>
          </a:xfrm>
          <a:prstGeom prst="rect">
            <a:avLst/>
          </a:prstGeom>
          <a:noFill/>
          <a:extLst>
            <a:ext uri="{909E8E84-426E-40DD-AFC4-6F175D3DCCD1}">
              <a14:hiddenFill xmlns:a14="http://schemas.microsoft.com/office/drawing/2010/main">
                <a:solidFill>
                  <a:srgbClr val="FFFFFF"/>
                </a:solidFill>
              </a14:hiddenFill>
            </a:ext>
          </a:extLst>
        </p:spPr>
      </p:pic>
      <p:pic>
        <p:nvPicPr>
          <p:cNvPr id="7"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658475" y="5088040"/>
            <a:ext cx="609600" cy="609600"/>
          </a:xfrm>
          <a:prstGeom prst="rect">
            <a:avLst/>
          </a:prstGeom>
        </p:spPr>
      </p:pic>
    </p:spTree>
    <p:extLst>
      <p:ext uri="{BB962C8B-B14F-4D97-AF65-F5344CB8AC3E}">
        <p14:creationId xmlns:p14="http://schemas.microsoft.com/office/powerpoint/2010/main" val="54001816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50" presetClass="path" presetSubtype="0" accel="50000" decel="50000" fill="hold" nodeType="afterEffect">
                                  <p:stCondLst>
                                    <p:cond delay="0"/>
                                  </p:stCondLst>
                                  <p:childTnLst>
                                    <p:animMotion origin="layout" path="M 8.33333E-7 -1.85185E-6 L -0.14701 -1.85185E-6 C -0.21276 -1.85185E-6 -0.29388 0.0088 -0.29388 0.01597 L -0.29388 0.03195 " pathEditMode="relative" rAng="0" ptsTypes="AAAA">
                                      <p:cBhvr>
                                        <p:cTn id="10" dur="2000" fill="hold"/>
                                        <p:tgtEl>
                                          <p:spTgt spid="5"/>
                                        </p:tgtEl>
                                        <p:attrNameLst>
                                          <p:attrName>ppt_x</p:attrName>
                                          <p:attrName>ppt_y</p:attrName>
                                        </p:attrNameLst>
                                      </p:cBhvr>
                                      <p:rCtr x="-14701" y="159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childTnLst>
                                </p:cTn>
                              </p:par>
                            </p:childTnLst>
                          </p:cTn>
                        </p:par>
                        <p:par>
                          <p:cTn id="15" fill="hold">
                            <p:stCondLst>
                              <p:cond delay="0"/>
                            </p:stCondLst>
                            <p:childTnLst>
                              <p:par>
                                <p:cTn id="16" presetID="42" presetClass="path" presetSubtype="0" accel="50000" decel="50000" fill="hold" nodeType="afterEffect">
                                  <p:stCondLst>
                                    <p:cond delay="0"/>
                                  </p:stCondLst>
                                  <p:childTnLst>
                                    <p:animMotion origin="layout" path="M -2.08333E-6 -1.11111E-6 L -0.08698 0.00023 " pathEditMode="relative" rAng="0" ptsTypes="AA">
                                      <p:cBhvr>
                                        <p:cTn id="17" dur="1000" fill="hold"/>
                                        <p:tgtEl>
                                          <p:spTgt spid="38914"/>
                                        </p:tgtEl>
                                        <p:attrNameLst>
                                          <p:attrName>ppt_x</p:attrName>
                                          <p:attrName>ppt_y</p:attrName>
                                        </p:attrNameLst>
                                      </p:cBhvr>
                                      <p:rCtr x="-4349" y="0"/>
                                    </p:animMotion>
                                  </p:childTnLst>
                                </p:cTn>
                              </p:par>
                            </p:childTnLst>
                          </p:cTn>
                        </p:par>
                        <p:par>
                          <p:cTn id="18" fill="hold">
                            <p:stCondLst>
                              <p:cond delay="1000"/>
                            </p:stCondLst>
                            <p:childTnLst>
                              <p:par>
                                <p:cTn id="19" presetID="1" presetClass="mediacall" presetSubtype="0" fill="hold" nodeType="afterEffect">
                                  <p:stCondLst>
                                    <p:cond delay="0"/>
                                  </p:stCondLst>
                                  <p:childTnLst>
                                    <p:cmd type="call" cmd="playFrom(0.0)">
                                      <p:cBhvr>
                                        <p:cTn id="20" dur="914" fill="hold"/>
                                        <p:tgtEl>
                                          <p:spTgt spid="7"/>
                                        </p:tgtEl>
                                      </p:cBhvr>
                                    </p:cmd>
                                  </p:childTnLst>
                                </p:cTn>
                              </p:par>
                              <p:par>
                                <p:cTn id="21" presetID="1" presetClass="entr" presetSubtype="0" fill="hold" nodeType="withEffect">
                                  <p:stCondLst>
                                    <p:cond delay="0"/>
                                  </p:stCondLst>
                                  <p:childTnLst>
                                    <p:set>
                                      <p:cBhvr>
                                        <p:cTn id="22"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a:bodyPr>
          <a:lstStyle/>
          <a:p>
            <a:r>
              <a:rPr lang="en-US" dirty="0"/>
              <a:t>France and Britain punch Germany. </a:t>
            </a:r>
          </a:p>
        </p:txBody>
      </p:sp>
      <p:pic>
        <p:nvPicPr>
          <p:cNvPr id="3" name="Picture 14" descr="France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65758" y="4269753"/>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7" descr="Germany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9833" y="4390806"/>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ist bump emoji"/>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a:off x="7128414" y="4353617"/>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pow"/>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20153" y="4731002"/>
            <a:ext cx="1873405" cy="1405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Britain Fla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10014" y="4280866"/>
            <a:ext cx="10509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fist bump emoji"/>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flipH="1">
            <a:off x="2983678" y="4328186"/>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ow"/>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94935" y="4731002"/>
            <a:ext cx="1873405" cy="1405054"/>
          </a:xfrm>
          <a:prstGeom prst="rect">
            <a:avLst/>
          </a:prstGeom>
          <a:noFill/>
          <a:extLst>
            <a:ext uri="{909E8E84-426E-40DD-AFC4-6F175D3DCCD1}">
              <a14:hiddenFill xmlns:a14="http://schemas.microsoft.com/office/drawing/2010/main">
                <a:solidFill>
                  <a:srgbClr val="FFFFFF"/>
                </a:solidFill>
              </a14:hiddenFill>
            </a:ext>
          </a:extLst>
        </p:spPr>
      </p:pic>
      <p:pic>
        <p:nvPicPr>
          <p:cNvPr id="17"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58475" y="5088040"/>
            <a:ext cx="609600" cy="609600"/>
          </a:xfrm>
          <a:prstGeom prst="rect">
            <a:avLst/>
          </a:prstGeom>
        </p:spPr>
      </p:pic>
      <p:pic>
        <p:nvPicPr>
          <p:cNvPr id="18"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58475" y="4390806"/>
            <a:ext cx="609600" cy="609600"/>
          </a:xfrm>
          <a:prstGeom prst="rect">
            <a:avLst/>
          </a:prstGeom>
        </p:spPr>
      </p:pic>
    </p:spTree>
    <p:extLst>
      <p:ext uri="{BB962C8B-B14F-4D97-AF65-F5344CB8AC3E}">
        <p14:creationId xmlns:p14="http://schemas.microsoft.com/office/powerpoint/2010/main" val="306646631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5E-6 -4.81481E-6 L -0.12084 -4.81481E-6 " pathEditMode="relative" rAng="0" ptsTypes="AA">
                                      <p:cBhvr>
                                        <p:cTn id="9" dur="1000" fill="hold"/>
                                        <p:tgtEl>
                                          <p:spTgt spid="6"/>
                                        </p:tgtEl>
                                        <p:attrNameLst>
                                          <p:attrName>ppt_x</p:attrName>
                                          <p:attrName>ppt_y</p:attrName>
                                        </p:attrNameLst>
                                      </p:cBhvr>
                                      <p:rCtr x="-6042" y="0"/>
                                    </p:animMotion>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914" fill="hold"/>
                                        <p:tgtEl>
                                          <p:spTgt spid="18"/>
                                        </p:tgtEl>
                                      </p:cBhvr>
                                    </p:cmd>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914"/>
                            </p:stCondLst>
                            <p:childTnLst>
                              <p:par>
                                <p:cTn id="18" presetID="42" presetClass="path" presetSubtype="0" accel="50000" decel="50000" fill="hold" nodeType="afterEffect">
                                  <p:stCondLst>
                                    <p:cond delay="0"/>
                                  </p:stCondLst>
                                  <p:childTnLst>
                                    <p:animMotion origin="layout" path="M -1.04167E-6 -1.11111E-6 L 0.07917 -1.11111E-6 " pathEditMode="relative" rAng="0" ptsTypes="AA">
                                      <p:cBhvr>
                                        <p:cTn id="19" dur="1000" fill="hold"/>
                                        <p:tgtEl>
                                          <p:spTgt spid="9"/>
                                        </p:tgtEl>
                                        <p:attrNameLst>
                                          <p:attrName>ppt_x</p:attrName>
                                          <p:attrName>ppt_y</p:attrName>
                                        </p:attrNameLst>
                                      </p:cBhvr>
                                      <p:rCtr x="3958" y="0"/>
                                    </p:animMotion>
                                  </p:childTnLst>
                                </p:cTn>
                              </p:par>
                            </p:childTnLst>
                          </p:cTn>
                        </p:par>
                        <p:par>
                          <p:cTn id="20" fill="hold">
                            <p:stCondLst>
                              <p:cond delay="2914"/>
                            </p:stCondLst>
                            <p:childTnLst>
                              <p:par>
                                <p:cTn id="21" presetID="1" presetClass="mediacall" presetSubtype="0" fill="hold" nodeType="afterEffect">
                                  <p:stCondLst>
                                    <p:cond delay="0"/>
                                  </p:stCondLst>
                                  <p:childTnLst>
                                    <p:cmd type="call" cmd="playFrom(0.0)">
                                      <p:cBhvr>
                                        <p:cTn id="22" dur="914" fill="hold"/>
                                        <p:tgtEl>
                                          <p:spTgt spid="17"/>
                                        </p:tgtEl>
                                      </p:cBhvr>
                                    </p:cmd>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17"/>
                </p:tgtEl>
              </p:cMediaNode>
            </p:audio>
            <p:audio>
              <p:cMediaNode vol="80000" showWhenStopped="0">
                <p:cTn id="26" fill="hold" display="0">
                  <p:stCondLst>
                    <p:cond delay="indefinite"/>
                  </p:stCondLst>
                  <p:endCondLst>
                    <p:cond evt="onStopAudio" delay="0">
                      <p:tgtEl>
                        <p:sldTgt/>
                      </p:tgtEl>
                    </p:cond>
                  </p:endCondLst>
                </p:cTn>
                <p:tgtEl>
                  <p:spTgt spid="18"/>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a:bodyPr>
          <a:lstStyle/>
          <a:p>
            <a:r>
              <a:rPr lang="en-US" dirty="0"/>
              <a:t>Austria punches Russia. </a:t>
            </a:r>
          </a:p>
        </p:txBody>
      </p:sp>
      <p:pic>
        <p:nvPicPr>
          <p:cNvPr id="3" name="Picture 2" descr="Image result for fist bump emoji"/>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flipH="1">
            <a:off x="4235849" y="4238927"/>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9" descr="Russia Fla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56740" y="4115668"/>
            <a:ext cx="1350195" cy="878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8" descr="Hungary Fla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46133" y="4115668"/>
            <a:ext cx="1369389" cy="8905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pow"/>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91556" y="4616312"/>
            <a:ext cx="1873405" cy="1405054"/>
          </a:xfrm>
          <a:prstGeom prst="rect">
            <a:avLst/>
          </a:prstGeom>
          <a:noFill/>
          <a:extLst>
            <a:ext uri="{909E8E84-426E-40DD-AFC4-6F175D3DCCD1}">
              <a14:hiddenFill xmlns:a14="http://schemas.microsoft.com/office/drawing/2010/main">
                <a:solidFill>
                  <a:srgbClr val="FFFFFF"/>
                </a:solidFill>
              </a14:hiddenFill>
            </a:ext>
          </a:extLst>
        </p:spPr>
      </p:pic>
      <p:pic>
        <p:nvPicPr>
          <p:cNvPr id="7"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658475" y="5088040"/>
            <a:ext cx="609600" cy="609600"/>
          </a:xfrm>
          <a:prstGeom prst="rect">
            <a:avLst/>
          </a:prstGeom>
        </p:spPr>
      </p:pic>
    </p:spTree>
    <p:extLst>
      <p:ext uri="{BB962C8B-B14F-4D97-AF65-F5344CB8AC3E}">
        <p14:creationId xmlns:p14="http://schemas.microsoft.com/office/powerpoint/2010/main" val="21312243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58333E-6 1.85185E-6 L 0.15026 1.85185E-6 " pathEditMode="relative" rAng="0" ptsTypes="AA">
                                      <p:cBhvr>
                                        <p:cTn id="9" dur="1000" fill="hold"/>
                                        <p:tgtEl>
                                          <p:spTgt spid="3"/>
                                        </p:tgtEl>
                                        <p:attrNameLst>
                                          <p:attrName>ppt_x</p:attrName>
                                          <p:attrName>ppt_y</p:attrName>
                                        </p:attrNameLst>
                                      </p:cBhvr>
                                      <p:rCtr x="7513" y="0"/>
                                    </p:animMotion>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914" fill="hold"/>
                                        <p:tgtEl>
                                          <p:spTgt spid="7"/>
                                        </p:tgtEl>
                                      </p:cBhvr>
                                    </p:cmd>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7"/>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9" descr="Russia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6601" y="4028759"/>
            <a:ext cx="1350195" cy="878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o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98694" y="4508386"/>
            <a:ext cx="1468470" cy="11013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07335" y="2387993"/>
            <a:ext cx="9291215" cy="1049235"/>
          </a:xfrm>
        </p:spPr>
        <p:txBody>
          <a:bodyPr>
            <a:normAutofit fontScale="90000"/>
          </a:bodyPr>
          <a:lstStyle/>
          <a:p>
            <a:r>
              <a:rPr lang="en-US" dirty="0"/>
              <a:t>Germany punches Britain and France with one hand and Russia with the other. </a:t>
            </a:r>
          </a:p>
        </p:txBody>
      </p:sp>
      <p:pic>
        <p:nvPicPr>
          <p:cNvPr id="3" name="Picture 14" descr="France Fla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2772" y="3793810"/>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7" descr="Germany Fla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24859" y="4110163"/>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fist bump emoji"/>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a:off x="4236351" y="4125016"/>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Britain Fla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96254" y="4523620"/>
            <a:ext cx="10509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fist bump emoji"/>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flipH="1">
            <a:off x="5991659" y="4078853"/>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o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0764" y="4833623"/>
            <a:ext cx="1468470" cy="11013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o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80982" y="3110229"/>
            <a:ext cx="1468470" cy="1101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658475" y="5088040"/>
            <a:ext cx="609600" cy="609600"/>
          </a:xfrm>
          <a:prstGeom prst="rect">
            <a:avLst/>
          </a:prstGeom>
        </p:spPr>
      </p:pic>
      <p:pic>
        <p:nvPicPr>
          <p:cNvPr id="13"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810875" y="5240440"/>
            <a:ext cx="609600" cy="609600"/>
          </a:xfrm>
          <a:prstGeom prst="rect">
            <a:avLst/>
          </a:prstGeom>
        </p:spPr>
      </p:pic>
    </p:spTree>
    <p:extLst>
      <p:ext uri="{BB962C8B-B14F-4D97-AF65-F5344CB8AC3E}">
        <p14:creationId xmlns:p14="http://schemas.microsoft.com/office/powerpoint/2010/main" val="87819841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58333E-6 -1.48148E-6 L -0.0862 0.00093 " pathEditMode="relative" rAng="0" ptsTypes="AA">
                                      <p:cBhvr>
                                        <p:cTn id="9" dur="1000" fill="hold"/>
                                        <p:tgtEl>
                                          <p:spTgt spid="5"/>
                                        </p:tgtEl>
                                        <p:attrNameLst>
                                          <p:attrName>ppt_x</p:attrName>
                                          <p:attrName>ppt_y</p:attrName>
                                        </p:attrNameLst>
                                      </p:cBhvr>
                                      <p:rCtr x="-4310" y="46"/>
                                    </p:animMotion>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914" fill="hold"/>
                                        <p:tgtEl>
                                          <p:spTgt spid="13"/>
                                        </p:tgtEl>
                                      </p:cBhvr>
                                    </p:cmd>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914"/>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914"/>
                            </p:stCondLst>
                            <p:childTnLst>
                              <p:par>
                                <p:cTn id="21" presetID="42" presetClass="path" presetSubtype="0" accel="50000" decel="50000" fill="hold" nodeType="afterEffect">
                                  <p:stCondLst>
                                    <p:cond delay="0"/>
                                  </p:stCondLst>
                                  <p:childTnLst>
                                    <p:animMotion origin="layout" path="M 4.16667E-6 1.48148E-6 L 0.07916 1.48148E-6 " pathEditMode="relative" rAng="0" ptsTypes="AA">
                                      <p:cBhvr>
                                        <p:cTn id="22" dur="1000" fill="hold"/>
                                        <p:tgtEl>
                                          <p:spTgt spid="7"/>
                                        </p:tgtEl>
                                        <p:attrNameLst>
                                          <p:attrName>ppt_x</p:attrName>
                                          <p:attrName>ppt_y</p:attrName>
                                        </p:attrNameLst>
                                      </p:cBhvr>
                                      <p:rCtr x="3958" y="0"/>
                                    </p:animMotion>
                                  </p:childTnLst>
                                </p:cTn>
                              </p:par>
                            </p:childTnLst>
                          </p:cTn>
                        </p:par>
                        <p:par>
                          <p:cTn id="23" fill="hold">
                            <p:stCondLst>
                              <p:cond delay="2914"/>
                            </p:stCondLst>
                            <p:childTnLst>
                              <p:par>
                                <p:cTn id="24" presetID="1" presetClass="mediacall" presetSubtype="0" fill="hold" nodeType="afterEffect">
                                  <p:stCondLst>
                                    <p:cond delay="0"/>
                                  </p:stCondLst>
                                  <p:childTnLst>
                                    <p:cmd type="call" cmd="playFrom(0.0)">
                                      <p:cBhvr>
                                        <p:cTn id="25" dur="914" fill="hold"/>
                                        <p:tgtEl>
                                          <p:spTgt spid="12"/>
                                        </p:tgtEl>
                                      </p:cBhvr>
                                    </p:cmd>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12"/>
                </p:tgtEl>
              </p:cMediaNode>
            </p:audio>
            <p:audio>
              <p:cMediaNode vol="80000" showWhenStopped="0">
                <p:cTn id="29" fill="hold" display="0">
                  <p:stCondLst>
                    <p:cond delay="indefinite"/>
                  </p:stCondLst>
                  <p:endCondLst>
                    <p:cond evt="onStopAudio" delay="0">
                      <p:tgtEl>
                        <p:sldTgt/>
                      </p:tgtEl>
                    </p:cond>
                  </p:endCondLst>
                </p:cTn>
                <p:tgtEl>
                  <p:spTgt spid="1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a:bodyPr>
          <a:lstStyle/>
          <a:p>
            <a:r>
              <a:rPr lang="en-US" dirty="0"/>
              <a:t>Russia throws a punch at Germany, but misses and nearly falls over. </a:t>
            </a:r>
          </a:p>
        </p:txBody>
      </p:sp>
      <p:pic>
        <p:nvPicPr>
          <p:cNvPr id="3" name="Picture 19" descr="Russia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61206" y="4017608"/>
            <a:ext cx="1350195" cy="8780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7" descr="Germany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9464" y="4099012"/>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fist bump emoji"/>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a:off x="6806436" y="4067702"/>
            <a:ext cx="754770" cy="75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6961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2.70833E-6 1.85185E-6 L -0.09414 0.14699 " pathEditMode="relative" rAng="0" ptsTypes="AA">
                                      <p:cBhvr>
                                        <p:cTn id="9" dur="2000" fill="hold"/>
                                        <p:tgtEl>
                                          <p:spTgt spid="5"/>
                                        </p:tgtEl>
                                        <p:attrNameLst>
                                          <p:attrName>ppt_x</p:attrName>
                                          <p:attrName>ppt_y</p:attrName>
                                        </p:attrNameLst>
                                      </p:cBhvr>
                                      <p:rCtr x="-4714" y="7338"/>
                                    </p:animMotion>
                                  </p:childTnLst>
                                </p:cTn>
                              </p:par>
                            </p:childTnLst>
                          </p:cTn>
                        </p:par>
                        <p:par>
                          <p:cTn id="10" fill="hold">
                            <p:stCondLst>
                              <p:cond delay="2000"/>
                            </p:stCondLst>
                            <p:childTnLst>
                              <p:par>
                                <p:cTn id="11" presetID="8" presetClass="emph" presetSubtype="0" fill="hold" nodeType="afterEffect">
                                  <p:stCondLst>
                                    <p:cond delay="0"/>
                                  </p:stCondLst>
                                  <p:childTnLst>
                                    <p:animRot by="-21600000">
                                      <p:cBhvr>
                                        <p:cTn id="12"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fontScale="90000"/>
          </a:bodyPr>
          <a:lstStyle/>
          <a:p>
            <a:r>
              <a:rPr lang="en-US" dirty="0"/>
              <a:t>Japan calls over from the other side of the room that it's on Britain's side, but stays there. </a:t>
            </a:r>
          </a:p>
        </p:txBody>
      </p:sp>
      <p:pic>
        <p:nvPicPr>
          <p:cNvPr id="40962"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19504" y="3437228"/>
            <a:ext cx="1117257" cy="8336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ritain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2351" y="4467774"/>
            <a:ext cx="10509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Facebook logo thumbs up like transparent SVG.svg - Wikimedia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4326" y="2912610"/>
            <a:ext cx="793806" cy="659252"/>
          </a:xfrm>
          <a:prstGeom prst="rect">
            <a:avLst/>
          </a:prstGeom>
        </p:spPr>
      </p:pic>
    </p:spTree>
    <p:extLst>
      <p:ext uri="{BB962C8B-B14F-4D97-AF65-F5344CB8AC3E}">
        <p14:creationId xmlns:p14="http://schemas.microsoft.com/office/powerpoint/2010/main" val="12935965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lstStyle/>
          <a:p>
            <a:r>
              <a:rPr lang="en-US" dirty="0"/>
              <a:t>Italy surprises everyone by punching Austria.</a:t>
            </a:r>
          </a:p>
        </p:txBody>
      </p:sp>
      <p:pic>
        <p:nvPicPr>
          <p:cNvPr id="3" name="Picture 4" descr="https://encrypted-tbn1.gstatic.com/images?q=tbn:ANd9GcTIvwMDpv4MV3WJdpTGAYudmAASLsPOa41MKlMsnIMHfHU2IXj6IPKfZT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2274" y="3879686"/>
            <a:ext cx="1106568" cy="7377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0888" y="3829109"/>
            <a:ext cx="1106569" cy="737712"/>
          </a:xfrm>
          <a:prstGeom prst="rect">
            <a:avLst/>
          </a:prstGeom>
        </p:spPr>
      </p:pic>
      <p:pic>
        <p:nvPicPr>
          <p:cNvPr id="5" name="Picture 4" descr="Image result for pow"/>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4185" y="4256175"/>
            <a:ext cx="1873405" cy="1405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fist bump emoji"/>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flipH="1">
            <a:off x="4450095" y="3880479"/>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7"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658475" y="5088040"/>
            <a:ext cx="609600" cy="609600"/>
          </a:xfrm>
          <a:prstGeom prst="rect">
            <a:avLst/>
          </a:prstGeom>
        </p:spPr>
      </p:pic>
    </p:spTree>
    <p:extLst>
      <p:ext uri="{BB962C8B-B14F-4D97-AF65-F5344CB8AC3E}">
        <p14:creationId xmlns:p14="http://schemas.microsoft.com/office/powerpoint/2010/main" val="380211429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3.54167E-6 -3.33333E-6 L 0.08724 -0.00023 " pathEditMode="relative" rAng="0" ptsTypes="AA">
                                      <p:cBhvr>
                                        <p:cTn id="9" dur="1000" fill="hold"/>
                                        <p:tgtEl>
                                          <p:spTgt spid="6"/>
                                        </p:tgtEl>
                                        <p:attrNameLst>
                                          <p:attrName>ppt_x</p:attrName>
                                          <p:attrName>ppt_y</p:attrName>
                                        </p:attrNameLst>
                                      </p:cBhvr>
                                      <p:rCtr x="4362" y="-23"/>
                                    </p:animMotion>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914" fill="hold"/>
                                        <p:tgtEl>
                                          <p:spTgt spid="7"/>
                                        </p:tgtEl>
                                      </p:cBhvr>
                                    </p:cmd>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7"/>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4" y="1819280"/>
            <a:ext cx="9291215" cy="1049235"/>
          </a:xfrm>
        </p:spPr>
        <p:txBody>
          <a:bodyPr>
            <a:normAutofit/>
          </a:bodyPr>
          <a:lstStyle/>
          <a:p>
            <a:r>
              <a:rPr lang="en-US" dirty="0"/>
              <a:t>Australia punches Turkey, and gets punched back. </a:t>
            </a:r>
          </a:p>
        </p:txBody>
      </p:sp>
      <p:sp>
        <p:nvSpPr>
          <p:cNvPr id="4" name="Title 1"/>
          <p:cNvSpPr txBox="1">
            <a:spLocks/>
          </p:cNvSpPr>
          <p:nvPr/>
        </p:nvSpPr>
        <p:spPr>
          <a:xfrm>
            <a:off x="1507333" y="3365584"/>
            <a:ext cx="9291215"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a:t>There are no hard feelings because Britain made Australia do it.</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9635" y="4772478"/>
            <a:ext cx="1709854" cy="854927"/>
          </a:xfrm>
          <a:prstGeom prst="rect">
            <a:avLst/>
          </a:prstGeom>
        </p:spPr>
      </p:pic>
      <p:pic>
        <p:nvPicPr>
          <p:cNvPr id="7" name="Picture 23" descr="Turkey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4936" y="4690218"/>
            <a:ext cx="1527432" cy="993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fist bump emoji"/>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a:off x="6828058" y="4911888"/>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ow"/>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48668" y="5256040"/>
            <a:ext cx="1468470" cy="1101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pow"/>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28058" y="5373723"/>
            <a:ext cx="1323155" cy="9923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fist bump emoji"/>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flipH="1">
            <a:off x="4942909" y="4872635"/>
            <a:ext cx="754770" cy="75477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Image result for shrug emoji"/>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88300" y="4666852"/>
            <a:ext cx="2820794" cy="1410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658475" y="5088040"/>
            <a:ext cx="609600" cy="609600"/>
          </a:xfrm>
          <a:prstGeom prst="rect">
            <a:avLst/>
          </a:prstGeom>
        </p:spPr>
      </p:pic>
      <p:pic>
        <p:nvPicPr>
          <p:cNvPr id="14" name="Punch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810875" y="5240440"/>
            <a:ext cx="609600" cy="609600"/>
          </a:xfrm>
          <a:prstGeom prst="rect">
            <a:avLst/>
          </a:prstGeom>
        </p:spPr>
      </p:pic>
    </p:spTree>
    <p:extLst>
      <p:ext uri="{BB962C8B-B14F-4D97-AF65-F5344CB8AC3E}">
        <p14:creationId xmlns:p14="http://schemas.microsoft.com/office/powerpoint/2010/main" val="80058859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375E-6 3.7037E-6 L -0.16016 -0.00371 " pathEditMode="relative" rAng="0" ptsTypes="AA">
                                      <p:cBhvr>
                                        <p:cTn id="9" dur="1000" fill="hold"/>
                                        <p:tgtEl>
                                          <p:spTgt spid="8"/>
                                        </p:tgtEl>
                                        <p:attrNameLst>
                                          <p:attrName>ppt_x</p:attrName>
                                          <p:attrName>ppt_y</p:attrName>
                                        </p:attrNameLst>
                                      </p:cBhvr>
                                      <p:rCtr x="-8008" y="-185"/>
                                    </p:animMotion>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914" fill="hold"/>
                                        <p:tgtEl>
                                          <p:spTgt spid="13"/>
                                        </p:tgtEl>
                                      </p:cBhvr>
                                    </p:cmd>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914"/>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1914"/>
                            </p:stCondLst>
                            <p:childTnLst>
                              <p:par>
                                <p:cTn id="19" presetID="42" presetClass="path" presetSubtype="0" accel="50000" decel="50000" fill="hold" nodeType="afterEffect">
                                  <p:stCondLst>
                                    <p:cond delay="0"/>
                                  </p:stCondLst>
                                  <p:childTnLst>
                                    <p:animMotion origin="layout" path="M 1.875E-6 7.40741E-7 L 0.14818 0.00579 " pathEditMode="relative" rAng="0" ptsTypes="AA">
                                      <p:cBhvr>
                                        <p:cTn id="20" dur="1000" fill="hold"/>
                                        <p:tgtEl>
                                          <p:spTgt spid="11"/>
                                        </p:tgtEl>
                                        <p:attrNameLst>
                                          <p:attrName>ppt_x</p:attrName>
                                          <p:attrName>ppt_y</p:attrName>
                                        </p:attrNameLst>
                                      </p:cBhvr>
                                      <p:rCtr x="7500" y="46"/>
                                    </p:animMotion>
                                  </p:childTnLst>
                                </p:cTn>
                              </p:par>
                            </p:childTnLst>
                          </p:cTn>
                        </p:par>
                        <p:par>
                          <p:cTn id="21" fill="hold">
                            <p:stCondLst>
                              <p:cond delay="2914"/>
                            </p:stCondLst>
                            <p:childTnLst>
                              <p:par>
                                <p:cTn id="22" presetID="1" presetClass="mediacall" presetSubtype="0" fill="hold" nodeType="afterEffect">
                                  <p:stCondLst>
                                    <p:cond delay="0"/>
                                  </p:stCondLst>
                                  <p:childTnLst>
                                    <p:cmd type="call" cmd="playFrom(0.0)">
                                      <p:cBhvr>
                                        <p:cTn id="23" dur="914" fill="hold"/>
                                        <p:tgtEl>
                                          <p:spTgt spid="14"/>
                                        </p:tgtEl>
                                      </p:cBhvr>
                                    </p:cmd>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par>
                          <p:cTn id="36" fill="hold">
                            <p:stCondLst>
                              <p:cond delay="0"/>
                            </p:stCondLst>
                            <p:childTnLst>
                              <p:par>
                                <p:cTn id="37" presetID="14" presetClass="entr" presetSubtype="1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13"/>
                </p:tgtEl>
              </p:cMediaNode>
            </p:audio>
            <p:audio>
              <p:cMediaNode vol="80000" showWhenStopped="0">
                <p:cTn id="44" fill="hold" display="0">
                  <p:stCondLst>
                    <p:cond delay="indefinite"/>
                  </p:stCondLst>
                  <p:endCondLst>
                    <p:cond evt="onStopAudio" delay="0">
                      <p:tgtEl>
                        <p:sldTgt/>
                      </p:tgtEl>
                    </p:cond>
                  </p:endCondLst>
                </p:cTn>
                <p:tgtEl>
                  <p:spTgt spid="14"/>
                </p:tgtEl>
              </p:cMediaNode>
            </p:audio>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fontScale="90000"/>
          </a:bodyPr>
          <a:lstStyle/>
          <a:p>
            <a:r>
              <a:rPr lang="en-US" dirty="0"/>
              <a:t>France gets thrown through a plate glass window, but gets back up and carries on fighting. </a:t>
            </a:r>
          </a:p>
        </p:txBody>
      </p:sp>
      <p:pic>
        <p:nvPicPr>
          <p:cNvPr id="47106" name="Picture 2" descr="Image result for window clip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7119" y="3518211"/>
            <a:ext cx="3685823" cy="2948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France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61504" y="4434979"/>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3" name="Glass Shattering Sound Effect">
            <a:hlinkClick r:id="" action="ppaction://media"/>
          </p:cNvPr>
          <p:cNvPicPr>
            <a:picLocks noChangeAspect="1"/>
          </p:cNvPicPr>
          <p:nvPr>
            <a:audioFile r:link="rId1"/>
            <p:extLst>
              <p:ext uri="{DAA4B4D4-6D71-4841-9C94-3DE7FCFB9230}">
                <p14:media xmlns:p14="http://schemas.microsoft.com/office/powerpoint/2010/main" r:embed="rId2">
                  <p14:trim st="8164" end="12002.6122"/>
                </p14:media>
              </p:ext>
            </p:extLst>
          </p:nvPr>
        </p:nvPicPr>
        <p:blipFill>
          <a:blip r:embed="rId6"/>
          <a:stretch>
            <a:fillRect/>
          </a:stretch>
        </p:blipFill>
        <p:spPr>
          <a:xfrm>
            <a:off x="10188950" y="5454805"/>
            <a:ext cx="609600" cy="609600"/>
          </a:xfrm>
          <a:prstGeom prst="rect">
            <a:avLst/>
          </a:prstGeom>
        </p:spPr>
      </p:pic>
    </p:spTree>
    <p:extLst>
      <p:ext uri="{BB962C8B-B14F-4D97-AF65-F5344CB8AC3E}">
        <p14:creationId xmlns:p14="http://schemas.microsoft.com/office/powerpoint/2010/main" val="318299848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nodeType="clickEffect">
                                  <p:stCondLst>
                                    <p:cond delay="0"/>
                                  </p:stCondLst>
                                  <p:childTnLst>
                                    <p:animMotion origin="layout" path="M -0.02539 -2.22222E-6 C -0.01067 0.0081 0.00612 0.01597 0.01342 0.02593 C 0.02084 0.03704 0.02448 0.05 0.02826 0.06297 C 0.0319 0.07593 0.02826 0.08704 0.02448 0.09908 C 0.02084 0.10996 0.01537 0.12199 0.00235 0.13195 C -0.00872 0.1419 -0.02721 0.15 -0.04752 0.15602 C -0.06601 0.16204 -0.08815 0.16597 -0.11041 0.16806 C -0.13242 0.16991 -0.15481 0.16991 -0.175 0.16806 C -0.19713 0.16597 -0.21757 0.16111 -0.23411 0.15301 C -0.25078 0.14607 -0.26549 0.13704 -0.27291 0.12593 C -0.28229 0.11597 -0.28593 0.10209 -0.28593 0.09097 C -0.28776 0.08009 -0.28593 0.0669 -0.27656 0.05602 C -0.26731 0.04607 -0.25078 0.03797 -0.22864 0.03403 C -0.20651 0.03102 -0.18411 0.03496 -0.1694 0.0419 C -0.15651 0.04908 -0.14726 0.05996 -0.14544 0.07292 C -0.14544 0.08611 -0.14726 0.09792 -0.15651 0.1081 C -0.16588 0.11806 -0.16393 0.11991 -0.20091 0.1331 C -0.23411 0.14699 -0.26731 0.14306 -0.28776 0.14398 C -0.30807 0.14398 -0.32461 0.14005 -0.34505 0.13611 C -0.36718 0.13102 -0.3858 0.12199 -0.39843 0.11389 C -0.41145 0.10602 -0.41705 0.09607 -0.42448 0.08009 C -0.42994 0.06389 -0.42994 0.05602 -0.42994 0.04398 C -0.42994 0.03195 -0.42994 0.01991 -0.42994 0.0081 " pathEditMode="relative" rAng="0" ptsTypes="AAAAAAAAAAAAAAAAAAAAAAA">
                                      <p:cBhvr>
                                        <p:cTn id="6" dur="2000" fill="hold"/>
                                        <p:tgtEl>
                                          <p:spTgt spid="4"/>
                                        </p:tgtEl>
                                        <p:attrNameLst>
                                          <p:attrName>ppt_x</p:attrName>
                                          <p:attrName>ppt_y</p:attrName>
                                        </p:attrNameLst>
                                      </p:cBhvr>
                                      <p:rCtr x="-17474" y="8472"/>
                                    </p:animMotion>
                                  </p:childTnLst>
                                </p:cTn>
                              </p:par>
                              <p:par>
                                <p:cTn id="7" presetID="1" presetClass="mediacall" presetSubtype="0" fill="hold" nodeType="withEffect">
                                  <p:stCondLst>
                                    <p:cond delay="500"/>
                                  </p:stCondLst>
                                  <p:childTnLst>
                                    <p:cmd type="call" cmd="playFrom(0.0)">
                                      <p:cBhvr>
                                        <p:cTn id="8" dur="1724" fill="hold"/>
                                        <p:tgtEl>
                                          <p:spTgt spid="3"/>
                                        </p:tgtEl>
                                      </p:cBhvr>
                                    </p:cmd>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42994 0.0081 L -3.33333E-6 -4.07407E-6 " pathEditMode="relative" rAng="0" ptsTypes="AA">
                                      <p:cBhvr>
                                        <p:cTn id="12" dur="2000" fill="hold"/>
                                        <p:tgtEl>
                                          <p:spTgt spid="4"/>
                                        </p:tgtEl>
                                        <p:attrNameLst>
                                          <p:attrName>ppt_x</p:attrName>
                                          <p:attrName>ppt_y</p:attrName>
                                        </p:attrNameLst>
                                      </p:cBhvr>
                                      <p:rCtr x="21484" y="-324"/>
                                    </p:animMotion>
                                  </p:childTnLst>
                                </p:cTn>
                              </p:par>
                            </p:childTnLst>
                          </p:cTn>
                        </p:par>
                      </p:childTnLst>
                    </p:cTn>
                  </p:par>
                </p:childTnLst>
              </p:cTn>
              <p:prevCondLst>
                <p:cond evt="onPrev" delay="0">
                  <p:tgtEl>
                    <p:sldTgt/>
                  </p:tgtEl>
                </p:cond>
              </p:prevCondLst>
              <p:nextCondLst>
                <p:cond evt="onNext" delay="0">
                  <p:tgtEl>
                    <p:sldTgt/>
                  </p:tgtEl>
                </p:cond>
              </p:nextCondLst>
            </p:seq>
            <p:audio>
              <p:cMediaNode vol="81818"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kaiser wilhelm family t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6858" y="105604"/>
            <a:ext cx="8207297" cy="599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38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fontScale="90000"/>
          </a:bodyPr>
          <a:lstStyle/>
          <a:p>
            <a:r>
              <a:rPr lang="en-US" dirty="0"/>
              <a:t>Russia gets thrown through another one, gets knocked out, suffers brain damage, and wakes up with a complete personality change. </a:t>
            </a:r>
          </a:p>
        </p:txBody>
      </p:sp>
      <p:pic>
        <p:nvPicPr>
          <p:cNvPr id="3" name="Picture 2" descr="Image result for window clip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968602" y="3607420"/>
            <a:ext cx="3685823" cy="2948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2946" y="4241704"/>
            <a:ext cx="1106569" cy="737712"/>
          </a:xfrm>
          <a:prstGeom prst="rect">
            <a:avLst/>
          </a:prstGeom>
        </p:spPr>
      </p:pic>
      <p:pic>
        <p:nvPicPr>
          <p:cNvPr id="6" name="Glass Shattering Sound Effect">
            <a:hlinkClick r:id="" action="ppaction://media"/>
          </p:cNvPr>
          <p:cNvPicPr>
            <a:picLocks noChangeAspect="1"/>
          </p:cNvPicPr>
          <p:nvPr>
            <a:audioFile r:link="rId1"/>
            <p:extLst>
              <p:ext uri="{DAA4B4D4-6D71-4841-9C94-3DE7FCFB9230}">
                <p14:media xmlns:p14="http://schemas.microsoft.com/office/powerpoint/2010/main" r:embed="rId2">
                  <p14:trim st="10403" end="9970.6122"/>
                </p14:media>
              </p:ext>
            </p:extLst>
          </p:nvPr>
        </p:nvPicPr>
        <p:blipFill>
          <a:blip r:embed="rId6"/>
          <a:stretch>
            <a:fillRect/>
          </a:stretch>
        </p:blipFill>
        <p:spPr>
          <a:xfrm>
            <a:off x="10798550" y="6056971"/>
            <a:ext cx="609600" cy="609600"/>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64067" y="4193319"/>
            <a:ext cx="1572196" cy="786098"/>
          </a:xfrm>
          <a:prstGeom prst="rect">
            <a:avLst/>
          </a:prstGeom>
        </p:spPr>
      </p:pic>
    </p:spTree>
    <p:extLst>
      <p:ext uri="{BB962C8B-B14F-4D97-AF65-F5344CB8AC3E}">
        <p14:creationId xmlns:p14="http://schemas.microsoft.com/office/powerpoint/2010/main" val="139536690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1" presetClass="path" presetSubtype="0" accel="50000" decel="50000" fill="hold" nodeType="clickEffect">
                                  <p:stCondLst>
                                    <p:cond delay="0"/>
                                  </p:stCondLst>
                                  <p:childTnLst>
                                    <p:animMotion origin="layout" path="M 0.03802 -2.22222E-6 C 0.01992 0.0081 -0.00079 0.01597 -0.00964 0.02593 C -0.01875 0.03704 -0.02318 0.05 -0.028 0.06297 C -0.03243 0.07593 -0.028 0.08704 -0.02318 0.09908 C -0.01875 0.10996 -0.01198 0.12199 0.00403 0.13195 C 0.01757 0.1419 0.04036 0.15 0.06523 0.15602 C 0.08789 0.16204 0.1151 0.16597 0.14231 0.16806 C 0.16953 0.16991 0.197 0.16991 0.22187 0.16806 C 0.24908 0.16597 0.27421 0.16111 0.29453 0.15301 C 0.31497 0.14607 0.33307 0.13704 0.34218 0.12593 C 0.35364 0.11597 0.3582 0.10209 0.3582 0.09097 C 0.36054 0.08009 0.3582 0.0669 0.34661 0.05602 C 0.33541 0.04607 0.31497 0.03797 0.28776 0.03403 C 0.26054 0.03102 0.23307 0.03496 0.2151 0.0419 C 0.19908 0.04908 0.18789 0.05996 0.18554 0.07292 C 0.18554 0.08611 0.18789 0.09792 0.19908 0.1081 C 0.21067 0.11806 0.2082 0.11991 0.25377 0.1331 C 0.29453 0.14699 0.33541 0.14306 0.36054 0.14398 C 0.38528 0.14398 0.40573 0.14005 0.43086 0.13611 C 0.45807 0.13102 0.48086 0.12199 0.49648 0.11389 C 0.5125 0.10602 0.51927 0.09607 0.52838 0.08009 C 0.53515 0.06389 0.53515 0.05602 0.53515 0.04398 C 0.53515 0.03195 0.53515 0.01991 0.53515 0.0081 " pathEditMode="relative" rAng="0" ptsTypes="AAAAAAAAAAAAAAAAAAAAAAA">
                                      <p:cBhvr>
                                        <p:cTn id="6" dur="2000" fill="hold"/>
                                        <p:tgtEl>
                                          <p:spTgt spid="4"/>
                                        </p:tgtEl>
                                        <p:attrNameLst>
                                          <p:attrName>ppt_x</p:attrName>
                                          <p:attrName>ppt_y</p:attrName>
                                        </p:attrNameLst>
                                      </p:cBhvr>
                                      <p:rCtr x="21458" y="8472"/>
                                    </p:animMotion>
                                  </p:childTnLst>
                                </p:cTn>
                              </p:par>
                              <p:par>
                                <p:cTn id="7" presetID="1" presetClass="mediacall" presetSubtype="0" fill="hold" nodeType="withEffect">
                                  <p:stCondLst>
                                    <p:cond delay="500"/>
                                  </p:stCondLst>
                                  <p:childTnLst>
                                    <p:cmd type="call" cmd="playFrom(0.0)">
                                      <p:cBhvr>
                                        <p:cTn id="8" dur="1517" fill="hold"/>
                                        <p:tgtEl>
                                          <p:spTgt spid="6"/>
                                        </p:tgtEl>
                                      </p:cBhvr>
                                    </p:cmd>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1818" showWhenStopped="0">
                <p:cTn id="18" fill="hold" display="0">
                  <p:stCondLst>
                    <p:cond delay="indefinite"/>
                  </p:stCondLst>
                  <p:endCondLst>
                    <p:cond evt="onStopAudio" delay="0">
                      <p:tgtEl>
                        <p:sldTgt/>
                      </p:tgtEl>
                    </p:cond>
                  </p:endCondLst>
                </p:cTn>
                <p:tgtEl>
                  <p:spTgt spid="6"/>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86" y="2466051"/>
            <a:ext cx="9291215" cy="1049235"/>
          </a:xfrm>
        </p:spPr>
        <p:txBody>
          <a:bodyPr>
            <a:normAutofit fontScale="90000"/>
          </a:bodyPr>
          <a:lstStyle/>
          <a:p>
            <a:r>
              <a:rPr lang="en-US" dirty="0"/>
              <a:t>Italy throws a punch at Austria and misses, but Austria falls over anyway. Italy raises both fists in the air and runs round the room chanting. </a:t>
            </a:r>
          </a:p>
        </p:txBody>
      </p:sp>
      <p:pic>
        <p:nvPicPr>
          <p:cNvPr id="3" name="Picture 4" descr="https://encrypted-tbn1.gstatic.com/images?q=tbn:ANd9GcTIvwMDpv4MV3WJdpTGAYudmAASLsPOa41MKlMsnIMHfHU2IXj6IPKfZT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1308" y="4745240"/>
            <a:ext cx="1198822" cy="7377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4093" y="4745240"/>
            <a:ext cx="1198823" cy="737712"/>
          </a:xfrm>
          <a:prstGeom prst="rect">
            <a:avLst/>
          </a:prstGeom>
        </p:spPr>
      </p:pic>
      <p:pic>
        <p:nvPicPr>
          <p:cNvPr id="5" name="Picture 4" descr="Image result for fist bump emoji"/>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250" r="96875"/>
                    </a14:imgEffect>
                  </a14:imgLayer>
                </a14:imgProps>
              </a:ext>
              <a:ext uri="{28A0092B-C50C-407E-A947-70E740481C1C}">
                <a14:useLocalDpi xmlns:a14="http://schemas.microsoft.com/office/drawing/2010/main"/>
              </a:ext>
            </a:extLst>
          </a:blip>
          <a:srcRect/>
          <a:stretch>
            <a:fillRect/>
          </a:stretch>
        </p:blipFill>
        <p:spPr bwMode="auto">
          <a:xfrm flipH="1">
            <a:off x="3905526" y="4745240"/>
            <a:ext cx="817695" cy="75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54546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3.95833E-6 -7.40741E-7 L 0.16211 -0.12593 " pathEditMode="relative" rAng="0" ptsTypes="AA">
                                      <p:cBhvr>
                                        <p:cTn id="9" dur="2000" fill="hold"/>
                                        <p:tgtEl>
                                          <p:spTgt spid="5"/>
                                        </p:tgtEl>
                                        <p:attrNameLst>
                                          <p:attrName>ppt_x</p:attrName>
                                          <p:attrName>ppt_y</p:attrName>
                                        </p:attrNameLst>
                                      </p:cBhvr>
                                      <p:rCtr x="8099" y="-6296"/>
                                    </p:animMotion>
                                  </p:childTnLst>
                                </p:cTn>
                              </p:par>
                            </p:childTnLst>
                          </p:cTn>
                        </p:par>
                        <p:par>
                          <p:cTn id="10" fill="hold">
                            <p:stCondLst>
                              <p:cond delay="2000"/>
                            </p:stCondLst>
                            <p:childTnLst>
                              <p:par>
                                <p:cTn id="11" presetID="8" presetClass="emph" presetSubtype="0" fill="hold" nodeType="afterEffect">
                                  <p:stCondLst>
                                    <p:cond delay="0"/>
                                  </p:stCondLst>
                                  <p:childTnLst>
                                    <p:animRot by="10800000">
                                      <p:cBhvr>
                                        <p:cTn id="12" dur="2000" fill="hold"/>
                                        <p:tgtEl>
                                          <p:spTgt spid="4"/>
                                        </p:tgtEl>
                                        <p:attrNameLst>
                                          <p:attrName>r</p:attrName>
                                        </p:attrNameLst>
                                      </p:cBhvr>
                                    </p:animRot>
                                  </p:childTnLst>
                                </p:cTn>
                              </p:par>
                            </p:childTnLst>
                          </p:cTn>
                        </p:par>
                        <p:par>
                          <p:cTn id="13" fill="hold">
                            <p:stCondLst>
                              <p:cond delay="4000"/>
                            </p:stCondLst>
                            <p:childTnLst>
                              <p:par>
                                <p:cTn id="14" presetID="26" presetClass="path" presetSubtype="0" accel="50000" decel="50000" fill="hold" nodeType="afterEffect">
                                  <p:stCondLst>
                                    <p:cond delay="0"/>
                                  </p:stCondLst>
                                  <p:childTnLst>
                                    <p:animMotion origin="layout" path="M 4.16667E-7 -0.06435 C 4.16667E-7 0.01158 0.06589 0.07384 0.14687 0.07384 C 0.24219 0.07384 0.27656 0.00486 0.29115 -0.0368 L 0.30586 -0.09259 C 0.32057 -0.13426 0.35716 -0.20254 0.46484 -0.20254 C 0.53333 -0.20254 0.61185 -0.14097 0.61185 -0.06435 C 0.61185 0.01158 0.53333 0.07384 0.46484 0.07384 C 0.35716 0.07384 0.32057 0.00486 0.30586 -0.0368 L 0.29115 -0.09259 C 0.27656 -0.13426 0.24219 -0.20254 0.14687 -0.20254 C 0.06589 -0.20254 4.16667E-7 -0.14097 4.16667E-7 -0.06435 Z " pathEditMode="relative" rAng="0" ptsTypes="AAAAAAAAAAA">
                                      <p:cBhvr>
                                        <p:cTn id="15" dur="2000" fill="hold"/>
                                        <p:tgtEl>
                                          <p:spTgt spid="3"/>
                                        </p:tgtEl>
                                        <p:attrNameLst>
                                          <p:attrName>ppt_x</p:attrName>
                                          <p:attrName>ppt_y</p:attrName>
                                        </p:attrNameLst>
                                      </p:cBhvr>
                                      <p:rCtr x="3058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fontScale="90000"/>
          </a:bodyPr>
          <a:lstStyle/>
          <a:p>
            <a:r>
              <a:rPr lang="en-US" dirty="0"/>
              <a:t>America waits till Germany is about to fall over from sustained punching from Britain and France, then walks over and smashes it with a barstool, then pretends it won the fight all by itself. </a:t>
            </a:r>
          </a:p>
        </p:txBody>
      </p:sp>
      <p:pic>
        <p:nvPicPr>
          <p:cNvPr id="48130" name="Picture 2" descr="Image result for american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39172" y="4549930"/>
            <a:ext cx="1378169" cy="7258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7" descr="Germany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2942" y="4549930"/>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Image result for crutch clip ar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00941" flipH="1">
            <a:off x="6955200" y="4494857"/>
            <a:ext cx="369926" cy="1474244"/>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5837104" y="4282302"/>
            <a:ext cx="1672683" cy="18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34197" y="4321214"/>
            <a:ext cx="1672683" cy="18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37103" y="4226312"/>
            <a:ext cx="1672683" cy="18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8" name="Picture 10" descr="Image result for star clip ar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5740010" y="4046422"/>
            <a:ext cx="369384" cy="3597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Image result for star clip ar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7127537" y="3951891"/>
            <a:ext cx="369384" cy="3597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mage result for star clip ar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6590826" y="4301757"/>
            <a:ext cx="272330" cy="2652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star clip ar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6346135" y="4036521"/>
            <a:ext cx="272330" cy="265249"/>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12" descr="Image result for barstool clip ar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4338823" y="4716965"/>
            <a:ext cx="516461" cy="8577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0" cstate="email">
            <a:extLst>
              <a:ext uri="{BEBA8EAE-BF5A-486C-A8C5-ECC9F3942E4B}">
                <a14:imgProps xmlns:a14="http://schemas.microsoft.com/office/drawing/2010/main">
                  <a14:imgLayer r:embed="rId11">
                    <a14:imgEffect>
                      <a14:backgroundRemoval t="3590" b="96410" l="388" r="99225"/>
                    </a14:imgEffect>
                  </a14:imgLayer>
                </a14:imgProps>
              </a:ext>
              <a:ext uri="{28A0092B-C50C-407E-A947-70E740481C1C}">
                <a14:useLocalDpi xmlns:a14="http://schemas.microsoft.com/office/drawing/2010/main"/>
              </a:ext>
            </a:extLst>
          </a:blip>
          <a:stretch>
            <a:fillRect/>
          </a:stretch>
        </p:blipFill>
        <p:spPr>
          <a:xfrm>
            <a:off x="5273696" y="3671206"/>
            <a:ext cx="1607697" cy="1215120"/>
          </a:xfrm>
          <a:prstGeom prst="rect">
            <a:avLst/>
          </a:prstGeom>
        </p:spPr>
      </p:pic>
      <p:pic>
        <p:nvPicPr>
          <p:cNvPr id="18" name="Chairs Break Crash Pieces Move SOUND Effect">
            <a:hlinkClick r:id="" action="ppaction://media"/>
          </p:cNvPr>
          <p:cNvPicPr>
            <a:picLocks noChangeAspect="1"/>
          </p:cNvPicPr>
          <p:nvPr>
            <a:audioFile r:link="rId1"/>
            <p:extLst>
              <p:ext uri="{DAA4B4D4-6D71-4841-9C94-3DE7FCFB9230}">
                <p14:media xmlns:p14="http://schemas.microsoft.com/office/powerpoint/2010/main" r:embed="rId2">
                  <p14:trim st="3374" end="3908.775"/>
                </p14:media>
              </p:ext>
            </p:extLst>
          </p:nvPr>
        </p:nvPicPr>
        <p:blipFill>
          <a:blip r:embed="rId12"/>
          <a:stretch>
            <a:fillRect/>
          </a:stretch>
        </p:blipFill>
        <p:spPr>
          <a:xfrm>
            <a:off x="10211869" y="5848350"/>
            <a:ext cx="609600" cy="609600"/>
          </a:xfrm>
          <a:prstGeom prst="rect">
            <a:avLst/>
          </a:prstGeom>
        </p:spPr>
      </p:pic>
    </p:spTree>
    <p:extLst>
      <p:ext uri="{BB962C8B-B14F-4D97-AF65-F5344CB8AC3E}">
        <p14:creationId xmlns:p14="http://schemas.microsoft.com/office/powerpoint/2010/main" val="20512526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7037E-6 L 0.13242 -0.00069 " pathEditMode="relative" rAng="0" ptsTypes="AA">
                                      <p:cBhvr>
                                        <p:cTn id="6" dur="2000" fill="hold"/>
                                        <p:tgtEl>
                                          <p:spTgt spid="48130"/>
                                        </p:tgtEl>
                                        <p:attrNameLst>
                                          <p:attrName>ppt_x</p:attrName>
                                          <p:attrName>ppt_y</p:attrName>
                                        </p:attrNameLst>
                                      </p:cBhvr>
                                      <p:rCtr x="6615" y="-46"/>
                                    </p:animMotion>
                                  </p:childTnLst>
                                </p:cTn>
                              </p:par>
                              <p:par>
                                <p:cTn id="7" presetID="42" presetClass="path" presetSubtype="0" accel="50000" decel="50000" fill="hold" nodeType="withEffect">
                                  <p:stCondLst>
                                    <p:cond delay="0"/>
                                  </p:stCondLst>
                                  <p:childTnLst>
                                    <p:animMotion origin="layout" path="M -3.125E-6 -1.48148E-6 L 0.11979 -0.00555 " pathEditMode="relative" rAng="0" ptsTypes="AA">
                                      <p:cBhvr>
                                        <p:cTn id="8" dur="2000" fill="hold"/>
                                        <p:tgtEl>
                                          <p:spTgt spid="48140"/>
                                        </p:tgtEl>
                                        <p:attrNameLst>
                                          <p:attrName>ppt_x</p:attrName>
                                          <p:attrName>ppt_y</p:attrName>
                                        </p:attrNameLst>
                                      </p:cBhvr>
                                      <p:rCtr x="5990" y="-278"/>
                                    </p:animMotion>
                                  </p:childTnLst>
                                </p:cTn>
                              </p:par>
                            </p:childTnLst>
                          </p:cTn>
                        </p:par>
                        <p:par>
                          <p:cTn id="9" fill="hold">
                            <p:stCondLst>
                              <p:cond delay="2000"/>
                            </p:stCondLst>
                            <p:childTnLst>
                              <p:par>
                                <p:cTn id="10" presetID="1" presetClass="mediacall" presetSubtype="0" fill="hold" nodeType="afterEffect">
                                  <p:stCondLst>
                                    <p:cond delay="0"/>
                                  </p:stCondLst>
                                  <p:childTnLst>
                                    <p:cmd type="call" cmd="playFrom(0.0)">
                                      <p:cBhvr>
                                        <p:cTn id="11" dur="998" fill="hold"/>
                                        <p:tgtEl>
                                          <p:spTgt spid="18"/>
                                        </p:tgtEl>
                                      </p:cBhvr>
                                    </p:cmd>
                                  </p:childTnLst>
                                </p:cTn>
                              </p:par>
                            </p:childTnLst>
                          </p:cTn>
                        </p:par>
                        <p:par>
                          <p:cTn id="12" fill="hold">
                            <p:stCondLst>
                              <p:cond delay="2998"/>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2998"/>
                            </p:stCondLst>
                            <p:childTnLst>
                              <p:par>
                                <p:cTn id="16" presetID="1" presetClass="exit" presetSubtype="0" fill="hold" nodeType="afterEffect">
                                  <p:stCondLst>
                                    <p:cond delay="0"/>
                                  </p:stCondLst>
                                  <p:childTnLst>
                                    <p:set>
                                      <p:cBhvr>
                                        <p:cTn id="17" dur="1" fill="hold">
                                          <p:stCondLst>
                                            <p:cond delay="0"/>
                                          </p:stCondLst>
                                        </p:cTn>
                                        <p:tgtEl>
                                          <p:spTgt spid="48134"/>
                                        </p:tgtEl>
                                        <p:attrNameLst>
                                          <p:attrName>style.visibility</p:attrName>
                                        </p:attrNameLst>
                                      </p:cBhvr>
                                      <p:to>
                                        <p:strVal val="hidden"/>
                                      </p:to>
                                    </p:set>
                                  </p:childTnLst>
                                </p:cTn>
                              </p:par>
                            </p:childTnLst>
                          </p:cTn>
                        </p:par>
                        <p:par>
                          <p:cTn id="18" fill="hold">
                            <p:stCondLst>
                              <p:cond delay="2998"/>
                            </p:stCondLst>
                            <p:childTnLst>
                              <p:par>
                                <p:cTn id="19" presetID="1" presetClass="exit"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par>
                          <p:cTn id="21" fill="hold">
                            <p:stCondLst>
                              <p:cond delay="2998"/>
                            </p:stCondLst>
                            <p:childTnLst>
                              <p:par>
                                <p:cTn id="22" presetID="1" presetClass="exit"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par>
                          <p:cTn id="24" fill="hold">
                            <p:stCondLst>
                              <p:cond delay="2998"/>
                            </p:stCondLst>
                            <p:childTnLst>
                              <p:par>
                                <p:cTn id="25" presetID="1" presetClass="exit"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par>
                          <p:cTn id="27" fill="hold">
                            <p:stCondLst>
                              <p:cond delay="2998"/>
                            </p:stCondLst>
                            <p:childTnLst>
                              <p:par>
                                <p:cTn id="28" presetID="1" presetClass="exit" presetSubtype="0" fill="hold" nodeType="afterEffect">
                                  <p:stCondLst>
                                    <p:cond delay="0"/>
                                  </p:stCondLst>
                                  <p:childTnLst>
                                    <p:set>
                                      <p:cBhvr>
                                        <p:cTn id="29" dur="1" fill="hold">
                                          <p:stCondLst>
                                            <p:cond delay="0"/>
                                          </p:stCondLst>
                                        </p:cTn>
                                        <p:tgtEl>
                                          <p:spTgt spid="21"/>
                                        </p:tgtEl>
                                        <p:attrNameLst>
                                          <p:attrName>style.visibility</p:attrName>
                                        </p:attrNameLst>
                                      </p:cBhvr>
                                      <p:to>
                                        <p:strVal val="hidden"/>
                                      </p:to>
                                    </p:set>
                                  </p:childTnLst>
                                </p:cTn>
                              </p:par>
                            </p:childTnLst>
                          </p:cTn>
                        </p:par>
                        <p:par>
                          <p:cTn id="30" fill="hold">
                            <p:stCondLst>
                              <p:cond delay="2998"/>
                            </p:stCondLst>
                            <p:childTnLst>
                              <p:par>
                                <p:cTn id="31" presetID="1" presetClass="exit" presetSubtype="0" fill="hold" nodeType="afterEffect">
                                  <p:stCondLst>
                                    <p:cond delay="0"/>
                                  </p:stCondLst>
                                  <p:childTnLst>
                                    <p:set>
                                      <p:cBhvr>
                                        <p:cTn id="32" dur="1" fill="hold">
                                          <p:stCondLst>
                                            <p:cond delay="0"/>
                                          </p:stCondLst>
                                        </p:cTn>
                                        <p:tgtEl>
                                          <p:spTgt spid="48138"/>
                                        </p:tgtEl>
                                        <p:attrNameLst>
                                          <p:attrName>style.visibility</p:attrName>
                                        </p:attrNameLst>
                                      </p:cBhvr>
                                      <p:to>
                                        <p:strVal val="hidden"/>
                                      </p:to>
                                    </p:set>
                                  </p:childTnLst>
                                </p:cTn>
                              </p:par>
                            </p:childTnLst>
                          </p:cTn>
                        </p:par>
                        <p:par>
                          <p:cTn id="33" fill="hold">
                            <p:stCondLst>
                              <p:cond delay="2998"/>
                            </p:stCondLst>
                            <p:childTnLst>
                              <p:par>
                                <p:cTn id="34" presetID="1" presetClass="exit" presetSubtype="0" fill="hold" nodeType="afterEffect">
                                  <p:stCondLst>
                                    <p:cond delay="0"/>
                                  </p:stCondLst>
                                  <p:childTnLst>
                                    <p:set>
                                      <p:cBhvr>
                                        <p:cTn id="35" dur="1" fill="hold">
                                          <p:stCondLst>
                                            <p:cond delay="0"/>
                                          </p:stCondLst>
                                        </p:cTn>
                                        <p:tgtEl>
                                          <p:spTgt spid="20"/>
                                        </p:tgtEl>
                                        <p:attrNameLst>
                                          <p:attrName>style.visibility</p:attrName>
                                        </p:attrNameLst>
                                      </p:cBhvr>
                                      <p:to>
                                        <p:strVal val="hidden"/>
                                      </p:to>
                                    </p:set>
                                  </p:childTnLst>
                                </p:cTn>
                              </p:par>
                            </p:childTnLst>
                          </p:cTn>
                        </p:par>
                        <p:par>
                          <p:cTn id="36" fill="hold">
                            <p:stCondLst>
                              <p:cond delay="2998"/>
                            </p:stCondLst>
                            <p:childTnLst>
                              <p:par>
                                <p:cTn id="37" presetID="1" presetClass="exit" presetSubtype="0" fill="hold" nodeType="after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0800000">
                                      <p:cBhvr>
                                        <p:cTn id="4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18"/>
                </p:tgtEl>
              </p:cMediaNode>
            </p:audio>
          </p:childTnLst>
        </p:cTn>
      </p:par>
    </p:tnLst>
    <p:bldLst>
      <p:bldP spid="13"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860" y="1540268"/>
            <a:ext cx="9291215" cy="1049235"/>
          </a:xfrm>
        </p:spPr>
        <p:txBody>
          <a:bodyPr>
            <a:normAutofit/>
          </a:bodyPr>
          <a:lstStyle/>
          <a:p>
            <a:r>
              <a:rPr lang="en-US" dirty="0"/>
              <a:t>By now all the chairs are broken and the big mirror over the bar is shattered. </a:t>
            </a:r>
          </a:p>
        </p:txBody>
      </p:sp>
      <p:pic>
        <p:nvPicPr>
          <p:cNvPr id="51204" name="Picture 4" descr="http://www.thetimes.co.uk/tto/multimedia/archive/00358/117117074__358499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8675" y="2778125"/>
            <a:ext cx="47625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7739"/>
      </p:ext>
    </p:extLst>
  </p:cSld>
  <p:clrMapOvr>
    <a:masterClrMapping/>
  </p:clrMapOvr>
  <p:transition spd="slow">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5" y="2387993"/>
            <a:ext cx="9291215" cy="1049235"/>
          </a:xfrm>
        </p:spPr>
        <p:txBody>
          <a:bodyPr>
            <a:normAutofit fontScale="90000"/>
          </a:bodyPr>
          <a:lstStyle/>
          <a:p>
            <a:r>
              <a:rPr lang="en-US" dirty="0"/>
              <a:t>Britain, France and America agree that Germany threw the first punch, so the whole thing is Germany's fault. </a:t>
            </a:r>
            <a:br>
              <a:rPr lang="en-US" dirty="0"/>
            </a:br>
            <a:br>
              <a:rPr lang="en-US" dirty="0"/>
            </a:br>
            <a:r>
              <a:rPr lang="en-US" dirty="0"/>
              <a:t>While Germany is still unconscious, they go through its pockets, steal its wallet, and buy drinks for all their friends.</a:t>
            </a:r>
          </a:p>
        </p:txBody>
      </p:sp>
      <p:pic>
        <p:nvPicPr>
          <p:cNvPr id="3" name="Picture 2" descr="Image result for american 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9172" y="4549930"/>
            <a:ext cx="1127031" cy="5935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ritain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5976" y="4334998"/>
            <a:ext cx="10509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France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876" y="5229225"/>
            <a:ext cx="10668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Germany Fl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53375" y="5017623"/>
            <a:ext cx="10668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http://emojipedia-us.s3.amazonaws.com/cache/e7/dd/e7ddb555976bd5f7986eb8e28671aefa.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24590" y="4433094"/>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654030"/>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2895" y="241688"/>
            <a:ext cx="4570270" cy="5631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ussian eagl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44" l="1800" r="100000">
                        <a14:backgroundMark x1="44200" y1="16111" x2="44200" y2="16111"/>
                        <a14:backgroundMark x1="53800" y1="8148" x2="53800" y2="8148"/>
                        <a14:backgroundMark x1="50800" y1="3148" x2="50800" y2="3148"/>
                      </a14:backgroundRemoval>
                    </a14:imgEffect>
                  </a14:imgLayer>
                </a14:imgProps>
              </a:ext>
              <a:ext uri="{28A0092B-C50C-407E-A947-70E740481C1C}">
                <a14:useLocalDpi xmlns:a14="http://schemas.microsoft.com/office/drawing/2010/main"/>
              </a:ext>
            </a:extLst>
          </a:blip>
          <a:srcRect/>
          <a:stretch>
            <a:fillRect/>
          </a:stretch>
        </p:blipFill>
        <p:spPr bwMode="auto">
          <a:xfrm>
            <a:off x="6163673" y="729554"/>
            <a:ext cx="4762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9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http://images.slideplayer.com/1/218079/slides/slide_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95414" y="93871"/>
            <a:ext cx="8370849" cy="598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39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0" y="0"/>
            <a:ext cx="12192000" cy="613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3"/>
          <p:cNvSpPr txBox="1">
            <a:spLocks/>
          </p:cNvSpPr>
          <p:nvPr/>
        </p:nvSpPr>
        <p:spPr>
          <a:xfrm>
            <a:off x="0" y="533400"/>
            <a:ext cx="12192000" cy="495300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600" b="1">
                <a:solidFill>
                  <a:schemeClr val="accent3">
                    <a:lumMod val="20000"/>
                    <a:lumOff val="80000"/>
                  </a:schemeClr>
                </a:solidFill>
                <a:effectLst>
                  <a:outerShdw blurRad="38100" dist="38100" dir="2700000" algn="tl">
                    <a:srgbClr val="000000">
                      <a:alpha val="43137"/>
                    </a:srgbClr>
                  </a:outerShdw>
                </a:effectLst>
              </a:rPr>
              <a:t>“It is a war against all nations. American ships have been sunk, American lives taken, in ways which it has stirred us very deeply to learn of, but the ships and people of other neutral and friendly nations have been sunk and overwhelmed in the waters in the same way. There has been no discrimination. The challenge is to all mankind. Each nation must decide for itself how it will meet it. The choice we make for ourselves must be made with a moderation of counsel and a temperateness of judgment befitting our character and our motives as a nation. We must put excited feeling away. Our motive will not be revenge or the victorious assertion of the physical might of the nation, but only the vindication of right, of human right, of which we are only a single champion.”</a:t>
            </a:r>
            <a:endParaRPr lang="en-US" sz="2600" b="1" dirty="0">
              <a:solidFill>
                <a:schemeClr val="accent3">
                  <a:lumMod val="20000"/>
                  <a:lumOff val="80000"/>
                </a:schemeClr>
              </a:solidFill>
              <a:effectLst>
                <a:outerShdw blurRad="38100" dist="38100" dir="2700000" algn="tl">
                  <a:srgbClr val="000000">
                    <a:alpha val="43137"/>
                  </a:srgbClr>
                </a:outerShdw>
              </a:effectLst>
            </a:endParaRPr>
          </a:p>
        </p:txBody>
      </p:sp>
      <p:sp>
        <p:nvSpPr>
          <p:cNvPr id="4" name="Title 3"/>
          <p:cNvSpPr>
            <a:spLocks noGrp="1"/>
          </p:cNvSpPr>
          <p:nvPr>
            <p:ph type="title"/>
          </p:nvPr>
        </p:nvSpPr>
        <p:spPr>
          <a:xfrm>
            <a:off x="1600169" y="-113371"/>
            <a:ext cx="9291215" cy="1049235"/>
          </a:xfrm>
        </p:spPr>
        <p:txBody>
          <a:bodyPr/>
          <a:lstStyle/>
          <a:p>
            <a:r>
              <a:rPr lang="en-US" dirty="0">
                <a:effectLst>
                  <a:outerShdw blurRad="38100" dist="38100" dir="2700000" algn="tl">
                    <a:srgbClr val="000000">
                      <a:alpha val="43137"/>
                    </a:srgbClr>
                  </a:outerShdw>
                </a:effectLst>
              </a:rPr>
              <a:t>Wilson’s War Message, April 1917</a:t>
            </a:r>
          </a:p>
        </p:txBody>
      </p:sp>
    </p:spTree>
    <p:extLst>
      <p:ext uri="{BB962C8B-B14F-4D97-AF65-F5344CB8AC3E}">
        <p14:creationId xmlns:p14="http://schemas.microsoft.com/office/powerpoint/2010/main" val="121188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Fronts</a:t>
            </a:r>
          </a:p>
        </p:txBody>
      </p:sp>
      <p:sp>
        <p:nvSpPr>
          <p:cNvPr id="3" name="Content Placeholder 2"/>
          <p:cNvSpPr>
            <a:spLocks noGrp="1"/>
          </p:cNvSpPr>
          <p:nvPr>
            <p:ph idx="1"/>
          </p:nvPr>
        </p:nvSpPr>
        <p:spPr/>
        <p:txBody>
          <a:bodyPr/>
          <a:lstStyle/>
          <a:p>
            <a:r>
              <a:rPr lang="en-US" dirty="0"/>
              <a:t>Western Front</a:t>
            </a:r>
          </a:p>
          <a:p>
            <a:r>
              <a:rPr lang="en-US" dirty="0"/>
              <a:t>Eastern Front</a:t>
            </a:r>
          </a:p>
          <a:p>
            <a:endParaRPr lang="en-US" dirty="0"/>
          </a:p>
        </p:txBody>
      </p:sp>
    </p:spTree>
    <p:extLst>
      <p:ext uri="{BB962C8B-B14F-4D97-AF65-F5344CB8AC3E}">
        <p14:creationId xmlns:p14="http://schemas.microsoft.com/office/powerpoint/2010/main" val="286251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Armistice </a:t>
            </a:r>
          </a:p>
        </p:txBody>
      </p:sp>
      <p:sp>
        <p:nvSpPr>
          <p:cNvPr id="4" name="Content Placeholder 3"/>
          <p:cNvSpPr>
            <a:spLocks noGrp="1"/>
          </p:cNvSpPr>
          <p:nvPr>
            <p:ph idx="1"/>
          </p:nvPr>
        </p:nvSpPr>
        <p:spPr/>
        <p:txBody>
          <a:bodyPr/>
          <a:lstStyle/>
          <a:p>
            <a:r>
              <a:rPr lang="en-US" dirty="0"/>
              <a:t>Two front war takes it’s toll on Germany</a:t>
            </a:r>
          </a:p>
          <a:p>
            <a:r>
              <a:rPr lang="en-US" dirty="0"/>
              <a:t>11</a:t>
            </a:r>
            <a:r>
              <a:rPr lang="en-US" baseline="30000" dirty="0"/>
              <a:t>th</a:t>
            </a:r>
            <a:r>
              <a:rPr lang="en-US" dirty="0"/>
              <a:t> Hour of the 11</a:t>
            </a:r>
            <a:r>
              <a:rPr lang="en-US" baseline="30000" dirty="0"/>
              <a:t>th</a:t>
            </a:r>
            <a:r>
              <a:rPr lang="en-US" dirty="0"/>
              <a:t> day of the 11</a:t>
            </a:r>
            <a:r>
              <a:rPr lang="en-US" baseline="30000" dirty="0"/>
              <a:t>th</a:t>
            </a:r>
            <a:r>
              <a:rPr lang="en-US" dirty="0"/>
              <a:t> month (1918)</a:t>
            </a:r>
          </a:p>
          <a:p>
            <a:r>
              <a:rPr lang="en-US" dirty="0"/>
              <a:t>Kaiser Wilhelm II exiled </a:t>
            </a:r>
            <a:r>
              <a:rPr lang="en-US" dirty="0">
                <a:sym typeface="Wingdings" panose="05000000000000000000" pitchFamily="2" charset="2"/>
              </a:rPr>
              <a:t> Weimar Republic</a:t>
            </a:r>
            <a:r>
              <a:rPr lang="en-US" dirty="0"/>
              <a:t> </a:t>
            </a:r>
          </a:p>
        </p:txBody>
      </p:sp>
      <p:pic>
        <p:nvPicPr>
          <p:cNvPr id="4098" name="Picture 2" descr="Image result for wwi armisti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8040" y="2984633"/>
            <a:ext cx="47625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aiser wilhelm ii dachsh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592" y="3470909"/>
            <a:ext cx="2463447" cy="304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9329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237</TotalTime>
  <Words>916</Words>
  <Application>Microsoft Office PowerPoint</Application>
  <PresentationFormat>Widescreen</PresentationFormat>
  <Paragraphs>110</Paragraphs>
  <Slides>44</Slides>
  <Notes>1</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等线</vt:lpstr>
      <vt:lpstr>Rockwell</vt:lpstr>
      <vt:lpstr>Wingdings</vt:lpstr>
      <vt:lpstr>Gallery</vt:lpstr>
      <vt:lpstr>PowerPoint Presentation</vt:lpstr>
      <vt:lpstr>Differing Viewpoints</vt:lpstr>
      <vt:lpstr>PowerPoint Presentation</vt:lpstr>
      <vt:lpstr>PowerPoint Presentation</vt:lpstr>
      <vt:lpstr>PowerPoint Presentation</vt:lpstr>
      <vt:lpstr>PowerPoint Presentation</vt:lpstr>
      <vt:lpstr>Wilson’s War Message, April 1917</vt:lpstr>
      <vt:lpstr>Two Fronts</vt:lpstr>
      <vt:lpstr>Armistice </vt:lpstr>
      <vt:lpstr>Impact</vt:lpstr>
      <vt:lpstr>Treaty of Versailles</vt:lpstr>
      <vt:lpstr>The Big Four</vt:lpstr>
      <vt:lpstr>14 Points</vt:lpstr>
      <vt:lpstr>Germany’s Terms: B.R.A.T.</vt:lpstr>
      <vt:lpstr>PowerPoint Presentation</vt:lpstr>
      <vt:lpstr>To Summarize…</vt:lpstr>
      <vt:lpstr>Germany, Austria, and Italy are standing together in the middle of a pub when Serbia bumps into Austria &amp; spills Austria’s pint.</vt:lpstr>
      <vt:lpstr>Austria demands Serbia buy it a complete new suit because there are splashes on its trouser leg.  </vt:lpstr>
      <vt:lpstr>Germany expresses its support for Austria's point of view. </vt:lpstr>
      <vt:lpstr>Britain recommends that everyone calm down a bit.</vt:lpstr>
      <vt:lpstr>Serbia points out that it can't afford a whole suit, but offers to pay for the cleaning.</vt:lpstr>
      <vt:lpstr>Russia and Serbia look at Austria. </vt:lpstr>
      <vt:lpstr>Austria asks Serbia who it's looking at. </vt:lpstr>
      <vt:lpstr>Russia suggests that Austria should leave its little brother alone. </vt:lpstr>
      <vt:lpstr>Austria inquires as to whose army will assist Russia in compelling it to do so. </vt:lpstr>
      <vt:lpstr>Germany appeals to Britain that France has been looking at it, and that this is sufficiently out of order that Britain should not intervene. </vt:lpstr>
      <vt:lpstr>Britain replies that France can look at who it wants to, that Britain is looking at Germany too, and what is Germany going to do about it?</vt:lpstr>
      <vt:lpstr>Germany tells Russia to stop looking at Austria, or Germany will render Russia incapable of such action. </vt:lpstr>
      <vt:lpstr>Britain and France ask Germany whether it's looking at Belgium. </vt:lpstr>
      <vt:lpstr>Turkey and Germany go off into a corner and whisper.</vt:lpstr>
      <vt:lpstr>Germany rolls up its sleeves, looks at France, and punches Belgium. </vt:lpstr>
      <vt:lpstr>France and Britain punch Germany. </vt:lpstr>
      <vt:lpstr>Austria punches Russia. </vt:lpstr>
      <vt:lpstr>Germany punches Britain and France with one hand and Russia with the other. </vt:lpstr>
      <vt:lpstr>Russia throws a punch at Germany, but misses and nearly falls over. </vt:lpstr>
      <vt:lpstr>Japan calls over from the other side of the room that it's on Britain's side, but stays there. </vt:lpstr>
      <vt:lpstr>Italy surprises everyone by punching Austria.</vt:lpstr>
      <vt:lpstr>Australia punches Turkey, and gets punched back. </vt:lpstr>
      <vt:lpstr>France gets thrown through a plate glass window, but gets back up and carries on fighting. </vt:lpstr>
      <vt:lpstr>Russia gets thrown through another one, gets knocked out, suffers brain damage, and wakes up with a complete personality change. </vt:lpstr>
      <vt:lpstr>Italy throws a punch at Austria and misses, but Austria falls over anyway. Italy raises both fists in the air and runs round the room chanting. </vt:lpstr>
      <vt:lpstr>America waits till Germany is about to fall over from sustained punching from Britain and France, then walks over and smashes it with a barstool, then pretends it won the fight all by itself. </vt:lpstr>
      <vt:lpstr>By now all the chairs are broken and the big mirror over the bar is shattered. </vt:lpstr>
      <vt:lpstr>Britain, France and America agree that Germany threw the first punch, so the whole thing is Germany's fault.   While Germany is still unconscious, they go through its pockets, steal its wallet, and buy drinks for all their friends.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Treaty of Versailles</dc:title>
  <dc:creator>Rebecca Jones</dc:creator>
  <cp:lastModifiedBy>Rebecca Jones</cp:lastModifiedBy>
  <cp:revision>48</cp:revision>
  <dcterms:created xsi:type="dcterms:W3CDTF">2017-01-03T19:07:12Z</dcterms:created>
  <dcterms:modified xsi:type="dcterms:W3CDTF">2017-01-04T19:07:14Z</dcterms:modified>
</cp:coreProperties>
</file>